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7"/>
  </p:notesMasterIdLst>
  <p:sldIdLst>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D38B3"/>
    <a:srgbClr val="2710B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73" d="100"/>
          <a:sy n="73"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25/04/2024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25/04/2024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25/04/2024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6146914" y="4622586"/>
            <a:ext cx="922020" cy="2048933"/>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a:t>
            </a:r>
            <a:r>
              <a:rPr lang="en-GB" b="1">
                <a:solidFill>
                  <a:schemeClr val="tx1">
                    <a:lumMod val="85000"/>
                    <a:lumOff val="15000"/>
                  </a:schemeClr>
                </a:solidFill>
                <a:latin typeface="Calibri" pitchFamily="34" charset="0"/>
                <a:cs typeface="Calibri" pitchFamily="34" charset="0"/>
              </a:rPr>
              <a:t>First Alert</a:t>
            </a:r>
            <a:endParaRPr lang="en-GB" sz="40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24364" y="2594694"/>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272475" y="2865571"/>
            <a:ext cx="7936808"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b="1" dirty="0">
                <a:latin typeface="+mj-lt"/>
              </a:rPr>
              <a:t>After completion Single Buoy Mooring maintenance (SBM) activity, the pin which secure the SBM turn-table was seen broken halfway down. While the Diver was lifting the lower section from locking pin socket it fell onto the deck and to Divers hand index finger causing fracture to his right index finger. </a:t>
            </a:r>
          </a:p>
        </p:txBody>
      </p:sp>
      <p:sp>
        <p:nvSpPr>
          <p:cNvPr id="9" name="Rectangle 4"/>
          <p:cNvSpPr>
            <a:spLocks noChangeArrowheads="1"/>
          </p:cNvSpPr>
          <p:nvPr/>
        </p:nvSpPr>
        <p:spPr bwMode="auto">
          <a:xfrm>
            <a:off x="663850" y="3797287"/>
            <a:ext cx="4343400" cy="307975"/>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322810" y="4168088"/>
            <a:ext cx="5867400" cy="838200"/>
          </a:xfrm>
          <a:prstGeom prst="wedgeRoundRectCallout">
            <a:avLst>
              <a:gd name="adj1" fmla="val 53974"/>
              <a:gd name="adj2" fmla="val 74145"/>
              <a:gd name="adj3" fmla="val 16667"/>
            </a:avLst>
          </a:prstGeom>
          <a:solidFill>
            <a:srgbClr val="FFC000">
              <a:alpha val="59999"/>
            </a:srgbClr>
          </a:solidFill>
          <a:ln w="9525" algn="ctr">
            <a:solidFill>
              <a:schemeClr val="tx1"/>
            </a:solidFill>
            <a:round/>
            <a:headEnd/>
            <a:tailEnd/>
          </a:ln>
        </p:spPr>
        <p:txBody>
          <a:bodyPr/>
          <a:lstStyle/>
          <a:p>
            <a:pPr marL="342900" indent="-342900">
              <a:buFontTx/>
              <a:buAutoNum type="arabicPeriod"/>
            </a:pPr>
            <a:r>
              <a:rPr lang="en-US" sz="1400" dirty="0">
                <a:latin typeface="Calibri" pitchFamily="34" charset="0"/>
                <a:cs typeface="Calibri" pitchFamily="34" charset="0"/>
              </a:rPr>
              <a:t>Do you ensure you keep your hands and fingers away from pinch points?</a:t>
            </a:r>
          </a:p>
          <a:p>
            <a:pPr marL="342900" indent="-342900">
              <a:buFont typeface="Arial" charset="0"/>
              <a:buAutoNum type="arabicPeriod"/>
            </a:pPr>
            <a:r>
              <a:rPr lang="en-US" sz="1400" dirty="0">
                <a:latin typeface="Calibri" pitchFamily="34" charset="0"/>
                <a:cs typeface="Calibri" pitchFamily="34" charset="0"/>
              </a:rPr>
              <a:t>Do you ensure you identify all hazards before starting a task?</a:t>
            </a:r>
          </a:p>
          <a:p>
            <a:pPr marL="342900" indent="-342900">
              <a:buFont typeface="Arial" charset="0"/>
              <a:buAutoNum type="arabicPeriod"/>
            </a:pPr>
            <a:r>
              <a:rPr lang="en-US" sz="1400" dirty="0">
                <a:latin typeface="Calibri" pitchFamily="34" charset="0"/>
                <a:cs typeface="Calibri" pitchFamily="34" charset="0"/>
              </a:rPr>
              <a:t>How do you ensure you handle equipment properly?</a:t>
            </a:r>
          </a:p>
          <a:p>
            <a:pPr marL="342900" indent="-342900">
              <a:buFont typeface="Arial" charset="0"/>
              <a:buAutoNum type="arabicPeriod"/>
            </a:pPr>
            <a:endParaRPr lang="en-GB"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664117561"/>
              </p:ext>
            </p:extLst>
          </p:nvPr>
        </p:nvGraphicFramePr>
        <p:xfrm>
          <a:off x="2261061" y="957944"/>
          <a:ext cx="9856124" cy="1057148"/>
        </p:xfrm>
        <a:graphic>
          <a:graphicData uri="http://schemas.openxmlformats.org/drawingml/2006/table">
            <a:tbl>
              <a:tblPr firstRow="1" bandRow="1">
                <a:tableStyleId>{5C22544A-7EE6-4342-B048-85BDC9FD1C3A}</a:tableStyleId>
              </a:tblPr>
              <a:tblGrid>
                <a:gridCol w="1959348">
                  <a:extLst>
                    <a:ext uri="{9D8B030D-6E8A-4147-A177-3AD203B41FA5}">
                      <a16:colId xmlns:a16="http://schemas.microsoft.com/office/drawing/2014/main" val="4136576419"/>
                    </a:ext>
                  </a:extLst>
                </a:gridCol>
                <a:gridCol w="2723454">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4">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LTI#30</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Hands and Fingers</a:t>
                      </a: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08.11.2021@</a:t>
                      </a:r>
                      <a:r>
                        <a:rPr lang="en-GB" sz="1400" b="0" kern="1200" baseline="0" dirty="0"/>
                        <a:t>19:20hrs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2836305567"/>
                  </a:ext>
                </a:extLst>
              </a:tr>
              <a:tr h="338894">
                <a:tc>
                  <a:txBody>
                    <a:bodyPr/>
                    <a:lstStyle/>
                    <a:p>
                      <a:r>
                        <a:rPr lang="en-US" sz="1400" b="1" dirty="0"/>
                        <a:t>Location</a:t>
                      </a:r>
                      <a:endParaRPr lang="en-US" sz="1400" b="1" dirty="0">
                        <a:latin typeface="+mj-lt"/>
                      </a:endParaRPr>
                    </a:p>
                  </a:txBody>
                  <a:tcPr/>
                </a:tc>
                <a:tc>
                  <a:txBody>
                    <a:bodyPr/>
                    <a:lstStyle/>
                    <a:p>
                      <a:r>
                        <a:rPr lang="en-US" sz="1400" b="0" dirty="0"/>
                        <a:t>Marine offshore- MAF</a:t>
                      </a:r>
                      <a:endParaRPr lang="en-US" sz="1400" b="0" dirty="0">
                        <a:latin typeface="+mj-lt"/>
                      </a:endParaRPr>
                    </a:p>
                  </a:txBody>
                  <a:tcPr/>
                </a:tc>
                <a:tc>
                  <a:txBody>
                    <a:bodyPr/>
                    <a:lstStyle/>
                    <a:p>
                      <a:r>
                        <a:rPr lang="en-US" sz="1400" b="1" dirty="0"/>
                        <a:t>Dept</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3" cstate="email"/>
          <a:srcRect/>
          <a:stretch>
            <a:fillRect/>
          </a:stretch>
        </p:blipFill>
        <p:spPr bwMode="auto">
          <a:xfrm>
            <a:off x="431107" y="5562600"/>
            <a:ext cx="1016000" cy="762000"/>
          </a:xfrm>
          <a:prstGeom prst="rect">
            <a:avLst/>
          </a:prstGeom>
          <a:noFill/>
          <a:ln w="9525">
            <a:noFill/>
            <a:miter lim="800000"/>
            <a:headEnd/>
            <a:tailEnd/>
          </a:ln>
        </p:spPr>
      </p:pic>
      <p:sp>
        <p:nvSpPr>
          <p:cNvPr id="16" name="Curved Down Arrow 15"/>
          <p:cNvSpPr/>
          <p:nvPr/>
        </p:nvSpPr>
        <p:spPr bwMode="auto">
          <a:xfrm>
            <a:off x="1517484" y="5504184"/>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618210" y="5743742"/>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300179" y="2062961"/>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22810" y="2324373"/>
            <a:ext cx="5562600" cy="307777"/>
          </a:xfrm>
          <a:prstGeom prst="rect">
            <a:avLst/>
          </a:prstGeom>
          <a:noFill/>
          <a:ln w="9525">
            <a:noFill/>
            <a:miter lim="800000"/>
            <a:headEnd/>
            <a:tailEnd/>
          </a:ln>
        </p:spPr>
        <p:txBody>
          <a:bodyPr wrap="square">
            <a:spAutoFit/>
          </a:bodyPr>
          <a:lstStyle/>
          <a:p>
            <a:r>
              <a:rPr lang="en-US" sz="1400" b="1" dirty="0">
                <a:latin typeface="+mj-lt"/>
              </a:rPr>
              <a:t>Drilling, Operations, Engineering &amp; Construction</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pic>
        <p:nvPicPr>
          <p:cNvPr id="21" name="Picture 20" descr="A picture containing icon&#10;&#10;Description automatically generated">
            <a:extLst>
              <a:ext uri="{FF2B5EF4-FFF2-40B4-BE49-F238E27FC236}">
                <a16:creationId xmlns:a16="http://schemas.microsoft.com/office/drawing/2014/main" id="{47160B0B-509D-4494-BC90-79B4BE75D999}"/>
              </a:ext>
            </a:extLst>
          </p:cNvPr>
          <p:cNvPicPr>
            <a:picLocks noChangeAspect="1"/>
          </p:cNvPicPr>
          <p:nvPr/>
        </p:nvPicPr>
        <p:blipFill>
          <a:blip r:embed="rId4"/>
          <a:stretch>
            <a:fillRect/>
          </a:stretch>
        </p:blipFill>
        <p:spPr>
          <a:xfrm>
            <a:off x="537945" y="707529"/>
            <a:ext cx="1589139" cy="1512096"/>
          </a:xfrm>
          <a:prstGeom prst="rect">
            <a:avLst/>
          </a:prstGeom>
        </p:spPr>
      </p:pic>
      <p:pic>
        <p:nvPicPr>
          <p:cNvPr id="5" name="Picture 4" descr="A picture containing yellow, metalware, old, dirty&#10;&#10;Description automatically generated">
            <a:extLst>
              <a:ext uri="{FF2B5EF4-FFF2-40B4-BE49-F238E27FC236}">
                <a16:creationId xmlns:a16="http://schemas.microsoft.com/office/drawing/2014/main" id="{B2A9ED9A-9469-470B-826F-DA95D1724DCA}"/>
              </a:ext>
            </a:extLst>
          </p:cNvPr>
          <p:cNvPicPr>
            <a:picLocks noChangeAspect="1"/>
          </p:cNvPicPr>
          <p:nvPr/>
        </p:nvPicPr>
        <p:blipFill>
          <a:blip r:embed="rId5"/>
          <a:stretch>
            <a:fillRect/>
          </a:stretch>
        </p:blipFill>
        <p:spPr>
          <a:xfrm rot="5400000">
            <a:off x="8444916" y="2453766"/>
            <a:ext cx="3470899" cy="3718654"/>
          </a:xfrm>
          <a:prstGeom prst="rect">
            <a:avLst/>
          </a:prstGeom>
        </p:spPr>
      </p:pic>
      <p:pic>
        <p:nvPicPr>
          <p:cNvPr id="31" name="Content Placeholder 4">
            <a:extLst>
              <a:ext uri="{FF2B5EF4-FFF2-40B4-BE49-F238E27FC236}">
                <a16:creationId xmlns:a16="http://schemas.microsoft.com/office/drawing/2014/main" id="{618BC012-D6C4-439C-8B70-241DF01D5AC5}"/>
              </a:ext>
            </a:extLst>
          </p:cNvPr>
          <p:cNvPicPr>
            <a:picLocks noGrp="1" noChangeAspect="1"/>
          </p:cNvPicPr>
          <p:nvPr>
            <p:ph idx="1"/>
          </p:nvPr>
        </p:nvPicPr>
        <p:blipFill rotWithShape="1">
          <a:blip r:embed="rId6"/>
          <a:srcRect l="1433" t="32" r="29541"/>
          <a:stretch/>
        </p:blipFill>
        <p:spPr>
          <a:xfrm>
            <a:off x="8321038" y="3965916"/>
            <a:ext cx="1282571" cy="1963147"/>
          </a:xfrm>
          <a:prstGeom prst="rect">
            <a:avLst/>
          </a:prstGeom>
        </p:spPr>
      </p:pic>
      <p:pic>
        <p:nvPicPr>
          <p:cNvPr id="34" name="Picture 33" descr="Icon&#10;&#10;Description automatically generated">
            <a:extLst>
              <a:ext uri="{FF2B5EF4-FFF2-40B4-BE49-F238E27FC236}">
                <a16:creationId xmlns:a16="http://schemas.microsoft.com/office/drawing/2014/main" id="{A349DB85-1A59-43BD-9A46-775644DF9778}"/>
              </a:ext>
            </a:extLst>
          </p:cNvPr>
          <p:cNvPicPr>
            <a:picLocks noChangeAspect="1"/>
          </p:cNvPicPr>
          <p:nvPr/>
        </p:nvPicPr>
        <p:blipFill rotWithShape="1">
          <a:blip r:embed="rId7"/>
          <a:srcRect b="54870"/>
          <a:stretch/>
        </p:blipFill>
        <p:spPr>
          <a:xfrm rot="6817813">
            <a:off x="9693010" y="4698089"/>
            <a:ext cx="256407" cy="406770"/>
          </a:xfrm>
          <a:prstGeom prst="rect">
            <a:avLst/>
          </a:prstGeom>
        </p:spPr>
      </p:pic>
      <p:sp>
        <p:nvSpPr>
          <p:cNvPr id="35" name="Explosion: 8 Points 34">
            <a:extLst>
              <a:ext uri="{FF2B5EF4-FFF2-40B4-BE49-F238E27FC236}">
                <a16:creationId xmlns:a16="http://schemas.microsoft.com/office/drawing/2014/main" id="{0FBB19EC-690B-4D3D-8572-93C7DE527446}"/>
              </a:ext>
            </a:extLst>
          </p:cNvPr>
          <p:cNvSpPr/>
          <p:nvPr/>
        </p:nvSpPr>
        <p:spPr>
          <a:xfrm>
            <a:off x="9465108" y="4538133"/>
            <a:ext cx="883494" cy="894315"/>
          </a:xfrm>
          <a:prstGeom prst="irregularSeal1">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5890572"/>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92552</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72EE3B-BD03-4620-9B8F-201E6E0848AE}"/>
</file>

<file path=customXml/itemProps2.xml><?xml version="1.0" encoding="utf-8"?>
<ds:datastoreItem xmlns:ds="http://schemas.openxmlformats.org/officeDocument/2006/customXml" ds:itemID="{ECEB1FCF-0E89-482E-A62E-598FF58845D8}">
  <ds:schemaRefs>
    <ds:schemaRef ds:uri="http://purl.org/dc/elements/1.1/"/>
    <ds:schemaRef ds:uri="http://schemas.microsoft.com/sharepoint/v3"/>
    <ds:schemaRef ds:uri="http://purl.org/dc/dcmitype/"/>
    <ds:schemaRef ds:uri="http://purl.org/dc/terms/"/>
    <ds:schemaRef ds:uri="4880e4f8-4b7d-4bdd-91e3-e10d47036eca"/>
    <ds:schemaRef ds:uri="http://www.w3.org/XML/1998/namespace"/>
    <ds:schemaRef ds:uri="4880E4F8-4B7D-4BDD-91E3-E10D47036ECA"/>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9d51eac6-a7d5-47f5-a119-63d146adb134"/>
    <ds:schemaRef ds:uri="http://schemas.microsoft.com/sharepoint/v3/fields"/>
  </ds:schemaRefs>
</ds:datastoreItem>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183</TotalTime>
  <Words>165</Words>
  <Application>Microsoft Office PowerPoint</Application>
  <PresentationFormat>Widescreen</PresentationFormat>
  <Paragraphs>25</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Calibri</vt:lpstr>
      <vt:lpstr>Calibri Light</vt:lpstr>
      <vt:lpstr>Gill Sans</vt:lpstr>
      <vt:lpstr>Gill Sans Light</vt:lpstr>
      <vt:lpstr>Office Theme</vt:lpstr>
      <vt:lpstr>Custom Design</vt:lpstr>
      <vt:lpstr>PDO Incident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Konduru, Raju IDI63X</cp:lastModifiedBy>
  <cp:revision>34</cp:revision>
  <dcterms:created xsi:type="dcterms:W3CDTF">2018-09-24T07:27:56Z</dcterms:created>
  <dcterms:modified xsi:type="dcterms:W3CDTF">2024-04-25T04:23:13Z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