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  <p:sldMasterId id="2147483660" r:id="rId5"/>
  </p:sldMasterIdLst>
  <p:notesMasterIdLst>
    <p:notesMasterId r:id="rId7"/>
  </p:notesMasterIdLst>
  <p:sldIdLst>
    <p:sldId id="258" r:id="rId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710B0"/>
    <a:srgbClr val="CC3300"/>
    <a:srgbClr val="0D38B3"/>
    <a:srgbClr val="16942A"/>
    <a:srgbClr val="24A316"/>
    <a:srgbClr val="FDD600"/>
    <a:srgbClr val="FFFC00"/>
    <a:srgbClr val="00B05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799B23B-EC83-4686-B30A-512413B5E67A}" styleName="Light Style 3 - Accent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74"/>
  </p:normalViewPr>
  <p:slideViewPr>
    <p:cSldViewPr snapToGrid="0" snapToObjects="1">
      <p:cViewPr varScale="1">
        <p:scale>
          <a:sx n="73" d="100"/>
          <a:sy n="73" d="100"/>
        </p:scale>
        <p:origin x="372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customXml" Target="../customXml/item3.xml"/><Relationship Id="rId7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tableStyles" Target="tableStyles.xml"/><Relationship Id="rId5" Type="http://schemas.openxmlformats.org/officeDocument/2006/relationships/slideMaster" Target="slideMasters/slideMaster2.xml"/><Relationship Id="rId10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E6CC15C-7088-4C08-B145-E35BDB57786C}" type="datetimeFigureOut">
              <a:rPr lang="en-US" smtClean="0"/>
              <a:t>25/04/2024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1906F0F-6AA3-414C-870B-3468ED710C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541919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0A81E8-6622-4A49-9FF2-EB24B86713DF}" type="datetime1">
              <a:rPr lang="en-US" smtClean="0"/>
              <a:t>25/04/2024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V 1 (2020)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6F64E4-CF39-E842-A871-400C57C21E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03644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6146D2-AFA6-4972-98EA-669A7C4EF4C1}" type="datetime1">
              <a:rPr lang="en-US" smtClean="0"/>
              <a:t>25/04/2024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V 1 (2020)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6F64E4-CF39-E842-A871-400C57C21E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82709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44A6E8-E675-402B-A2BD-D7D9A0B28C11}" type="datetime1">
              <a:rPr lang="en-US" smtClean="0"/>
              <a:t>25/04/2024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V 1 (2020)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6F64E4-CF39-E842-A871-400C57C21E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11781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CB20E9-F1D7-4215-B0B8-9261F74C594C}" type="datetime1">
              <a:rPr lang="en-US" smtClean="0"/>
              <a:t>25/04/2024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V 1 (2020)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892A39-D243-415A-9FE5-C98C567C94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806293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1570DC-E9CE-47B7-914B-CCCB34812D12}" type="datetime1">
              <a:rPr lang="en-US" smtClean="0"/>
              <a:t>25/04/2024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V 1 (2020)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892A39-D243-415A-9FE5-C98C567C94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110479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A37381-7ED1-4560-9CFE-229A02541128}" type="datetime1">
              <a:rPr lang="en-US" smtClean="0"/>
              <a:t>25/04/2024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V 1 (2020)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892A39-D243-415A-9FE5-C98C567C94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271184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8E3E44-24F4-4A1C-800C-6D9ECAE7974B}" type="datetime1">
              <a:rPr lang="en-US" smtClean="0"/>
              <a:t>25/04/2024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V 1 (2020)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892A39-D243-415A-9FE5-C98C567C94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744313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7FE653-A0E0-4FB0-90DA-8480B4419788}" type="datetime1">
              <a:rPr lang="en-US" smtClean="0"/>
              <a:t>25/04/2024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V 1 (2020)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892A39-D243-415A-9FE5-C98C567C94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90712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447A19-653E-48BE-A95B-6C8310E78F3C}" type="datetime1">
              <a:rPr lang="en-US" smtClean="0"/>
              <a:t>25/04/2024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V 1 (2020)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892A39-D243-415A-9FE5-C98C567C94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170165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DD3962-B721-4373-9C98-9475965557BA}" type="datetime1">
              <a:rPr lang="en-US" smtClean="0"/>
              <a:t>25/04/2024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V 1 (2020)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892A39-D243-415A-9FE5-C98C567C94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824996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0BEC87-D7C3-4B74-BBDD-829DC775F8F0}" type="datetime1">
              <a:rPr lang="en-US" smtClean="0"/>
              <a:t>25/04/2024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V 1 (2020)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892A39-D243-415A-9FE5-C98C567C94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24515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V 1 (2020)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6F64E4-CF39-E842-A871-400C57C21E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791139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68802C-26DD-484F-B80D-C1016ACAF724}" type="datetime1">
              <a:rPr lang="en-US" smtClean="0"/>
              <a:t>25/04/2024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V 1 (2020)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892A39-D243-415A-9FE5-C98C567C94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196171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119217-FA8F-484B-A6C3-2FD273B1E69E}" type="datetime1">
              <a:rPr lang="en-US" smtClean="0"/>
              <a:t>25/04/2024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V 1 (2020)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892A39-D243-415A-9FE5-C98C567C94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856580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6E998F-5273-455B-8DC4-444548608F7A}" type="datetime1">
              <a:rPr lang="en-US" smtClean="0"/>
              <a:t>25/04/2024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V 1 (2020)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892A39-D243-415A-9FE5-C98C567C94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9019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F2CA95-DD1B-4F67-8C36-13F320194810}" type="datetime1">
              <a:rPr lang="en-US" smtClean="0"/>
              <a:t>25/04/2024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V 1 (2020)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6F64E4-CF39-E842-A871-400C57C21E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314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8C7674-DBA0-440A-8265-C49A3552B907}" type="datetime1">
              <a:rPr lang="en-US" smtClean="0"/>
              <a:t>25/04/2024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V 1 (2020)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6F64E4-CF39-E842-A871-400C57C21E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68638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9AF15A-1620-45AF-A5BF-538FE3A47A7A}" type="datetime1">
              <a:rPr lang="en-US" smtClean="0"/>
              <a:t>25/04/2024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V 1 (2020)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6F64E4-CF39-E842-A871-400C57C21E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54070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24A1C8-634E-467E-BB69-93B0A13CDE3C}" type="datetime1">
              <a:rPr lang="en-US" smtClean="0"/>
              <a:t>25/04/2024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V 1 (2020)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6F64E4-CF39-E842-A871-400C57C21E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17888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5EAE86-4E98-45D3-976A-F4279866EDBF}" type="datetime1">
              <a:rPr lang="en-US" smtClean="0"/>
              <a:t>25/04/2024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V 1 (2020)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6F64E4-CF39-E842-A871-400C57C21E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35843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D8C93D-2470-45CB-B76C-8928E4B4B22A}" type="datetime1">
              <a:rPr lang="en-US" smtClean="0"/>
              <a:t>25/04/2024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V 1 (2020)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6F64E4-CF39-E842-A871-400C57C21E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71160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EDC80C-0517-4D4D-B5C2-CBC9DB2DDDD2}" type="datetime1">
              <a:rPr lang="en-US" smtClean="0"/>
              <a:t>25/04/2024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V 1 (2020)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6F64E4-CF39-E842-A871-400C57C21E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0173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emf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emf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ED87E80-01D6-44AC-917B-580F775AE8DF}" type="datetime1">
              <a:rPr lang="en-US" smtClean="0"/>
              <a:t>25/04/2024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/>
              <a:t>V 1 (2020)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6F64E4-CF39-E842-A871-400C57C21E39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2F5837F4-0EF0-4EB8-A16D-265E78EE0C93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0" y="0"/>
            <a:ext cx="386366" cy="6858000"/>
          </a:xfrm>
          <a:prstGeom prst="rect">
            <a:avLst/>
          </a:prstGeom>
        </p:spPr>
      </p:pic>
      <p:grpSp>
        <p:nvGrpSpPr>
          <p:cNvPr id="8" name="Group 7">
            <a:extLst>
              <a:ext uri="{FF2B5EF4-FFF2-40B4-BE49-F238E27FC236}">
                <a16:creationId xmlns:a16="http://schemas.microsoft.com/office/drawing/2014/main" id="{E9B523F6-A9A3-46FE-B2B7-E53C7D2853E4}"/>
              </a:ext>
            </a:extLst>
          </p:cNvPr>
          <p:cNvGrpSpPr/>
          <p:nvPr userDrawn="1"/>
        </p:nvGrpSpPr>
        <p:grpSpPr>
          <a:xfrm>
            <a:off x="9289915" y="6117536"/>
            <a:ext cx="2340722" cy="740868"/>
            <a:chOff x="9289915" y="6117536"/>
            <a:chExt cx="2340722" cy="740868"/>
          </a:xfrm>
        </p:grpSpPr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95D186BF-73E8-40E9-BF74-18F83D802152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289915" y="6117536"/>
              <a:ext cx="2340722" cy="381553"/>
            </a:xfrm>
            <a:prstGeom prst="rect">
              <a:avLst/>
            </a:prstGeom>
          </p:spPr>
        </p:pic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A68DA85E-4B77-46C1-A974-11D1BE5A68EF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/>
            <a:stretch>
              <a:fillRect/>
            </a:stretch>
          </p:blipFill>
          <p:spPr>
            <a:xfrm>
              <a:off x="9289915" y="6671146"/>
              <a:ext cx="2340722" cy="18725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675114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Gill Sans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Gill Sans Ligh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Gill Sans Ligh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Gill Sans Ligh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Gill Sans Ligh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Gill Sans Ligh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6F3A31-3D00-4E8B-A67B-CA580072632E}" type="datetime1">
              <a:rPr lang="en-US" smtClean="0"/>
              <a:t>25/04/2024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V 1 (2020)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9892A39-D243-415A-9FE5-C98C567C94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42035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sad.pn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6282344" y="4470056"/>
            <a:ext cx="922020" cy="2068256"/>
          </a:xfrm>
          <a:prstGeom prst="rect">
            <a:avLst/>
          </a:prstGeom>
        </p:spPr>
      </p:pic>
      <p:sp>
        <p:nvSpPr>
          <p:cNvPr id="4" name="Rectangle 15"/>
          <p:cNvSpPr>
            <a:spLocks noGrp="1" noChangeArrowheads="1"/>
          </p:cNvSpPr>
          <p:nvPr>
            <p:ph type="title"/>
          </p:nvPr>
        </p:nvSpPr>
        <p:spPr bwMode="auto">
          <a:xfrm>
            <a:off x="381000" y="2184"/>
            <a:ext cx="11811000" cy="701731"/>
          </a:xfrm>
          <a:prstGeom prst="rect">
            <a:avLst/>
          </a:prstGeom>
          <a:solidFill>
            <a:srgbClr val="FFC000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GB" b="1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  <a:cs typeface="Calibri" pitchFamily="34" charset="0"/>
              </a:rPr>
              <a:t>PDO Incident </a:t>
            </a:r>
            <a:r>
              <a:rPr lang="en-GB" b="1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  <a:cs typeface="Calibri" pitchFamily="34" charset="0"/>
              </a:rPr>
              <a:t>First Alert</a:t>
            </a:r>
            <a:endParaRPr lang="en-GB" sz="4000" b="1" dirty="0">
              <a:solidFill>
                <a:srgbClr val="FF000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7" name="Rectangle 17"/>
          <p:cNvSpPr>
            <a:spLocks noChangeArrowheads="1"/>
          </p:cNvSpPr>
          <p:nvPr/>
        </p:nvSpPr>
        <p:spPr bwMode="auto">
          <a:xfrm>
            <a:off x="338051" y="2588591"/>
            <a:ext cx="556260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1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What happened</a:t>
            </a:r>
          </a:p>
        </p:txBody>
      </p:sp>
      <p:sp>
        <p:nvSpPr>
          <p:cNvPr id="8" name="Rectangle 1"/>
          <p:cNvSpPr>
            <a:spLocks noChangeArrowheads="1"/>
          </p:cNvSpPr>
          <p:nvPr/>
        </p:nvSpPr>
        <p:spPr bwMode="auto">
          <a:xfrm>
            <a:off x="338051" y="2848209"/>
            <a:ext cx="7454864" cy="738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en-US" sz="1400" b="1" dirty="0">
                <a:latin typeface="+mj-lt"/>
              </a:rPr>
              <a:t>During a cleaning work of the discharge hose which experienced a blockage and while the Operator was adjusting the flow parameter, the hose has disengaged from the machine and whipped his leg causing fracture to his right leg.</a:t>
            </a:r>
          </a:p>
        </p:txBody>
      </p:sp>
      <p:sp>
        <p:nvSpPr>
          <p:cNvPr id="9" name="Rectangle 4"/>
          <p:cNvSpPr>
            <a:spLocks noChangeArrowheads="1"/>
          </p:cNvSpPr>
          <p:nvPr/>
        </p:nvSpPr>
        <p:spPr bwMode="auto">
          <a:xfrm>
            <a:off x="863138" y="3602840"/>
            <a:ext cx="4343400" cy="307975"/>
          </a:xfrm>
          <a:prstGeom prst="rect">
            <a:avLst/>
          </a:prstGeom>
          <a:solidFill>
            <a:srgbClr val="FFFF00"/>
          </a:solidFill>
          <a:ln>
            <a:headEnd/>
            <a:tailEnd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marL="342900" indent="-342900">
              <a:defRPr/>
            </a:pPr>
            <a:r>
              <a:rPr lang="en-GB" sz="1400" b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Mr. Musleh asks the questions of can it happen to you?</a:t>
            </a:r>
          </a:p>
        </p:txBody>
      </p:sp>
      <p:sp>
        <p:nvSpPr>
          <p:cNvPr id="10" name="Rounded Rectangular Callout 20"/>
          <p:cNvSpPr>
            <a:spLocks noChangeArrowheads="1"/>
          </p:cNvSpPr>
          <p:nvPr/>
        </p:nvSpPr>
        <p:spPr bwMode="auto">
          <a:xfrm>
            <a:off x="338051" y="4045034"/>
            <a:ext cx="5773190" cy="941153"/>
          </a:xfrm>
          <a:prstGeom prst="wedgeRoundRectCallout">
            <a:avLst>
              <a:gd name="adj1" fmla="val 59551"/>
              <a:gd name="adj2" fmla="val 55145"/>
              <a:gd name="adj3" fmla="val 16667"/>
            </a:avLst>
          </a:prstGeom>
          <a:solidFill>
            <a:srgbClr val="FFC000">
              <a:alpha val="59999"/>
            </a:srgb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marL="342900" indent="-342900">
              <a:buFontTx/>
              <a:buAutoNum type="arabicPeriod"/>
            </a:pPr>
            <a:r>
              <a:rPr lang="en-US" sz="1300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Do you ensure that you are stood in a safe place?</a:t>
            </a:r>
          </a:p>
          <a:p>
            <a:pPr marL="342900" indent="-342900">
              <a:buFontTx/>
              <a:buAutoNum type="arabicPeriod"/>
            </a:pPr>
            <a:r>
              <a:rPr lang="en-US" sz="1300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Do you ensure you are out of the “Line of fire”?</a:t>
            </a:r>
          </a:p>
          <a:p>
            <a:pPr marL="342900" indent="-342900">
              <a:buFont typeface="Arial" charset="0"/>
              <a:buAutoNum type="arabicPeriod"/>
            </a:pPr>
            <a:r>
              <a:rPr lang="en-US" sz="1300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Do you ensure you identify all hazards before starting a task?</a:t>
            </a:r>
          </a:p>
          <a:p>
            <a:pPr marL="342900" indent="-342900">
              <a:buFont typeface="Arial" charset="0"/>
              <a:buAutoNum type="arabicPeriod"/>
            </a:pPr>
            <a:r>
              <a:rPr lang="en-US" sz="1300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Do you ensure you follow the correct procedure to perform this task? </a:t>
            </a:r>
            <a:endParaRPr lang="en-GB" sz="1300" dirty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  <a:p>
            <a:pPr marL="342900" indent="-342900"/>
            <a:endParaRPr lang="en-US" sz="1400" dirty="0">
              <a:latin typeface="Calibri" pitchFamily="34" charset="0"/>
              <a:cs typeface="Calibri" pitchFamily="34" charset="0"/>
            </a:endParaRPr>
          </a:p>
          <a:p>
            <a:pPr marL="342900" indent="-342900"/>
            <a:endParaRPr lang="en-US" sz="1400" dirty="0">
              <a:latin typeface="Calibri" pitchFamily="34" charset="0"/>
              <a:cs typeface="Calibri" pitchFamily="34" charset="0"/>
            </a:endParaRPr>
          </a:p>
          <a:p>
            <a:pPr marL="342900" indent="-342900"/>
            <a:endParaRPr lang="en-US" sz="1400" dirty="0">
              <a:latin typeface="Calibri" pitchFamily="34" charset="0"/>
              <a:cs typeface="Calibri" pitchFamily="34" charset="0"/>
            </a:endParaRPr>
          </a:p>
          <a:p>
            <a:pPr marL="342900" indent="-342900"/>
            <a:endParaRPr lang="en-GB" sz="1400" dirty="0">
              <a:latin typeface="Calibri" pitchFamily="34" charset="0"/>
              <a:cs typeface="Calibri" pitchFamily="34" charset="0"/>
            </a:endParaRPr>
          </a:p>
          <a:p>
            <a:pPr marL="342900" indent="-342900"/>
            <a:endParaRPr lang="en-GB" sz="1400" dirty="0">
              <a:latin typeface="Calibri" pitchFamily="34" charset="0"/>
              <a:cs typeface="Calibri" pitchFamily="34" charset="0"/>
            </a:endParaRPr>
          </a:p>
        </p:txBody>
      </p:sp>
      <p:graphicFrame>
        <p:nvGraphicFramePr>
          <p:cNvPr id="13" name="Table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46190817"/>
              </p:ext>
            </p:extLst>
          </p:nvPr>
        </p:nvGraphicFramePr>
        <p:xfrm>
          <a:off x="2261061" y="957944"/>
          <a:ext cx="9856124" cy="105714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59348">
                  <a:extLst>
                    <a:ext uri="{9D8B030D-6E8A-4147-A177-3AD203B41FA5}">
                      <a16:colId xmlns:a16="http://schemas.microsoft.com/office/drawing/2014/main" val="4136576419"/>
                    </a:ext>
                  </a:extLst>
                </a:gridCol>
                <a:gridCol w="2723454">
                  <a:extLst>
                    <a:ext uri="{9D8B030D-6E8A-4147-A177-3AD203B41FA5}">
                      <a16:colId xmlns:a16="http://schemas.microsoft.com/office/drawing/2014/main" val="425046032"/>
                    </a:ext>
                  </a:extLst>
                </a:gridCol>
                <a:gridCol w="1542049">
                  <a:extLst>
                    <a:ext uri="{9D8B030D-6E8A-4147-A177-3AD203B41FA5}">
                      <a16:colId xmlns:a16="http://schemas.microsoft.com/office/drawing/2014/main" val="4255786960"/>
                    </a:ext>
                  </a:extLst>
                </a:gridCol>
                <a:gridCol w="3631273">
                  <a:extLst>
                    <a:ext uri="{9D8B030D-6E8A-4147-A177-3AD203B41FA5}">
                      <a16:colId xmlns:a16="http://schemas.microsoft.com/office/drawing/2014/main" val="2009492886"/>
                    </a:ext>
                  </a:extLst>
                </a:gridCol>
              </a:tblGrid>
              <a:tr h="370194">
                <a:tc>
                  <a:txBody>
                    <a:bodyPr/>
                    <a:lstStyle/>
                    <a:p>
                      <a:r>
                        <a:rPr lang="en-US" sz="1400" dirty="0">
                          <a:solidFill>
                            <a:schemeClr val="tx1"/>
                          </a:solidFill>
                        </a:rPr>
                        <a:t>Incident Type</a:t>
                      </a:r>
                      <a:endParaRPr lang="en-US" sz="140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LTI#31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solidFill>
                            <a:schemeClr val="tx1"/>
                          </a:solidFill>
                        </a:rPr>
                        <a:t>Pattern</a:t>
                      </a:r>
                      <a:endParaRPr lang="en-US" sz="140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sz="1400" b="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Released Energy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06748105"/>
                  </a:ext>
                </a:extLst>
              </a:tr>
              <a:tr h="348060">
                <a:tc>
                  <a:txBody>
                    <a:bodyPr/>
                    <a:lstStyle/>
                    <a:p>
                      <a:r>
                        <a:rPr lang="en-US" sz="1400" b="1" dirty="0"/>
                        <a:t>Date / Time </a:t>
                      </a:r>
                      <a:endParaRPr lang="en-US" sz="1400" b="1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b="0" kern="1200" dirty="0"/>
                        <a:t>28.07.2021@</a:t>
                      </a:r>
                      <a:r>
                        <a:rPr lang="en-GB" sz="1400" b="0" kern="1200" baseline="0" dirty="0"/>
                        <a:t>15:15hrs</a:t>
                      </a:r>
                      <a:endParaRPr lang="en-US" sz="1400" b="0" kern="1200" dirty="0">
                        <a:solidFill>
                          <a:schemeClr val="tx1"/>
                        </a:solidFill>
                        <a:latin typeface="+mj-lt"/>
                        <a:ea typeface="+mn-ea"/>
                        <a:cs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b="1" dirty="0"/>
                        <a:t>Directorate</a:t>
                      </a:r>
                      <a:endParaRPr lang="en-US" sz="1400" b="1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b="0" dirty="0">
                        <a:latin typeface="+mj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36305567"/>
                  </a:ext>
                </a:extLst>
              </a:tr>
              <a:tr h="338894">
                <a:tc>
                  <a:txBody>
                    <a:bodyPr/>
                    <a:lstStyle/>
                    <a:p>
                      <a:r>
                        <a:rPr lang="en-US" sz="1400" b="1" dirty="0"/>
                        <a:t>Location</a:t>
                      </a:r>
                      <a:endParaRPr lang="en-US" sz="1400" b="1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b="0" dirty="0"/>
                        <a:t>Raba Gathering station, </a:t>
                      </a:r>
                      <a:r>
                        <a:rPr lang="en-US" sz="1400" b="0" dirty="0">
                          <a:solidFill>
                            <a:schemeClr val="tx1"/>
                          </a:solidFill>
                        </a:rPr>
                        <a:t>Qarn Alam</a:t>
                      </a:r>
                      <a:endParaRPr lang="en-US" sz="1400" b="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b="1" dirty="0"/>
                        <a:t>Dept</a:t>
                      </a:r>
                      <a:endParaRPr lang="en-US" sz="1400" b="1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b="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19593395"/>
                  </a:ext>
                </a:extLst>
              </a:tr>
            </a:tbl>
          </a:graphicData>
        </a:graphic>
      </p:graphicFrame>
      <p:pic>
        <p:nvPicPr>
          <p:cNvPr id="15" name="Picture 18" descr="speakers-beu.png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31107" y="5562600"/>
            <a:ext cx="10160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Curved Down Arrow 15"/>
          <p:cNvSpPr/>
          <p:nvPr/>
        </p:nvSpPr>
        <p:spPr bwMode="auto">
          <a:xfrm>
            <a:off x="1517484" y="5504184"/>
            <a:ext cx="609600" cy="228600"/>
          </a:xfrm>
          <a:prstGeom prst="curvedDownArrow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/>
          <a:lstStyle/>
          <a:p>
            <a:pPr>
              <a:defRPr/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7" name="Rounded Rectangle 20"/>
          <p:cNvSpPr>
            <a:spLocks noChangeArrowheads="1"/>
          </p:cNvSpPr>
          <p:nvPr/>
        </p:nvSpPr>
        <p:spPr bwMode="auto">
          <a:xfrm>
            <a:off x="1618210" y="5743742"/>
            <a:ext cx="3276600" cy="609600"/>
          </a:xfrm>
          <a:prstGeom prst="roundRect">
            <a:avLst>
              <a:gd name="adj" fmla="val 16667"/>
            </a:avLst>
          </a:prstGeom>
          <a:solidFill>
            <a:schemeClr val="bg1">
              <a:alpha val="0"/>
            </a:schemeClr>
          </a:solidFill>
          <a:ln w="15875" algn="ctr">
            <a:solidFill>
              <a:srgbClr val="0070C0"/>
            </a:solidFill>
            <a:round/>
            <a:headEnd/>
            <a:tailEnd/>
          </a:ln>
        </p:spPr>
        <p:txBody>
          <a:bodyPr/>
          <a:lstStyle/>
          <a:p>
            <a:pPr algn="justLow"/>
            <a:r>
              <a:rPr lang="en-US" sz="1000" b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Please disseminate this LTI notification to your teams and use it in your tool box talks and HSE meetings and notice boards.</a:t>
            </a:r>
            <a:endParaRPr lang="en-US" sz="1000" dirty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auto">
          <a:xfrm>
            <a:off x="320228" y="2032064"/>
            <a:ext cx="55626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rgbClr val="0D38B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Target</a:t>
            </a:r>
            <a:r>
              <a:rPr lang="en-US" b="1" dirty="0">
                <a:solidFill>
                  <a:srgbClr val="0D38B3"/>
                </a:solidFill>
                <a:latin typeface="+mj-lt"/>
                <a:cs typeface="Calibri" pitchFamily="34" charset="0"/>
              </a:rPr>
              <a:t> </a:t>
            </a:r>
            <a:r>
              <a:rPr lang="en-US" b="1" dirty="0">
                <a:solidFill>
                  <a:srgbClr val="0D38B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Audience</a:t>
            </a:r>
            <a:r>
              <a:rPr lang="en-US" b="1" dirty="0">
                <a:solidFill>
                  <a:srgbClr val="0D38B3"/>
                </a:solidFill>
                <a:latin typeface="+mj-lt"/>
                <a:cs typeface="Calibri" pitchFamily="34" charset="0"/>
              </a:rPr>
              <a:t> </a:t>
            </a:r>
          </a:p>
        </p:txBody>
      </p:sp>
      <p:sp>
        <p:nvSpPr>
          <p:cNvPr id="19" name="Rectangle 17"/>
          <p:cNvSpPr>
            <a:spLocks noChangeArrowheads="1"/>
          </p:cNvSpPr>
          <p:nvPr/>
        </p:nvSpPr>
        <p:spPr bwMode="auto">
          <a:xfrm>
            <a:off x="345301" y="2274273"/>
            <a:ext cx="5562600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1400" b="1" dirty="0">
                <a:latin typeface="+mj-lt"/>
              </a:rPr>
              <a:t>Drilling, Operations, Engineering &amp; Construction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5206538" y="6488957"/>
            <a:ext cx="4114800" cy="365125"/>
          </a:xfrm>
        </p:spPr>
        <p:txBody>
          <a:bodyPr/>
          <a:lstStyle/>
          <a:p>
            <a:r>
              <a:rPr lang="en-US" dirty="0"/>
              <a:t>V 1 (2020)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157C88B-FDDE-4E86-9138-88D49B140E06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16761" r="4910"/>
          <a:stretch/>
        </p:blipFill>
        <p:spPr>
          <a:xfrm>
            <a:off x="451568" y="686228"/>
            <a:ext cx="1695976" cy="1345836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ED3A61A5-A88C-4AD7-9C52-BACD77DC980E}"/>
              </a:ext>
            </a:extLst>
          </p:cNvPr>
          <p:cNvSpPr/>
          <p:nvPr/>
        </p:nvSpPr>
        <p:spPr>
          <a:xfrm rot="1092931">
            <a:off x="9583316" y="3232809"/>
            <a:ext cx="219780" cy="225609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DA4297A-9AC4-4962-9046-3CA65C035309}"/>
              </a:ext>
            </a:extLst>
          </p:cNvPr>
          <p:cNvSpPr/>
          <p:nvPr/>
        </p:nvSpPr>
        <p:spPr>
          <a:xfrm rot="1114928">
            <a:off x="9506367" y="3354344"/>
            <a:ext cx="137112" cy="202597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9CE09EBF-BA55-466E-A4FB-DD881DB5FEC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938424" y="2197214"/>
            <a:ext cx="2723339" cy="3884964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4CFE7868-9501-4470-B221-FA420D846B4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10800000">
            <a:off x="10760199" y="4036233"/>
            <a:ext cx="1279402" cy="1435328"/>
          </a:xfrm>
          <a:prstGeom prst="rect">
            <a:avLst/>
          </a:prstGeom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id="{088F40FC-09D7-40ED-A479-133C245F7425}"/>
              </a:ext>
            </a:extLst>
          </p:cNvPr>
          <p:cNvSpPr txBox="1"/>
          <p:nvPr/>
        </p:nvSpPr>
        <p:spPr>
          <a:xfrm>
            <a:off x="10742633" y="5532411"/>
            <a:ext cx="134404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>
                <a:solidFill>
                  <a:srgbClr val="2710B0"/>
                </a:solidFill>
              </a:rPr>
              <a:t>Male coupler that hit Operator's leg</a:t>
            </a:r>
          </a:p>
        </p:txBody>
      </p:sp>
      <p:pic>
        <p:nvPicPr>
          <p:cNvPr id="23" name="Picture 22">
            <a:extLst>
              <a:ext uri="{FF2B5EF4-FFF2-40B4-BE49-F238E27FC236}">
                <a16:creationId xmlns:a16="http://schemas.microsoft.com/office/drawing/2014/main" id="{A60F221C-A575-436D-AF27-D5D62902AFEC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742633" y="2193872"/>
            <a:ext cx="1384728" cy="1235128"/>
          </a:xfrm>
          <a:prstGeom prst="rect">
            <a:avLst/>
          </a:prstGeom>
        </p:spPr>
      </p:pic>
      <p:sp>
        <p:nvSpPr>
          <p:cNvPr id="24" name="TextBox 23">
            <a:extLst>
              <a:ext uri="{FF2B5EF4-FFF2-40B4-BE49-F238E27FC236}">
                <a16:creationId xmlns:a16="http://schemas.microsoft.com/office/drawing/2014/main" id="{E3F8F47C-B334-4026-940D-6E860E04DCA4}"/>
              </a:ext>
            </a:extLst>
          </p:cNvPr>
          <p:cNvSpPr txBox="1"/>
          <p:nvPr/>
        </p:nvSpPr>
        <p:spPr>
          <a:xfrm>
            <a:off x="10782441" y="3501784"/>
            <a:ext cx="127940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>
                <a:solidFill>
                  <a:srgbClr val="2710B0"/>
                </a:solidFill>
              </a:rPr>
              <a:t>Female coupler hose joint</a:t>
            </a:r>
          </a:p>
        </p:txBody>
      </p:sp>
      <p:pic>
        <p:nvPicPr>
          <p:cNvPr id="27" name="Picture 26">
            <a:extLst>
              <a:ext uri="{FF2B5EF4-FFF2-40B4-BE49-F238E27FC236}">
                <a16:creationId xmlns:a16="http://schemas.microsoft.com/office/drawing/2014/main" id="{1128E181-EBBC-4833-9967-044E5029CE84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l="12273" r="4281" b="19741"/>
          <a:stretch/>
        </p:blipFill>
        <p:spPr>
          <a:xfrm rot="20921476">
            <a:off x="7688309" y="4296301"/>
            <a:ext cx="1544420" cy="2085990"/>
          </a:xfrm>
          <a:prstGeom prst="rect">
            <a:avLst/>
          </a:prstGeom>
        </p:spPr>
      </p:pic>
      <p:cxnSp>
        <p:nvCxnSpPr>
          <p:cNvPr id="29" name="Straight Arrow Connector 28">
            <a:extLst>
              <a:ext uri="{FF2B5EF4-FFF2-40B4-BE49-F238E27FC236}">
                <a16:creationId xmlns:a16="http://schemas.microsoft.com/office/drawing/2014/main" id="{8787093A-D53D-43B6-9C3E-CA5BEB78C079}"/>
              </a:ext>
            </a:extLst>
          </p:cNvPr>
          <p:cNvCxnSpPr>
            <a:cxnSpLocks/>
          </p:cNvCxnSpPr>
          <p:nvPr/>
        </p:nvCxnSpPr>
        <p:spPr>
          <a:xfrm flipH="1">
            <a:off x="9471329" y="4833735"/>
            <a:ext cx="1715788" cy="623821"/>
          </a:xfrm>
          <a:prstGeom prst="straightConnector1">
            <a:avLst/>
          </a:prstGeom>
          <a:ln w="28575">
            <a:solidFill>
              <a:srgbClr val="FF0000"/>
            </a:solidFill>
            <a:prstDash val="lg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2589057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Grayscale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anguage xmlns="4880e4f8-4b7d-4bdd-91e3-e10d47036eca">English 1</Language>
    <DocId xmlns="4880e4f8-4b7d-4bdd-91e3-e10d47036eca">92553</DocId>
    <ImageCreateDate xmlns="4880E4F8-4B7D-4BDD-91E3-E10D47036ECA" xsi:nil="true"/>
    <wic_System_Copyright xmlns="http://schemas.microsoft.com/sharepoint/v3/fields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Image" ma:contentTypeID="0x0101009148F5A04DDD49CBA7127AADA5FB792B00AADE34325A8B49CDA8BB4DB53328F214009C4067D375EDA046866D1CFD34BA6725" ma:contentTypeVersion="4" ma:contentTypeDescription="Upload an image." ma:contentTypeScope="" ma:versionID="5568808217e8896a20d35b78a187a54b">
  <xsd:schema xmlns:xsd="http://www.w3.org/2001/XMLSchema" xmlns:xs="http://www.w3.org/2001/XMLSchema" xmlns:p="http://schemas.microsoft.com/office/2006/metadata/properties" xmlns:ns1="http://schemas.microsoft.com/sharepoint/v3" xmlns:ns2="4880E4F8-4B7D-4BDD-91E3-E10D47036ECA" xmlns:ns3="http://schemas.microsoft.com/sharepoint/v3/fields" xmlns:ns4="4880e4f8-4b7d-4bdd-91e3-e10d47036eca" xmlns:ns5="9d51eac6-a7d5-47f5-a119-63d146adb134" targetNamespace="http://schemas.microsoft.com/office/2006/metadata/properties" ma:root="true" ma:fieldsID="95b9b289a8e8f4d106e4c69b136198e4" ns1:_="" ns2:_="" ns3:_="" ns4:_="" ns5:_="">
    <xsd:import namespace="http://schemas.microsoft.com/sharepoint/v3"/>
    <xsd:import namespace="4880E4F8-4B7D-4BDD-91E3-E10D47036ECA"/>
    <xsd:import namespace="http://schemas.microsoft.com/sharepoint/v3/fields"/>
    <xsd:import namespace="4880e4f8-4b7d-4bdd-91e3-e10d47036eca"/>
    <xsd:import namespace="9d51eac6-a7d5-47f5-a119-63d146adb134"/>
    <xsd:element name="properties">
      <xsd:complexType>
        <xsd:sequence>
          <xsd:element name="documentManagement">
            <xsd:complexType>
              <xsd:all>
                <xsd:element ref="ns1:FileRef" minOccurs="0"/>
                <xsd:element ref="ns1:File_x0020_Type" minOccurs="0"/>
                <xsd:element ref="ns1:HTML_x0020_File_x0020_Type" minOccurs="0"/>
                <xsd:element ref="ns1:FSObjType" minOccurs="0"/>
                <xsd:element ref="ns2:ThumbnailExists" minOccurs="0"/>
                <xsd:element ref="ns2:PreviewExists" minOccurs="0"/>
                <xsd:element ref="ns2:ImageWidth" minOccurs="0"/>
                <xsd:element ref="ns2:ImageHeight" minOccurs="0"/>
                <xsd:element ref="ns2:ImageCreateDate" minOccurs="0"/>
                <xsd:element ref="ns3:wic_System_Copyright" minOccurs="0"/>
                <xsd:element ref="ns4:Language" minOccurs="0"/>
                <xsd:element ref="ns4:DocId" minOccurs="0"/>
                <xsd:element ref="ns5:SharedWithUser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FileRef" ma:index="8" nillable="true" ma:displayName="URL Path" ma:hidden="true" ma:list="Docs" ma:internalName="FileRef" ma:readOnly="true" ma:showField="FullUrl">
      <xsd:simpleType>
        <xsd:restriction base="dms:Lookup"/>
      </xsd:simpleType>
    </xsd:element>
    <xsd:element name="File_x0020_Type" ma:index="9" nillable="true" ma:displayName="File Type" ma:hidden="true" ma:internalName="File_x0020_Type" ma:readOnly="true">
      <xsd:simpleType>
        <xsd:restriction base="dms:Text"/>
      </xsd:simpleType>
    </xsd:element>
    <xsd:element name="HTML_x0020_File_x0020_Type" ma:index="10" nillable="true" ma:displayName="HTML File Type" ma:hidden="true" ma:internalName="HTML_x0020_File_x0020_Type" ma:readOnly="true">
      <xsd:simpleType>
        <xsd:restriction base="dms:Text"/>
      </xsd:simpleType>
    </xsd:element>
    <xsd:element name="FSObjType" ma:index="11" nillable="true" ma:displayName="Item Type" ma:hidden="true" ma:list="Docs" ma:internalName="FSObjType" ma:readOnly="true" ma:showField="FSType">
      <xsd:simpleType>
        <xsd:restriction base="dms:Lookup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880E4F8-4B7D-4BDD-91E3-E10D47036ECA" elementFormDefault="qualified">
    <xsd:import namespace="http://schemas.microsoft.com/office/2006/documentManagement/types"/>
    <xsd:import namespace="http://schemas.microsoft.com/office/infopath/2007/PartnerControls"/>
    <xsd:element name="ThumbnailExists" ma:index="18" nillable="true" ma:displayName="Thumbnail Exists" ma:default="FALSE" ma:hidden="true" ma:internalName="ThumbnailExists" ma:readOnly="true">
      <xsd:simpleType>
        <xsd:restriction base="dms:Boolean"/>
      </xsd:simpleType>
    </xsd:element>
    <xsd:element name="PreviewExists" ma:index="19" nillable="true" ma:displayName="Preview Exists" ma:default="FALSE" ma:hidden="true" ma:internalName="PreviewExists" ma:readOnly="true">
      <xsd:simpleType>
        <xsd:restriction base="dms:Boolean"/>
      </xsd:simpleType>
    </xsd:element>
    <xsd:element name="ImageWidth" ma:index="20" nillable="true" ma:displayName="Width" ma:internalName="ImageWidth" ma:readOnly="true">
      <xsd:simpleType>
        <xsd:restriction base="dms:Unknown"/>
      </xsd:simpleType>
    </xsd:element>
    <xsd:element name="ImageHeight" ma:index="22" nillable="true" ma:displayName="Height" ma:internalName="ImageHeight" ma:readOnly="true">
      <xsd:simpleType>
        <xsd:restriction base="dms:Unknown"/>
      </xsd:simpleType>
    </xsd:element>
    <xsd:element name="ImageCreateDate" ma:index="25" nillable="true" ma:displayName="Date Picture Taken" ma:format="DateTime" ma:hidden="true" ma:internalName="ImageCreateDate">
      <xsd:simpleType>
        <xsd:restriction base="dms:DateTim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/fields" elementFormDefault="qualified">
    <xsd:import namespace="http://schemas.microsoft.com/office/2006/documentManagement/types"/>
    <xsd:import namespace="http://schemas.microsoft.com/office/infopath/2007/PartnerControls"/>
    <xsd:element name="wic_System_Copyright" ma:index="26" nillable="true" ma:displayName="Copyright" ma:internalName="wic_System_Copyright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880e4f8-4b7d-4bdd-91e3-e10d47036eca" elementFormDefault="qualified">
    <xsd:import namespace="http://schemas.microsoft.com/office/2006/documentManagement/types"/>
    <xsd:import namespace="http://schemas.microsoft.com/office/infopath/2007/PartnerControls"/>
    <xsd:element name="Language" ma:index="27" nillable="true" ma:displayName="Language" ma:default="English 1" ma:format="Dropdown" ma:internalName="Language">
      <xsd:simpleType>
        <xsd:restriction base="dms:Choice">
          <xsd:enumeration value="English"/>
          <xsd:enumeration value="Arabic"/>
          <xsd:enumeration value="Hindi"/>
          <xsd:enumeration value="English 1"/>
          <xsd:enumeration value="English 2"/>
          <xsd:enumeration value="Arabic 1"/>
          <xsd:enumeration value="Arabic 2"/>
          <xsd:enumeration value="Hindi 1"/>
          <xsd:enumeration value="Hindi 2"/>
          <xsd:enumeration value="Malayalam 1"/>
          <xsd:enumeration value="Malayalam 2"/>
        </xsd:restriction>
      </xsd:simpleType>
    </xsd:element>
    <xsd:element name="DocId" ma:index="28" nillable="true" ma:displayName="DocId" ma:list="{9de017a3-70b4-41a0-b3a1-4f7a098545da}" ma:internalName="DocId" ma:showField="ID" ma:web="9d51eac6-a7d5-47f5-a119-63d146adb134">
      <xsd:simpleType>
        <xsd:restriction base="dms:Lookup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d51eac6-a7d5-47f5-a119-63d146adb134" elementFormDefault="qualified">
    <xsd:import namespace="http://schemas.microsoft.com/office/2006/documentManagement/types"/>
    <xsd:import namespace="http://schemas.microsoft.com/office/infopath/2007/PartnerControls"/>
    <xsd:element name="SharedWithUsers" ma:index="29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 ma:index="24" ma:displayName="Author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 ma:index="23" ma:displayName="Comments"/>
        <xsd:element name="keywords" minOccurs="0" maxOccurs="1" type="xsd:string" ma:index="14" ma:displayName="Keywords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5643A46C-72B3-4012-8CB2-E0E23D8B71D1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ECEB1FCF-0E89-482E-A62E-598FF58845D8}">
  <ds:schemaRefs>
    <ds:schemaRef ds:uri="http://schemas.openxmlformats.org/package/2006/metadata/core-properties"/>
    <ds:schemaRef ds:uri="9d51eac6-a7d5-47f5-a119-63d146adb134"/>
    <ds:schemaRef ds:uri="http://purl.org/dc/terms/"/>
    <ds:schemaRef ds:uri="http://schemas.microsoft.com/sharepoint/v3/fields"/>
    <ds:schemaRef ds:uri="http://purl.org/dc/dcmitype/"/>
    <ds:schemaRef ds:uri="http://www.w3.org/XML/1998/namespace"/>
    <ds:schemaRef ds:uri="http://schemas.microsoft.com/office/infopath/2007/PartnerControls"/>
    <ds:schemaRef ds:uri="http://schemas.microsoft.com/office/2006/documentManagement/types"/>
    <ds:schemaRef ds:uri="http://purl.org/dc/elements/1.1/"/>
    <ds:schemaRef ds:uri="4880e4f8-4b7d-4bdd-91e3-e10d47036eca"/>
    <ds:schemaRef ds:uri="4880E4F8-4B7D-4BDD-91E3-E10D47036ECA"/>
    <ds:schemaRef ds:uri="http://schemas.microsoft.com/sharepoint/v3"/>
    <ds:schemaRef ds:uri="http://schemas.microsoft.com/office/2006/metadata/properties"/>
  </ds:schemaRefs>
</ds:datastoreItem>
</file>

<file path=customXml/itemProps3.xml><?xml version="1.0" encoding="utf-8"?>
<ds:datastoreItem xmlns:ds="http://schemas.openxmlformats.org/officeDocument/2006/customXml" ds:itemID="{9D64842E-3E60-4C9C-9F8C-91343CC3FC8B}"/>
</file>

<file path=docProps/app.xml><?xml version="1.0" encoding="utf-8"?>
<Properties xmlns="http://schemas.openxmlformats.org/officeDocument/2006/extended-properties" xmlns:vt="http://schemas.openxmlformats.org/officeDocument/2006/docPropsVTypes">
  <TotalTime>220</TotalTime>
  <Words>177</Words>
  <Application>Microsoft Office PowerPoint</Application>
  <PresentationFormat>Widescreen</PresentationFormat>
  <Paragraphs>27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</vt:i4>
      </vt:variant>
    </vt:vector>
  </HeadingPairs>
  <TitlesOfParts>
    <vt:vector size="8" baseType="lpstr">
      <vt:lpstr>Arial</vt:lpstr>
      <vt:lpstr>Calibri</vt:lpstr>
      <vt:lpstr>Calibri Light</vt:lpstr>
      <vt:lpstr>Gill Sans</vt:lpstr>
      <vt:lpstr>Gill Sans Light</vt:lpstr>
      <vt:lpstr>Office Theme</vt:lpstr>
      <vt:lpstr>Custom Design</vt:lpstr>
      <vt:lpstr>PDO Incident First Alert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Presentation Title</dc:title>
  <dc:creator>nazar@umsoman.com</dc:creator>
  <cp:lastModifiedBy>Konduru, Raju IDI63X</cp:lastModifiedBy>
  <cp:revision>36</cp:revision>
  <dcterms:created xsi:type="dcterms:W3CDTF">2018-09-24T07:27:56Z</dcterms:created>
  <dcterms:modified xsi:type="dcterms:W3CDTF">2024-04-25T04:22:55Z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0x0101009148F5A04DDD49CBA7127AADA5FB792B00AADE34325A8B49CDA8BB4DB53328F214009C4067D375EDA046866D1CFD34BA6725</vt:lpwstr>
  </property>
</Properties>
</file>