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0" autoAdjust="0"/>
    <p:restoredTop sz="94674"/>
  </p:normalViewPr>
  <p:slideViewPr>
    <p:cSldViewPr snapToGrid="0" snapToObjects="1">
      <p:cViewPr varScale="1">
        <p:scale>
          <a:sx n="73" d="100"/>
          <a:sy n="73"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634990" y="4680339"/>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67497" y="3081833"/>
            <a:ext cx="8125231"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en-US" sz="1100" b="1" dirty="0">
                <a:solidFill>
                  <a:srgbClr val="000000"/>
                </a:solidFill>
                <a:latin typeface="Calibri Light (Headings)"/>
                <a:ea typeface="Times New Roman" panose="02020603050405020304" pitchFamily="18" charset="0"/>
                <a:cs typeface="Courier New" panose="02070309020205020404" pitchFamily="49" charset="0"/>
              </a:rPr>
              <a:t>While the</a:t>
            </a:r>
            <a:r>
              <a:rPr lang="en-US" altLang="en-US" sz="1100" b="1" dirty="0">
                <a:latin typeface="Calibri Light (Headings)"/>
                <a:ea typeface="Times New Roman" panose="02020603050405020304" pitchFamily="18" charset="0"/>
                <a:cs typeface="Courier New" panose="02070309020205020404" pitchFamily="49" charset="0"/>
              </a:rPr>
              <a:t> </a:t>
            </a:r>
            <a:r>
              <a:rPr lang="en-GB" altLang="en-US" sz="1100" b="1" dirty="0">
                <a:solidFill>
                  <a:srgbClr val="000000"/>
                </a:solidFill>
                <a:latin typeface="Calibri Light (Headings)"/>
                <a:ea typeface="Calibri" panose="020F0502020204030204" pitchFamily="34" charset="0"/>
                <a:cs typeface="Calibri" panose="020F0502020204030204" pitchFamily="34" charset="0"/>
              </a:rPr>
              <a:t>Assistant Mechanic was engaged in fixing the new mud agitator of suction tank. The Assistant Mechanic had his hands on the propeller blades in order to adjust the drive, the drive and shaft made a sudden movement and the blade cut the Assistant Mechanic in his left inner palm causing injury.</a:t>
            </a:r>
            <a:r>
              <a:rPr lang="en-US" altLang="en-US" sz="700" b="1" dirty="0">
                <a:latin typeface="Calibri Light (Headings)"/>
              </a:rPr>
              <a:t> </a:t>
            </a:r>
            <a:endParaRPr lang="en-US" altLang="en-US" sz="1600" b="1" dirty="0">
              <a:latin typeface="Calibri Light (Headings)"/>
            </a:endParaRPr>
          </a:p>
        </p:txBody>
      </p:sp>
      <p:sp>
        <p:nvSpPr>
          <p:cNvPr id="9" name="Rectangle 4"/>
          <p:cNvSpPr>
            <a:spLocks noChangeArrowheads="1"/>
          </p:cNvSpPr>
          <p:nvPr/>
        </p:nvSpPr>
        <p:spPr bwMode="auto">
          <a:xfrm>
            <a:off x="595152" y="381510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838200"/>
          </a:xfrm>
          <a:prstGeom prst="wedgeRoundRectCallout">
            <a:avLst>
              <a:gd name="adj1" fmla="val 54462"/>
              <a:gd name="adj2" fmla="val 71608"/>
              <a:gd name="adj3" fmla="val 16667"/>
            </a:avLst>
          </a:prstGeom>
          <a:solidFill>
            <a:srgbClr val="FFC000">
              <a:alpha val="59999"/>
            </a:srgbClr>
          </a:solidFill>
          <a:ln w="9525" algn="ctr">
            <a:solidFill>
              <a:schemeClr val="tx1"/>
            </a:solidFill>
            <a:round/>
            <a:headEnd/>
            <a:tailEnd/>
          </a:ln>
        </p:spPr>
        <p:txBody>
          <a:bodyPr/>
          <a:lstStyle/>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ensure you keep your hands and fingers away from pinch points?</a:t>
            </a:r>
          </a:p>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200" dirty="0">
                <a:latin typeface="Calibri" pitchFamily="34" charset="0"/>
                <a:cs typeface="Calibri" pitchFamily="34" charset="0"/>
              </a:rPr>
              <a:t>Do you always consider if you are in the ‘line of fire’?</a:t>
            </a:r>
          </a:p>
          <a:p>
            <a:pPr marL="342900" indent="-342900">
              <a:buFont typeface="Arial" charset="0"/>
              <a:buAutoNum type="arabicPeriod"/>
            </a:pPr>
            <a:r>
              <a:rPr lang="en-US" sz="1200" dirty="0">
                <a:latin typeface="Calibri" pitchFamily="34" charset="0"/>
                <a:cs typeface="Calibri" pitchFamily="34" charset="0"/>
              </a:rPr>
              <a:t>Do you ensure proper communication during the task ? </a:t>
            </a:r>
          </a:p>
          <a:p>
            <a:pPr marL="342900" indent="-342900">
              <a:buFont typeface="Arial" charset="0"/>
              <a:buAutoNum type="arabicPeriod"/>
            </a:pPr>
            <a:endParaRPr lang="en-US" sz="1200" dirty="0">
              <a:solidFill>
                <a:srgbClr val="000000"/>
              </a:solidFill>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38455548"/>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2089266">
                  <a:extLst>
                    <a:ext uri="{9D8B030D-6E8A-4147-A177-3AD203B41FA5}">
                      <a16:colId xmlns:a16="http://schemas.microsoft.com/office/drawing/2014/main" val="4136576419"/>
                    </a:ext>
                  </a:extLst>
                </a:gridCol>
                <a:gridCol w="2593536">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15.12.2021@</a:t>
                      </a:r>
                      <a:r>
                        <a:rPr lang="en-GB" sz="1400" b="0" kern="1200" baseline="0" dirty="0"/>
                        <a:t>09:13hrs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RIG-81, Marmul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Logistics, 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a:extLst>
              <a:ext uri="{FF2B5EF4-FFF2-40B4-BE49-F238E27FC236}">
                <a16:creationId xmlns:a16="http://schemas.microsoft.com/office/drawing/2014/main" id="{46606522-E78A-4644-8E07-7941C3A43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912808" y="2320958"/>
            <a:ext cx="2302102" cy="1923176"/>
          </a:xfrm>
          <a:prstGeom prst="rect">
            <a:avLst/>
          </a:prstGeom>
        </p:spPr>
      </p:pic>
      <p:sp>
        <p:nvSpPr>
          <p:cNvPr id="31" name="Explosion: 8 Points 30">
            <a:extLst>
              <a:ext uri="{FF2B5EF4-FFF2-40B4-BE49-F238E27FC236}">
                <a16:creationId xmlns:a16="http://schemas.microsoft.com/office/drawing/2014/main" id="{39206E89-F23F-47A6-BBCF-8913564A3917}"/>
              </a:ext>
            </a:extLst>
          </p:cNvPr>
          <p:cNvSpPr/>
          <p:nvPr/>
        </p:nvSpPr>
        <p:spPr>
          <a:xfrm>
            <a:off x="9839914" y="3806895"/>
            <a:ext cx="435610" cy="298686"/>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light&#10;&#10;Description automatically generated">
            <a:extLst>
              <a:ext uri="{FF2B5EF4-FFF2-40B4-BE49-F238E27FC236}">
                <a16:creationId xmlns:a16="http://schemas.microsoft.com/office/drawing/2014/main" id="{05B86843-7E0B-4099-B8D7-2F1182E9A61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021438">
            <a:off x="10080591" y="3867531"/>
            <a:ext cx="119565" cy="511097"/>
          </a:xfrm>
          <a:prstGeom prst="rect">
            <a:avLst/>
          </a:prstGeom>
        </p:spPr>
      </p:pic>
      <p:pic>
        <p:nvPicPr>
          <p:cNvPr id="32" name="Picture 31">
            <a:extLst>
              <a:ext uri="{FF2B5EF4-FFF2-40B4-BE49-F238E27FC236}">
                <a16:creationId xmlns:a16="http://schemas.microsoft.com/office/drawing/2014/main" id="{755F3EE4-C4CF-49C5-A496-23984F89CE3B}"/>
              </a:ext>
            </a:extLst>
          </p:cNvPr>
          <p:cNvPicPr>
            <a:picLocks noChangeAspect="1"/>
          </p:cNvPicPr>
          <p:nvPr/>
        </p:nvPicPr>
        <p:blipFill>
          <a:blip r:embed="rId7"/>
          <a:stretch>
            <a:fillRect/>
          </a:stretch>
        </p:blipFill>
        <p:spPr>
          <a:xfrm>
            <a:off x="9099737" y="4691464"/>
            <a:ext cx="1923176" cy="1172029"/>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92558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E25886D-ACB8-486E-B001-57C7CC25E0C7}"/>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terms/"/>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4880E4F8-4B7D-4BDD-91E3-E10D47036ECA"/>
    <ds:schemaRef ds:uri="http://schemas.microsoft.com/office/2006/metadata/properties"/>
    <ds:schemaRef ds:uri="9d51eac6-a7d5-47f5-a119-63d146adb134"/>
    <ds:schemaRef ds:uri="4880e4f8-4b7d-4bdd-91e3-e10d47036eca"/>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867</TotalTime>
  <Words>182</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Calibri Light (Headings)</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47</cp:revision>
  <dcterms:created xsi:type="dcterms:W3CDTF">2018-09-24T07:27:56Z</dcterms:created>
  <dcterms:modified xsi:type="dcterms:W3CDTF">2024-04-25T04:21:20Z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