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20" autoAdjust="0"/>
    <p:restoredTop sz="94674"/>
  </p:normalViewPr>
  <p:slideViewPr>
    <p:cSldViewPr snapToGrid="0" snapToObjects="1">
      <p:cViewPr varScale="1">
        <p:scale>
          <a:sx n="73" d="100"/>
          <a:sy n="73" d="100"/>
        </p:scale>
        <p:origin x="7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5634990" y="4680339"/>
            <a:ext cx="922020" cy="2048933"/>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a:t>
            </a:r>
            <a:r>
              <a:rPr lang="en-GB" b="1">
                <a:solidFill>
                  <a:schemeClr val="tx1">
                    <a:lumMod val="85000"/>
                    <a:lumOff val="15000"/>
                  </a:schemeClr>
                </a:solidFill>
                <a:latin typeface="Calibri" pitchFamily="34" charset="0"/>
                <a:cs typeface="Calibri" pitchFamily="34" charset="0"/>
              </a:rPr>
              <a:t>First Alert</a:t>
            </a:r>
            <a:endParaRPr lang="en-GB" sz="4000" b="1" dirty="0">
              <a:solidFill>
                <a:srgbClr val="FF0000"/>
              </a:solidFill>
              <a:latin typeface="Calibri" pitchFamily="34" charset="0"/>
              <a:cs typeface="Calibri"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5152" y="743055"/>
            <a:ext cx="1347255" cy="1351615"/>
          </a:xfrm>
          <a:prstGeom prst="rect">
            <a:avLst/>
          </a:prstGeom>
        </p:spPr>
      </p:pic>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22810" y="3052008"/>
            <a:ext cx="8263887"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1400" b="1" dirty="0">
                <a:latin typeface="+mj-lt"/>
              </a:rPr>
              <a:t>While the fabricator was preparing the pipe edge for welding using grinder machine at Fabrication yard, the grinder started to vibrate, slipped and cut through the gloves causing laceration wound on his right-hand middle finger.</a:t>
            </a:r>
            <a:endParaRPr lang="en-US" sz="1400" b="1" dirty="0">
              <a:latin typeface="+mj-lt"/>
            </a:endParaRPr>
          </a:p>
        </p:txBody>
      </p:sp>
      <p:sp>
        <p:nvSpPr>
          <p:cNvPr id="9" name="Rectangle 4"/>
          <p:cNvSpPr>
            <a:spLocks noChangeArrowheads="1"/>
          </p:cNvSpPr>
          <p:nvPr/>
        </p:nvSpPr>
        <p:spPr bwMode="auto">
          <a:xfrm>
            <a:off x="595152" y="3815104"/>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22810" y="4220861"/>
            <a:ext cx="5410200" cy="1059832"/>
          </a:xfrm>
          <a:prstGeom prst="wedgeRoundRectCallout">
            <a:avLst>
              <a:gd name="adj1" fmla="val 54462"/>
              <a:gd name="adj2" fmla="val 71608"/>
              <a:gd name="adj3" fmla="val 16667"/>
            </a:avLst>
          </a:prstGeom>
          <a:solidFill>
            <a:srgbClr val="FFC000">
              <a:alpha val="59999"/>
            </a:srgbClr>
          </a:solidFill>
          <a:ln w="9525" algn="ctr">
            <a:solidFill>
              <a:schemeClr val="tx1"/>
            </a:solidFill>
            <a:round/>
            <a:headEnd/>
            <a:tailEnd/>
          </a:ln>
        </p:spPr>
        <p:txBody>
          <a:bodyPr/>
          <a:lstStyle/>
          <a:p>
            <a:pPr marL="342900" indent="-342900" eaLnBrk="0" fontAlgn="base" hangingPunct="0">
              <a:spcBef>
                <a:spcPct val="0"/>
              </a:spcBef>
              <a:spcAft>
                <a:spcPct val="0"/>
              </a:spcAft>
              <a:buFontTx/>
              <a:buAutoNum type="arabicPeriod"/>
            </a:pPr>
            <a:r>
              <a:rPr lang="en-US" sz="1200" dirty="0">
                <a:solidFill>
                  <a:srgbClr val="000000"/>
                </a:solidFill>
                <a:latin typeface="Calibri" pitchFamily="34" charset="0"/>
                <a:cs typeface="Calibri" pitchFamily="34" charset="0"/>
              </a:rPr>
              <a:t>Do you ensure you identify all hazards before starting a task?</a:t>
            </a:r>
          </a:p>
          <a:p>
            <a:pPr marL="342900" indent="-342900" eaLnBrk="0" fontAlgn="base" hangingPunct="0">
              <a:spcBef>
                <a:spcPct val="0"/>
              </a:spcBef>
              <a:spcAft>
                <a:spcPct val="0"/>
              </a:spcAft>
              <a:buFontTx/>
              <a:buAutoNum type="arabicPeriod"/>
            </a:pPr>
            <a:r>
              <a:rPr lang="en-US" sz="1200" dirty="0">
                <a:solidFill>
                  <a:srgbClr val="000000"/>
                </a:solidFill>
                <a:latin typeface="Calibri" pitchFamily="34" charset="0"/>
                <a:cs typeface="Calibri" pitchFamily="34" charset="0"/>
              </a:rPr>
              <a:t>Do you check that the grinder do not vibrate or operate roughly?</a:t>
            </a:r>
          </a:p>
          <a:p>
            <a:pPr marL="342900" indent="-342900">
              <a:buFont typeface="Arial" charset="0"/>
              <a:buAutoNum type="arabicPeriod"/>
            </a:pPr>
            <a:r>
              <a:rPr lang="en-US" sz="1200" dirty="0">
                <a:latin typeface="Calibri" pitchFamily="34" charset="0"/>
                <a:cs typeface="Calibri" pitchFamily="34" charset="0"/>
              </a:rPr>
              <a:t>Do you </a:t>
            </a:r>
            <a:r>
              <a:rPr lang="en-US" sz="1200" dirty="0">
                <a:solidFill>
                  <a:srgbClr val="000000"/>
                </a:solidFill>
                <a:latin typeface="Calibri" pitchFamily="34" charset="0"/>
                <a:cs typeface="Calibri" pitchFamily="34" charset="0"/>
              </a:rPr>
              <a:t>always use both hands when holding the grinder?</a:t>
            </a:r>
          </a:p>
          <a:p>
            <a:pPr marL="342900" indent="-342900">
              <a:buFont typeface="Arial" charset="0"/>
              <a:buAutoNum type="arabicPeriod"/>
            </a:pPr>
            <a:r>
              <a:rPr lang="en-US" sz="1200" dirty="0">
                <a:latin typeface="Calibri" pitchFamily="34" charset="0"/>
                <a:cs typeface="Calibri" pitchFamily="34" charset="0"/>
              </a:rPr>
              <a:t>How do you ensure you handle equipment properly?</a:t>
            </a:r>
          </a:p>
          <a:p>
            <a:pPr marL="342900" indent="-342900">
              <a:buFont typeface="Arial" charset="0"/>
              <a:buAutoNum type="arabicPeriod"/>
            </a:pPr>
            <a:r>
              <a:rPr lang="en-US" sz="1200" dirty="0">
                <a:solidFill>
                  <a:srgbClr val="000000"/>
                </a:solidFill>
                <a:latin typeface="Calibri" pitchFamily="34" charset="0"/>
                <a:cs typeface="Calibri" pitchFamily="34" charset="0"/>
              </a:rPr>
              <a:t>Do you intervene whenever necessary? </a:t>
            </a:r>
          </a:p>
          <a:p>
            <a:pPr marL="342900" indent="-342900">
              <a:buFont typeface="Arial" charset="0"/>
              <a:buAutoNum type="arabicPeriod"/>
            </a:pPr>
            <a:endParaRPr lang="en-US" sz="1200" dirty="0">
              <a:latin typeface="Calibri" pitchFamily="34" charset="0"/>
              <a:cs typeface="Calibri" pitchFamily="34" charset="0"/>
            </a:endParaRPr>
          </a:p>
          <a:p>
            <a:endParaRPr lang="en-US" sz="1200" dirty="0">
              <a:latin typeface="Calibri" pitchFamily="34" charset="0"/>
              <a:cs typeface="Calibri" pitchFamily="34" charset="0"/>
            </a:endParaRPr>
          </a:p>
          <a:p>
            <a:pPr marL="342900" indent="-342900">
              <a:buFont typeface="Arial" charset="0"/>
              <a:buAutoNum type="arabicPeriod"/>
            </a:pPr>
            <a:endParaRPr lang="en-US" sz="1200" dirty="0">
              <a:solidFill>
                <a:srgbClr val="000000"/>
              </a:solidFill>
              <a:latin typeface="Calibri" pitchFamily="34" charset="0"/>
              <a:cs typeface="Calibri" pitchFamily="34" charset="0"/>
            </a:endParaRPr>
          </a:p>
          <a:p>
            <a:pPr marL="342900" indent="-342900">
              <a:buFont typeface="Arial" charset="0"/>
              <a:buAutoNum type="arabicPeriod"/>
            </a:pPr>
            <a:endParaRPr lang="en-GB" sz="1200" b="1" dirty="0">
              <a:solidFill>
                <a:srgbClr val="000000"/>
              </a:solidFill>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986135022"/>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LTI#38</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Hands and Fingers</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17.12.2021@</a:t>
                      </a:r>
                      <a:r>
                        <a:rPr lang="en-GB" sz="1400" b="0" kern="1200" baseline="0" dirty="0"/>
                        <a:t>10:00hrs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dk1"/>
                        </a:solidFill>
                        <a:latin typeface="+mn-lt"/>
                        <a:ea typeface="+mn-ea"/>
                        <a:cs typeface="+mn-cs"/>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Amal </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kern="1200" dirty="0">
                        <a:solidFill>
                          <a:schemeClr val="dk1"/>
                        </a:solidFill>
                        <a:latin typeface="+mn-lt"/>
                        <a:ea typeface="+mn-ea"/>
                        <a:cs typeface="+mn-cs"/>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4"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618210" y="5743742"/>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07569" y="2174419"/>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Logistics, Drilling, Operations, Engineering &amp; Construction</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5" name="Picture 4" descr="A picture containing ground, outdoor&#10;&#10;Description automatically generated">
            <a:extLst>
              <a:ext uri="{FF2B5EF4-FFF2-40B4-BE49-F238E27FC236}">
                <a16:creationId xmlns:a16="http://schemas.microsoft.com/office/drawing/2014/main" id="{048BD4EA-88F7-471E-B314-E262A9AE8521}"/>
              </a:ext>
            </a:extLst>
          </p:cNvPr>
          <p:cNvPicPr>
            <a:picLocks noChangeAspect="1"/>
          </p:cNvPicPr>
          <p:nvPr/>
        </p:nvPicPr>
        <p:blipFill rotWithShape="1">
          <a:blip r:embed="rId5"/>
          <a:srcRect l="12662" t="4600" r="7809" b="-1"/>
          <a:stretch/>
        </p:blipFill>
        <p:spPr>
          <a:xfrm>
            <a:off x="8883940" y="2653663"/>
            <a:ext cx="2573557" cy="2060677"/>
          </a:xfrm>
          <a:prstGeom prst="rect">
            <a:avLst/>
          </a:prstGeom>
        </p:spPr>
      </p:pic>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92560</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schemas.microsoft.com/office/2006/documentManagement/types"/>
    <ds:schemaRef ds:uri="http://schemas.microsoft.com/sharepoint/v3/fields"/>
    <ds:schemaRef ds:uri="http://www.w3.org/XML/1998/namespace"/>
    <ds:schemaRef ds:uri="4880E4F8-4B7D-4BDD-91E3-E10D47036ECA"/>
    <ds:schemaRef ds:uri="http://purl.org/dc/terms/"/>
    <ds:schemaRef ds:uri="http://schemas.openxmlformats.org/package/2006/metadata/core-properties"/>
    <ds:schemaRef ds:uri="http://purl.org/dc/elements/1.1/"/>
    <ds:schemaRef ds:uri="http://schemas.microsoft.com/office/infopath/2007/PartnerControls"/>
    <ds:schemaRef ds:uri="9d51eac6-a7d5-47f5-a119-63d146adb134"/>
    <ds:schemaRef ds:uri="http://purl.org/dc/dcmitype/"/>
    <ds:schemaRef ds:uri="4880e4f8-4b7d-4bdd-91e3-e10d47036eca"/>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0FECE415-9C15-4835-8639-918EE9CA316C}"/>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544</TotalTime>
  <Words>164</Words>
  <Application>Microsoft Office PowerPoint</Application>
  <PresentationFormat>Widescreen</PresentationFormat>
  <Paragraphs>30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Calibri Light</vt:lpstr>
      <vt:lpstr>Gill Sans</vt:lpstr>
      <vt:lpstr>Gill Sans Light</vt:lpstr>
      <vt:lpstr>Office Theme</vt:lpstr>
      <vt:lpstr>Custom Design</vt:lpstr>
      <vt:lpstr>PDO Incident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Konduru, Raju IDI63X</cp:lastModifiedBy>
  <cp:revision>46</cp:revision>
  <dcterms:created xsi:type="dcterms:W3CDTF">2018-09-24T07:27:56Z</dcterms:created>
  <dcterms:modified xsi:type="dcterms:W3CDTF">2024-04-25T04:21:06Z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