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7569" y="2587562"/>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2979400"/>
            <a:ext cx="757913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dirty="0">
                <a:latin typeface="Verdana" panose="020B0604030504040204" pitchFamily="34" charset="0"/>
                <a:ea typeface="Calibri" panose="020F0502020204030204" pitchFamily="34" charset="0"/>
              </a:rPr>
              <a:t>While the Welder was hammering to remove the pins connecting two handrails that were placed on the ground, it got unbalanced and fell leading the Welder to lose his balance and fall hitting his chin on a metal basket </a:t>
            </a:r>
            <a:r>
              <a:rPr lang="en-GB" sz="1400" dirty="0">
                <a:solidFill>
                  <a:srgbClr val="000000"/>
                </a:solidFill>
                <a:latin typeface="Verdana" panose="020B0604030504040204" pitchFamily="34" charset="0"/>
                <a:ea typeface="Calibri" panose="020F0502020204030204" pitchFamily="34" charset="0"/>
              </a:rPr>
              <a:t>and fracturing his jaw. </a:t>
            </a:r>
            <a:endParaRPr lang="en-US" sz="1400" dirty="0">
              <a:latin typeface="Calibri" panose="020F0502020204030204" pitchFamily="34" charset="0"/>
              <a:ea typeface="Calibri" panose="020F0502020204030204" pitchFamily="34" charset="0"/>
            </a:endParaRPr>
          </a:p>
        </p:txBody>
      </p:sp>
      <p:sp>
        <p:nvSpPr>
          <p:cNvPr id="9" name="Rectangle 4"/>
          <p:cNvSpPr>
            <a:spLocks noChangeArrowheads="1"/>
          </p:cNvSpPr>
          <p:nvPr/>
        </p:nvSpPr>
        <p:spPr bwMode="auto">
          <a:xfrm>
            <a:off x="755290" y="379517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09" y="4220861"/>
            <a:ext cx="5225935"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lvl="0" indent="-342900">
              <a:buFont typeface="Arial" charset="0"/>
              <a:buAutoNum type="arabicPeriod"/>
            </a:pPr>
            <a:r>
              <a:rPr lang="en-US" sz="1200" dirty="0">
                <a:solidFill>
                  <a:prstClr val="black"/>
                </a:solidFill>
                <a:latin typeface="Calibri" pitchFamily="34" charset="0"/>
                <a:cs typeface="Calibri" pitchFamily="34" charset="0"/>
              </a:rPr>
              <a:t>Do you ensure you identify all hazards before starting a task?</a:t>
            </a:r>
            <a:endParaRPr lang="en-GB" sz="1200" dirty="0">
              <a:solidFill>
                <a:srgbClr val="000000"/>
              </a:solidFill>
              <a:latin typeface="Calibri" pitchFamily="34" charset="0"/>
              <a:cs typeface="Calibri" pitchFamily="34" charset="0"/>
            </a:endParaRPr>
          </a:p>
          <a:p>
            <a:pPr marL="342900" lvl="0" indent="-342900">
              <a:buFontTx/>
              <a:buAutoNum type="arabicPeriod"/>
            </a:pPr>
            <a:r>
              <a:rPr lang="en-US" sz="1200" dirty="0">
                <a:solidFill>
                  <a:prstClr val="black"/>
                </a:solidFill>
                <a:latin typeface="Calibri" pitchFamily="34" charset="0"/>
                <a:cs typeface="Calibri" pitchFamily="34" charset="0"/>
              </a:rPr>
              <a:t>Do you ensure to seek proper assistance before starting the task?</a:t>
            </a:r>
          </a:p>
          <a:p>
            <a:pPr marL="342900" lvl="0" indent="-342900">
              <a:buFontTx/>
              <a:buAutoNum type="arabicPeriod"/>
            </a:pPr>
            <a:r>
              <a:rPr lang="en-US" sz="1200" dirty="0">
                <a:solidFill>
                  <a:prstClr val="black"/>
                </a:solidFill>
                <a:latin typeface="Calibri" pitchFamily="34" charset="0"/>
                <a:cs typeface="Calibri" pitchFamily="34" charset="0"/>
              </a:rPr>
              <a:t>Do you ensure adequate resources and Supervision during task?</a:t>
            </a:r>
          </a:p>
          <a:p>
            <a:pPr marL="342900" lvl="0" indent="-342900">
              <a:buFontTx/>
              <a:buAutoNum type="arabicPeriod"/>
            </a:pPr>
            <a:r>
              <a:rPr lang="en-US" sz="1200" dirty="0">
                <a:solidFill>
                  <a:prstClr val="black"/>
                </a:solidFill>
                <a:latin typeface="Calibri" pitchFamily="34" charset="0"/>
                <a:cs typeface="Calibri" pitchFamily="34" charset="0"/>
              </a:rPr>
              <a:t>Do you ensure proper planning and communication for the task?</a:t>
            </a: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14382271"/>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LTI#02</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Trip &amp; Fall</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20.01.2022@</a:t>
                      </a:r>
                      <a:r>
                        <a:rPr lang="en-GB" sz="1400" b="0" kern="1200" baseline="0" dirty="0"/>
                        <a:t>09:45hrs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WPH-51, Fahud</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063576"/>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32928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3" name="Picture 2">
            <a:extLst>
              <a:ext uri="{FF2B5EF4-FFF2-40B4-BE49-F238E27FC236}">
                <a16:creationId xmlns:a16="http://schemas.microsoft.com/office/drawing/2014/main" id="{F8862730-43CD-40C7-ABE2-13B0A4EBDB9D}"/>
              </a:ext>
            </a:extLst>
          </p:cNvPr>
          <p:cNvPicPr>
            <a:picLocks noChangeAspect="1"/>
          </p:cNvPicPr>
          <p:nvPr/>
        </p:nvPicPr>
        <p:blipFill>
          <a:blip r:embed="rId4"/>
          <a:stretch>
            <a:fillRect/>
          </a:stretch>
        </p:blipFill>
        <p:spPr>
          <a:xfrm>
            <a:off x="476596" y="722285"/>
            <a:ext cx="1695977" cy="1350926"/>
          </a:xfrm>
          <a:prstGeom prst="rect">
            <a:avLst/>
          </a:prstGeom>
        </p:spPr>
      </p:pic>
      <p:pic>
        <p:nvPicPr>
          <p:cNvPr id="20" name="Picture 19">
            <a:extLst>
              <a:ext uri="{FF2B5EF4-FFF2-40B4-BE49-F238E27FC236}">
                <a16:creationId xmlns:a16="http://schemas.microsoft.com/office/drawing/2014/main" id="{7CE9359F-22F7-4BD6-8299-A9018DCBCC63}"/>
              </a:ext>
            </a:extLst>
          </p:cNvPr>
          <p:cNvPicPr>
            <a:picLocks noChangeAspect="1"/>
          </p:cNvPicPr>
          <p:nvPr/>
        </p:nvPicPr>
        <p:blipFill>
          <a:blip r:embed="rId5"/>
          <a:stretch>
            <a:fillRect/>
          </a:stretch>
        </p:blipFill>
        <p:spPr>
          <a:xfrm>
            <a:off x="8205225" y="2754679"/>
            <a:ext cx="4114800" cy="3019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92563</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fields"/>
    <ds:schemaRef ds:uri="9d51eac6-a7d5-47f5-a119-63d146adb134"/>
    <ds:schemaRef ds:uri="4880e4f8-4b7d-4bdd-91e3-e10d47036eca"/>
    <ds:schemaRef ds:uri="4880E4F8-4B7D-4BDD-91E3-E10D47036ECA"/>
    <ds:schemaRef ds:uri="http://schemas.microsoft.com/sharepoint/v3"/>
    <ds:schemaRef ds:uri="http://purl.org/dc/dcmitype/"/>
  </ds:schemaRefs>
</ds:datastoreItem>
</file>

<file path=customXml/itemProps2.xml><?xml version="1.0" encoding="utf-8"?>
<ds:datastoreItem xmlns:ds="http://schemas.openxmlformats.org/officeDocument/2006/customXml" ds:itemID="{299CAF6C-1DC1-45CB-B368-2B40FDB669CF}"/>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TotalTime>
  <Words>167</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Gill Sans</vt:lpstr>
      <vt:lpstr>Gill Sans Light</vt:lpstr>
      <vt:lpstr>Verdana</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37</cp:revision>
  <dcterms:created xsi:type="dcterms:W3CDTF">2018-09-24T07:27:56Z</dcterms:created>
  <dcterms:modified xsi:type="dcterms:W3CDTF">2024-04-25T04:27:39Z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