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6166377" y="4594017"/>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07569" y="2786969"/>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2809" y="3045251"/>
            <a:ext cx="722607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t>While the Derrickman was assisting the floorman to carry the acme thread coupling by hand, his right hand got trapped between the threaded coupling and the shooting nipple top connection causing fracture to his right-hand middle finger. </a:t>
            </a:r>
          </a:p>
        </p:txBody>
      </p:sp>
      <p:sp>
        <p:nvSpPr>
          <p:cNvPr id="9" name="Rectangle 4"/>
          <p:cNvSpPr>
            <a:spLocks noChangeArrowheads="1"/>
          </p:cNvSpPr>
          <p:nvPr/>
        </p:nvSpPr>
        <p:spPr bwMode="auto">
          <a:xfrm>
            <a:off x="715462" y="3988132"/>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10" y="4381687"/>
            <a:ext cx="5773190" cy="849863"/>
          </a:xfrm>
          <a:prstGeom prst="wedgeRoundRectCallout">
            <a:avLst>
              <a:gd name="adj1" fmla="val 57308"/>
              <a:gd name="adj2" fmla="val 40543"/>
              <a:gd name="adj3" fmla="val 16667"/>
            </a:avLst>
          </a:prstGeom>
          <a:solidFill>
            <a:srgbClr val="FFC000">
              <a:alpha val="59999"/>
            </a:srgbClr>
          </a:solidFill>
          <a:ln w="9525" algn="ctr">
            <a:solidFill>
              <a:schemeClr val="tx1"/>
            </a:solidFill>
            <a:round/>
            <a:headEnd/>
            <a:tailEnd/>
          </a:ln>
        </p:spPr>
        <p:txBody>
          <a:bodyPr/>
          <a:lstStyle/>
          <a:p>
            <a:pPr marL="342900" lvl="0" indent="-342900">
              <a:buFontTx/>
              <a:buAutoNum type="arabicPeriod"/>
              <a:defRPr/>
            </a:pPr>
            <a:r>
              <a:rPr lang="en-US" sz="1200" dirty="0">
                <a:solidFill>
                  <a:srgbClr val="000000"/>
                </a:solidFill>
                <a:latin typeface="Calibri" pitchFamily="34" charset="0"/>
                <a:cs typeface="Calibri" pitchFamily="34" charset="0"/>
              </a:rPr>
              <a:t>Do you ensure you keep your hands and fingers away from pinch points?</a:t>
            </a:r>
          </a:p>
          <a:p>
            <a:pPr marL="342900" lvl="0" indent="-342900">
              <a:buFontTx/>
              <a:buAutoNum type="arabicPeriod"/>
              <a:defRPr/>
            </a:pPr>
            <a:r>
              <a:rPr lang="en-US" sz="1200" dirty="0">
                <a:solidFill>
                  <a:srgbClr val="000000"/>
                </a:solidFill>
                <a:latin typeface="Calibri" pitchFamily="34" charset="0"/>
                <a:cs typeface="Calibri" pitchFamily="34" charset="0"/>
              </a:rPr>
              <a:t>Do you ensure you identify all hazards before starting a task?</a:t>
            </a:r>
          </a:p>
          <a:p>
            <a:pPr marL="342900" lvl="0" indent="-342900">
              <a:buFontTx/>
              <a:buAutoNum type="arabicPeriod"/>
              <a:defRPr/>
            </a:pPr>
            <a:r>
              <a:rPr lang="en-US" sz="1200" dirty="0">
                <a:solidFill>
                  <a:srgbClr val="000000"/>
                </a:solidFill>
                <a:latin typeface="Calibri" pitchFamily="34" charset="0"/>
                <a:cs typeface="Calibri" pitchFamily="34" charset="0"/>
              </a:rPr>
              <a:t>Do you ensure effective learning form previous similar incidents? </a:t>
            </a:r>
          </a:p>
          <a:p>
            <a:pPr marL="342900" lvl="0" indent="-342900">
              <a:buFontTx/>
              <a:buAutoNum type="arabicPeriod"/>
              <a:defRPr/>
            </a:pPr>
            <a:r>
              <a:rPr lang="en-US" sz="1200" dirty="0">
                <a:solidFill>
                  <a:srgbClr val="000000"/>
                </a:solidFill>
                <a:latin typeface="Calibri" pitchFamily="34" charset="0"/>
                <a:cs typeface="Calibri" pitchFamily="34" charset="0"/>
              </a:rPr>
              <a:t>Do you ensure proper supervision during the task?</a:t>
            </a:r>
          </a:p>
          <a:p>
            <a:pPr marL="342900" indent="-342900"/>
            <a:endParaRPr lang="en-US" sz="1300" dirty="0">
              <a:latin typeface="Calibri" pitchFamily="34" charset="0"/>
              <a:cs typeface="Calibri" pitchFamily="34" charset="0"/>
            </a:endParaRPr>
          </a:p>
          <a:p>
            <a:pPr marL="342900" indent="-342900"/>
            <a:endParaRPr lang="en-US" sz="1300" dirty="0">
              <a:latin typeface="Calibri" pitchFamily="34" charset="0"/>
              <a:cs typeface="Calibri" pitchFamily="34" charset="0"/>
            </a:endParaRPr>
          </a:p>
          <a:p>
            <a:pPr marL="342900" indent="-342900"/>
            <a:endParaRPr lang="en-US" sz="1300" dirty="0">
              <a:latin typeface="Calibri" pitchFamily="34" charset="0"/>
              <a:cs typeface="Calibri" pitchFamily="34" charset="0"/>
            </a:endParaRPr>
          </a:p>
          <a:p>
            <a:pPr marL="342900" indent="-342900"/>
            <a:endParaRPr lang="en-GB" sz="1300" dirty="0">
              <a:latin typeface="Calibri" pitchFamily="34" charset="0"/>
              <a:cs typeface="Calibri" pitchFamily="34" charset="0"/>
            </a:endParaRPr>
          </a:p>
          <a:p>
            <a:pPr marL="342900" indent="-342900"/>
            <a:endParaRPr lang="en-GB" sz="13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634416293"/>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LTI#07</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&amp; Fingers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21.03.2022@</a:t>
                      </a:r>
                      <a:r>
                        <a:rPr lang="en-GB" sz="1400" b="0" kern="1200" baseline="0" dirty="0"/>
                        <a:t>16:00hrs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WPH-71, Bahja</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2" name="Picture 21">
            <a:extLst>
              <a:ext uri="{FF2B5EF4-FFF2-40B4-BE49-F238E27FC236}">
                <a16:creationId xmlns:a16="http://schemas.microsoft.com/office/drawing/2014/main" id="{EE1848B7-A076-47FB-9D61-BBD7B247B5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152" y="743055"/>
            <a:ext cx="1436848" cy="1441498"/>
          </a:xfrm>
          <a:prstGeom prst="rect">
            <a:avLst/>
          </a:prstGeom>
        </p:spPr>
      </p:pic>
      <p:pic>
        <p:nvPicPr>
          <p:cNvPr id="5" name="Picture 4" descr="A picture containing wall, indoor, light, dirty&#10;&#10;Description automatically generated">
            <a:extLst>
              <a:ext uri="{FF2B5EF4-FFF2-40B4-BE49-F238E27FC236}">
                <a16:creationId xmlns:a16="http://schemas.microsoft.com/office/drawing/2014/main" id="{924F35DD-696F-4C56-B5C3-D55EAB11BCEA}"/>
              </a:ext>
            </a:extLst>
          </p:cNvPr>
          <p:cNvPicPr>
            <a:picLocks noChangeAspect="1"/>
          </p:cNvPicPr>
          <p:nvPr/>
        </p:nvPicPr>
        <p:blipFill rotWithShape="1">
          <a:blip r:embed="rId5"/>
          <a:srcRect l="26667" t="21753" r="27307" b="12469"/>
          <a:stretch/>
        </p:blipFill>
        <p:spPr>
          <a:xfrm rot="5400000">
            <a:off x="8749053" y="2550764"/>
            <a:ext cx="3193425" cy="2830252"/>
          </a:xfrm>
          <a:prstGeom prst="rect">
            <a:avLst/>
          </a:prstGeom>
        </p:spPr>
      </p:pic>
      <p:pic>
        <p:nvPicPr>
          <p:cNvPr id="12" name="Picture 11" descr="Icon&#10;&#10;Description automatically generated">
            <a:extLst>
              <a:ext uri="{FF2B5EF4-FFF2-40B4-BE49-F238E27FC236}">
                <a16:creationId xmlns:a16="http://schemas.microsoft.com/office/drawing/2014/main" id="{2ECB3CEE-0AC2-48A8-9300-D0119045FC1C}"/>
              </a:ext>
            </a:extLst>
          </p:cNvPr>
          <p:cNvPicPr>
            <a:picLocks noChangeAspect="1"/>
          </p:cNvPicPr>
          <p:nvPr/>
        </p:nvPicPr>
        <p:blipFill>
          <a:blip r:embed="rId6"/>
          <a:stretch>
            <a:fillRect/>
          </a:stretch>
        </p:blipFill>
        <p:spPr>
          <a:xfrm rot="1295468" flipV="1">
            <a:off x="10790127" y="3043614"/>
            <a:ext cx="172581" cy="770771"/>
          </a:xfrm>
          <a:prstGeom prst="rect">
            <a:avLst/>
          </a:prstGeom>
        </p:spPr>
      </p:pic>
      <p:pic>
        <p:nvPicPr>
          <p:cNvPr id="21" name="Picture 20" descr="Icon&#10;&#10;Description automatically generated">
            <a:extLst>
              <a:ext uri="{FF2B5EF4-FFF2-40B4-BE49-F238E27FC236}">
                <a16:creationId xmlns:a16="http://schemas.microsoft.com/office/drawing/2014/main" id="{F9544A4C-EA76-4BC5-80B8-CDDD29824E9D}"/>
              </a:ext>
            </a:extLst>
          </p:cNvPr>
          <p:cNvPicPr>
            <a:picLocks noChangeAspect="1"/>
          </p:cNvPicPr>
          <p:nvPr/>
        </p:nvPicPr>
        <p:blipFill>
          <a:blip r:embed="rId6"/>
          <a:stretch>
            <a:fillRect/>
          </a:stretch>
        </p:blipFill>
        <p:spPr>
          <a:xfrm rot="19912436" flipH="1" flipV="1">
            <a:off x="9918679" y="3118596"/>
            <a:ext cx="160303" cy="757267"/>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92583</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purl.org/dc/terms/"/>
    <ds:schemaRef ds:uri="http://purl.org/dc/elements/1.1/"/>
    <ds:schemaRef ds:uri="http://schemas.microsoft.com/office/infopath/2007/PartnerControls"/>
    <ds:schemaRef ds:uri="http://www.w3.org/XML/1998/namespace"/>
    <ds:schemaRef ds:uri="http://schemas.openxmlformats.org/package/2006/metadata/core-properties"/>
    <ds:schemaRef ds:uri="http://purl.org/dc/dcmitype/"/>
    <ds:schemaRef ds:uri="http://schemas.microsoft.com/sharepoint/v3"/>
    <ds:schemaRef ds:uri="http://schemas.microsoft.com/office/2006/documentManagement/types"/>
    <ds:schemaRef ds:uri="9d51eac6-a7d5-47f5-a119-63d146adb134"/>
    <ds:schemaRef ds:uri="http://schemas.microsoft.com/office/2006/metadata/properties"/>
    <ds:schemaRef ds:uri="4880e4f8-4b7d-4bdd-91e3-e10d47036eca"/>
    <ds:schemaRef ds:uri="http://schemas.microsoft.com/sharepoint/v3/fields"/>
    <ds:schemaRef ds:uri="4880E4F8-4B7D-4BDD-91E3-E10D47036ECA"/>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15AAB2B4-4D19-41D4-8811-8EA78C6E2340}"/>
</file>

<file path=docProps/app.xml><?xml version="1.0" encoding="utf-8"?>
<Properties xmlns="http://schemas.openxmlformats.org/officeDocument/2006/extended-properties" xmlns:vt="http://schemas.openxmlformats.org/officeDocument/2006/docPropsVTypes">
  <TotalTime>276</TotalTime>
  <Words>159</Words>
  <Application>Microsoft Office PowerPoint</Application>
  <PresentationFormat>Widescreen</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42</cp:revision>
  <dcterms:created xsi:type="dcterms:W3CDTF">2018-09-24T07:27:56Z</dcterms:created>
  <dcterms:modified xsi:type="dcterms:W3CDTF">2024-04-25T04:28:50Z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