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ushi, Sumaiya MSE36" initials="BSM" lastIdx="1" clrIdx="0">
    <p:extLst>
      <p:ext uri="{19B8F6BF-5375-455C-9EA6-DF929625EA0E}">
        <p15:presenceInfo xmlns:p15="http://schemas.microsoft.com/office/powerpoint/2012/main" userId="S::Sumaiya.SA.Balushi@pdo.co.om::cd1f7887-bb7e-40d5-80bc-3334769487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35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5468105F-1951-4E26-9921-9D7A69708C29}"/>
    <pc:docChg chg="modSld">
      <pc:chgData name="Konduru, Raju IDI63X" userId="d8c4c54e-792b-4728-ba18-36787d9218e6" providerId="ADAL" clId="{5468105F-1951-4E26-9921-9D7A69708C29}" dt="2024-03-27T05:15:10.256" v="1" actId="6549"/>
      <pc:docMkLst>
        <pc:docMk/>
      </pc:docMkLst>
      <pc:sldChg chg="modSp mod">
        <pc:chgData name="Konduru, Raju IDI63X" userId="d8c4c54e-792b-4728-ba18-36787d9218e6" providerId="ADAL" clId="{5468105F-1951-4E26-9921-9D7A69708C29}" dt="2024-03-27T05:15:10.256" v="1" actId="6549"/>
        <pc:sldMkLst>
          <pc:docMk/>
          <pc:sldMk cId="2964227638" sldId="270"/>
        </pc:sldMkLst>
        <pc:graphicFrameChg chg="modGraphic">
          <ac:chgData name="Konduru, Raju IDI63X" userId="d8c4c54e-792b-4728-ba18-36787d9218e6" providerId="ADAL" clId="{5468105F-1951-4E26-9921-9D7A69708C29}" dt="2024-03-27T05:15:10.256" v="1" actId="6549"/>
          <ac:graphicFrameMkLst>
            <pc:docMk/>
            <pc:sldMk cId="2964227638" sldId="270"/>
            <ac:graphicFrameMk id="1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23549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028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0212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05944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25/04/2024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8399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335360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25/04/2024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4054086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25/04/2024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56682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25/04/2024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9867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32728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25/04/2024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476980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25/04/2024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33555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5"/>
          <p:cNvSpPr>
            <a:spLocks noGrp="1" noChangeArrowheads="1"/>
          </p:cNvSpPr>
          <p:nvPr>
            <p:ph type="title"/>
          </p:nvPr>
        </p:nvSpPr>
        <p:spPr bwMode="auto">
          <a:xfrm>
            <a:off x="381000" y="3046"/>
            <a:ext cx="11811000" cy="590931"/>
          </a:xfrm>
          <a:prstGeom prst="rect">
            <a:avLst/>
          </a:prstGeom>
          <a:solidFill>
            <a:srgbClr val="FFC000"/>
          </a:solidFill>
          <a:ln w="9525">
            <a:noFill/>
            <a:miter lim="800000"/>
            <a:headEnd/>
            <a:tailEnd/>
          </a:ln>
        </p:spPr>
        <p:txBody>
          <a:bodyPr wrap="square">
            <a:spAutoFit/>
          </a:bodyPr>
          <a:lstStyle/>
          <a:p>
            <a:pPr algn="ctr"/>
            <a:r>
              <a:rPr lang="en-GB" sz="3600" b="1" dirty="0">
                <a:solidFill>
                  <a:schemeClr val="tx1">
                    <a:lumMod val="85000"/>
                    <a:lumOff val="15000"/>
                  </a:schemeClr>
                </a:solidFill>
                <a:latin typeface="Calibri" pitchFamily="34" charset="0"/>
                <a:cs typeface="Calibri" pitchFamily="34" charset="0"/>
              </a:rPr>
              <a:t>PDO Incident First </a:t>
            </a:r>
            <a:r>
              <a:rPr lang="en-GB" sz="3600" b="1">
                <a:solidFill>
                  <a:schemeClr val="tx1">
                    <a:lumMod val="85000"/>
                    <a:lumOff val="15000"/>
                  </a:schemeClr>
                </a:solidFill>
                <a:latin typeface="Calibri" pitchFamily="34" charset="0"/>
                <a:cs typeface="Calibri" pitchFamily="34" charset="0"/>
              </a:rPr>
              <a:t>Alert  </a:t>
            </a:r>
            <a:endParaRPr lang="en-GB" sz="32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18483" y="2538034"/>
            <a:ext cx="55626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218483" y="2875768"/>
            <a:ext cx="6932545"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During rigging up hydraulic catwalk for pull out completion and while the roustabout was engaged in pulling the outrigger of the catwalk, it suddenly dropped and touched roustabout foot causing  fracture of his left leg foot.</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4"/>
          <p:cNvSpPr>
            <a:spLocks noChangeArrowheads="1"/>
          </p:cNvSpPr>
          <p:nvPr/>
        </p:nvSpPr>
        <p:spPr bwMode="auto">
          <a:xfrm>
            <a:off x="741351" y="3833114"/>
            <a:ext cx="4643351" cy="307975"/>
          </a:xfrm>
          <a:prstGeom prst="rect">
            <a:avLst/>
          </a:prstGeom>
          <a:solidFill>
            <a:srgbClr val="92D05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Mr. Musleh asks the questions if it can happen to you?</a:t>
            </a:r>
          </a:p>
        </p:txBody>
      </p:sp>
      <p:graphicFrame>
        <p:nvGraphicFramePr>
          <p:cNvPr id="13" name="Table 12"/>
          <p:cNvGraphicFramePr>
            <a:graphicFrameLocks noGrp="1"/>
          </p:cNvGraphicFramePr>
          <p:nvPr>
            <p:extLst>
              <p:ext uri="{D42A27DB-BD31-4B8C-83A1-F6EECF244321}">
                <p14:modId xmlns:p14="http://schemas.microsoft.com/office/powerpoint/2010/main" val="620551740"/>
              </p:ext>
            </p:extLst>
          </p:nvPr>
        </p:nvGraphicFramePr>
        <p:xfrm>
          <a:off x="1730844" y="754985"/>
          <a:ext cx="10281047" cy="1058866"/>
        </p:xfrm>
        <a:graphic>
          <a:graphicData uri="http://schemas.openxmlformats.org/drawingml/2006/table">
            <a:tbl>
              <a:tblPr firstRow="1" bandRow="1">
                <a:tableStyleId>{5C22544A-7EE6-4342-B048-85BDC9FD1C3A}</a:tableStyleId>
              </a:tblPr>
              <a:tblGrid>
                <a:gridCol w="1259210">
                  <a:extLst>
                    <a:ext uri="{9D8B030D-6E8A-4147-A177-3AD203B41FA5}">
                      <a16:colId xmlns:a16="http://schemas.microsoft.com/office/drawing/2014/main" val="4136576419"/>
                    </a:ext>
                  </a:extLst>
                </a:gridCol>
                <a:gridCol w="2350315">
                  <a:extLst>
                    <a:ext uri="{9D8B030D-6E8A-4147-A177-3AD203B41FA5}">
                      <a16:colId xmlns:a16="http://schemas.microsoft.com/office/drawing/2014/main" val="425046032"/>
                    </a:ext>
                  </a:extLst>
                </a:gridCol>
                <a:gridCol w="1559850">
                  <a:extLst>
                    <a:ext uri="{9D8B030D-6E8A-4147-A177-3AD203B41FA5}">
                      <a16:colId xmlns:a16="http://schemas.microsoft.com/office/drawing/2014/main" val="4255786960"/>
                    </a:ext>
                  </a:extLst>
                </a:gridCol>
                <a:gridCol w="2455710">
                  <a:extLst>
                    <a:ext uri="{9D8B030D-6E8A-4147-A177-3AD203B41FA5}">
                      <a16:colId xmlns:a16="http://schemas.microsoft.com/office/drawing/2014/main" val="2009492886"/>
                    </a:ext>
                  </a:extLst>
                </a:gridCol>
                <a:gridCol w="2655962">
                  <a:extLst>
                    <a:ext uri="{9D8B030D-6E8A-4147-A177-3AD203B41FA5}">
                      <a16:colId xmlns:a16="http://schemas.microsoft.com/office/drawing/2014/main" val="2894944956"/>
                    </a:ext>
                  </a:extLst>
                </a:gridCol>
              </a:tblGrid>
              <a:tr h="288168">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In case of an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please call PDO Emergency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rPr>
                        <a:t>Number (Toll Free):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300" b="1" dirty="0">
                          <a:solidFill>
                            <a:schemeClr val="tx1"/>
                          </a:solidFill>
                          <a:latin typeface="Calibri Light" panose="020F0302020204030204"/>
                          <a:cs typeface="Times New Roman" panose="02020603050405020304" pitchFamily="18" charset="0"/>
                        </a:rPr>
                        <a:t>              </a:t>
                      </a:r>
                      <a:r>
                        <a:rPr lang="en-US" altLang="en-US" sz="1600" b="1" dirty="0">
                          <a:solidFill>
                            <a:srgbClr val="FF0000"/>
                          </a:solidFill>
                          <a:latin typeface="Times New Roman" panose="02020603050405020304" pitchFamily="18" charset="0"/>
                          <a:cs typeface="Times New Roman" panose="02020603050405020304" pitchFamily="18" charset="0"/>
                        </a:rPr>
                        <a:t>2467-5555</a:t>
                      </a:r>
                      <a:endParaRPr lang="en-US" sz="1600" b="1" dirty="0">
                        <a:solidFill>
                          <a:srgbClr val="58595B"/>
                        </a:solidFill>
                        <a:latin typeface="Calibri Light" panose="020F0302020204030204"/>
                      </a:endParaRPr>
                    </a:p>
                  </a:txBody>
                  <a:tcPr>
                    <a:solidFill>
                      <a:schemeClr val="accent1">
                        <a:lumMod val="20000"/>
                        <a:lumOff val="80000"/>
                      </a:schemeClr>
                    </a:solidFill>
                  </a:tcPr>
                </a:tc>
                <a:extLst>
                  <a:ext uri="{0D108BD9-81ED-4DB2-BD59-A6C34878D82A}">
                    <a16:rowId xmlns:a16="http://schemas.microsoft.com/office/drawing/2014/main" val="3806748105"/>
                  </a:ext>
                </a:extLst>
              </a:tr>
              <a:tr h="28807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01.10.2022@</a:t>
                      </a:r>
                      <a:r>
                        <a:rPr lang="en-GB" sz="1400" b="0" kern="1200" baseline="0" dirty="0"/>
                        <a:t>01:15hrs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2836305567"/>
                  </a:ext>
                </a:extLst>
              </a:tr>
              <a:tr h="449266">
                <a:tc>
                  <a:txBody>
                    <a:bodyPr/>
                    <a:lstStyle/>
                    <a:p>
                      <a:r>
                        <a:rPr lang="en-US" sz="1400" b="1" dirty="0"/>
                        <a:t>Location</a:t>
                      </a:r>
                      <a:endParaRPr lang="en-US" sz="1400" b="1" dirty="0">
                        <a:latin typeface="+mj-lt"/>
                      </a:endParaRPr>
                    </a:p>
                  </a:txBody>
                  <a:tcPr/>
                </a:tc>
                <a:tc>
                  <a:txBody>
                    <a:bodyPr/>
                    <a:lstStyle/>
                    <a:p>
                      <a:r>
                        <a:rPr lang="en-US" sz="1400" b="0" dirty="0"/>
                        <a:t>WPH-77, Lekhwair</a:t>
                      </a:r>
                      <a:endParaRPr lang="en-US" sz="1400" b="0" kern="1200" dirty="0">
                        <a:solidFill>
                          <a:schemeClr val="dk1"/>
                        </a:solidFill>
                        <a:latin typeface="+mn-lt"/>
                        <a:ea typeface="+mn-ea"/>
                        <a:cs typeface="+mn-cs"/>
                      </a:endParaRPr>
                    </a:p>
                  </a:txBody>
                  <a:tcPr/>
                </a:tc>
                <a:tc>
                  <a:txBody>
                    <a:bodyPr/>
                    <a:lstStyle/>
                    <a:p>
                      <a:r>
                        <a:rPr lang="en-US" sz="1400" b="1" dirty="0"/>
                        <a:t>Department</a:t>
                      </a:r>
                      <a:endParaRPr lang="en-US" sz="1400" b="1" dirty="0">
                        <a:latin typeface="+mj-lt"/>
                      </a:endParaRPr>
                    </a:p>
                  </a:txBody>
                  <a:tcPr/>
                </a:tc>
                <a:tc>
                  <a:txBody>
                    <a:bodyPr/>
                    <a:lstStyle/>
                    <a:p>
                      <a:endParaRPr lang="en-US" sz="1400" b="0" dirty="0">
                        <a:latin typeface="+mj-lt"/>
                      </a:endParaRPr>
                    </a:p>
                  </a:txBody>
                  <a:tcPr/>
                </a:tc>
                <a:tc vMerge="1">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2" cstate="email"/>
          <a:srcRect/>
          <a:stretch>
            <a:fillRect/>
          </a:stretch>
        </p:blipFill>
        <p:spPr bwMode="auto">
          <a:xfrm>
            <a:off x="298385" y="6038106"/>
            <a:ext cx="1016000" cy="762000"/>
          </a:xfrm>
          <a:prstGeom prst="rect">
            <a:avLst/>
          </a:prstGeom>
          <a:noFill/>
          <a:ln w="9525">
            <a:noFill/>
            <a:miter lim="800000"/>
            <a:headEnd/>
            <a:tailEnd/>
          </a:ln>
        </p:spPr>
      </p:pic>
      <p:sp>
        <p:nvSpPr>
          <p:cNvPr id="16" name="Curved Down Arrow 15"/>
          <p:cNvSpPr/>
          <p:nvPr/>
        </p:nvSpPr>
        <p:spPr bwMode="auto">
          <a:xfrm>
            <a:off x="1074492" y="5801193"/>
            <a:ext cx="747792" cy="182937"/>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20"/>
          <p:cNvSpPr>
            <a:spLocks noChangeArrowheads="1"/>
          </p:cNvSpPr>
          <p:nvPr/>
        </p:nvSpPr>
        <p:spPr bwMode="auto">
          <a:xfrm>
            <a:off x="1469453" y="6137758"/>
            <a:ext cx="4114800" cy="657827"/>
          </a:xfrm>
          <a:prstGeom prst="roundRect">
            <a:avLst>
              <a:gd name="adj" fmla="val 16667"/>
            </a:avLst>
          </a:prstGeom>
          <a:solidFill>
            <a:schemeClr val="bg1">
              <a:alpha val="0"/>
            </a:schemeClr>
          </a:solidFill>
          <a:ln w="15875" algn="ctr">
            <a:solidFill>
              <a:srgbClr val="0070C0"/>
            </a:solidFill>
            <a:round/>
            <a:headEnd/>
            <a:tailEnd/>
          </a:ln>
        </p:spPr>
        <p: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mn-ea"/>
                <a:cs typeface="+mn-cs"/>
              </a:rPr>
              <a:t>Please disseminate this LTI notification to your teams and use it in your tool box talks and HSE meetings and notice boards.</a:t>
            </a:r>
          </a:p>
        </p:txBody>
      </p:sp>
      <p:sp>
        <p:nvSpPr>
          <p:cNvPr id="18" name="Rectangle 17"/>
          <p:cNvSpPr>
            <a:spLocks noChangeArrowheads="1"/>
          </p:cNvSpPr>
          <p:nvPr/>
        </p:nvSpPr>
        <p:spPr bwMode="auto">
          <a:xfrm>
            <a:off x="1866501" y="1919242"/>
            <a:ext cx="9812021" cy="369332"/>
          </a:xfrm>
          <a:prstGeom prst="rect">
            <a:avLst/>
          </a:prstGeom>
          <a:solidFill>
            <a:srgbClr val="FFCC0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Well Engineering, Infrastructure, Operations, Engineering, Project Delivery &amp; External Affairs</a:t>
            </a:r>
          </a:p>
        </p:txBody>
      </p:sp>
      <p:sp>
        <p:nvSpPr>
          <p:cNvPr id="2" name="Footer Placeholder 1"/>
          <p:cNvSpPr>
            <a:spLocks noGrp="1"/>
          </p:cNvSpPr>
          <p:nvPr>
            <p:ph type="ftr" sz="quarter" idx="11"/>
          </p:nvPr>
        </p:nvSpPr>
        <p:spPr>
          <a:xfrm>
            <a:off x="5442358" y="649486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pic>
        <p:nvPicPr>
          <p:cNvPr id="5" name="Picture 4" descr="A person wearing a safety vest&#10;&#10;Description automatically generated">
            <a:extLst>
              <a:ext uri="{FF2B5EF4-FFF2-40B4-BE49-F238E27FC236}">
                <a16:creationId xmlns:a16="http://schemas.microsoft.com/office/drawing/2014/main" id="{943DE7E5-46C3-4851-9A06-F02DB373A8FD}"/>
              </a:ext>
            </a:extLst>
          </p:cNvPr>
          <p:cNvPicPr>
            <a:picLocks noChangeAspect="1"/>
          </p:cNvPicPr>
          <p:nvPr/>
        </p:nvPicPr>
        <p:blipFill rotWithShape="1">
          <a:blip r:embed="rId3"/>
          <a:srcRect l="43221" t="4187" r="42717" b="74405"/>
          <a:stretch/>
        </p:blipFill>
        <p:spPr>
          <a:xfrm>
            <a:off x="11327357" y="738155"/>
            <a:ext cx="598421" cy="995044"/>
          </a:xfrm>
          <a:prstGeom prst="rect">
            <a:avLst/>
          </a:prstGeom>
        </p:spPr>
      </p:pic>
      <p:pic>
        <p:nvPicPr>
          <p:cNvPr id="10" name="Picture 9" descr="A person wearing a safety vest&#10;&#10;Description automatically generated with medium confidence">
            <a:extLst>
              <a:ext uri="{FF2B5EF4-FFF2-40B4-BE49-F238E27FC236}">
                <a16:creationId xmlns:a16="http://schemas.microsoft.com/office/drawing/2014/main" id="{AB042F93-40DC-4E46-B4DD-5E9D9BC8962A}"/>
              </a:ext>
            </a:extLst>
          </p:cNvPr>
          <p:cNvPicPr>
            <a:picLocks noChangeAspect="1"/>
          </p:cNvPicPr>
          <p:nvPr/>
        </p:nvPicPr>
        <p:blipFill rotWithShape="1">
          <a:blip r:embed="rId4"/>
          <a:srcRect l="34370" t="4944" r="35846" b="6234"/>
          <a:stretch/>
        </p:blipFill>
        <p:spPr>
          <a:xfrm>
            <a:off x="6134686" y="4022274"/>
            <a:ext cx="931508" cy="2777832"/>
          </a:xfrm>
          <a:prstGeom prst="rect">
            <a:avLst/>
          </a:prstGeom>
        </p:spPr>
      </p:pic>
      <p:sp>
        <p:nvSpPr>
          <p:cNvPr id="23" name="Rounded Rectangular Callout 20">
            <a:extLst>
              <a:ext uri="{FF2B5EF4-FFF2-40B4-BE49-F238E27FC236}">
                <a16:creationId xmlns:a16="http://schemas.microsoft.com/office/drawing/2014/main" id="{FE410B70-4EBB-4C56-8E37-011842DB3769}"/>
              </a:ext>
            </a:extLst>
          </p:cNvPr>
          <p:cNvSpPr>
            <a:spLocks noChangeArrowheads="1"/>
          </p:cNvSpPr>
          <p:nvPr/>
        </p:nvSpPr>
        <p:spPr bwMode="auto">
          <a:xfrm>
            <a:off x="298385" y="4294715"/>
            <a:ext cx="5773190" cy="1054459"/>
          </a:xfrm>
          <a:prstGeom prst="wedgeRoundRectCallout">
            <a:avLst>
              <a:gd name="adj1" fmla="val 58200"/>
              <a:gd name="adj2" fmla="val -29481"/>
              <a:gd name="adj3" fmla="val 16667"/>
            </a:avLst>
          </a:prstGeom>
          <a:solidFill>
            <a:srgbClr val="FFC000">
              <a:alpha val="59999"/>
            </a:srgbClr>
          </a:solidFill>
          <a:ln w="9525" algn="ctr">
            <a:solidFill>
              <a:schemeClr val="tx1"/>
            </a:solidFill>
            <a:round/>
            <a:headEnd/>
            <a:tailEnd/>
          </a:ln>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your body parts are away from Line of Fire?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you follow SOP for the task?</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to inspect the equipment prior task to confirm its the right equipment (OEM) and the right setup?</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Do you ensure proper supervision during the task?</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pic>
        <p:nvPicPr>
          <p:cNvPr id="6" name="Picture 5" descr="A picture containing person, player, male&#10;&#10;Description automatically generated">
            <a:extLst>
              <a:ext uri="{FF2B5EF4-FFF2-40B4-BE49-F238E27FC236}">
                <a16:creationId xmlns:a16="http://schemas.microsoft.com/office/drawing/2014/main" id="{303F30DB-61ED-4AF8-BAF9-213A1EAFD6D9}"/>
              </a:ext>
            </a:extLst>
          </p:cNvPr>
          <p:cNvPicPr>
            <a:picLocks noChangeAspect="1"/>
          </p:cNvPicPr>
          <p:nvPr/>
        </p:nvPicPr>
        <p:blipFill rotWithShape="1">
          <a:blip r:embed="rId5">
            <a:extLst>
              <a:ext uri="{28A0092B-C50C-407E-A947-70E740481C1C}">
                <a14:useLocalDpi xmlns:a14="http://schemas.microsoft.com/office/drawing/2010/main" val="0"/>
              </a:ext>
            </a:extLst>
          </a:blip>
          <a:srcRect l="12778" r="32355"/>
          <a:stretch/>
        </p:blipFill>
        <p:spPr>
          <a:xfrm flipH="1">
            <a:off x="513478" y="617952"/>
            <a:ext cx="1217366" cy="1675149"/>
          </a:xfrm>
          <a:prstGeom prst="rect">
            <a:avLst/>
          </a:prstGeom>
        </p:spPr>
      </p:pic>
      <p:pic>
        <p:nvPicPr>
          <p:cNvPr id="25" name="Picture 24">
            <a:extLst>
              <a:ext uri="{FF2B5EF4-FFF2-40B4-BE49-F238E27FC236}">
                <a16:creationId xmlns:a16="http://schemas.microsoft.com/office/drawing/2014/main" id="{643E8C81-7D3B-A4C8-6B52-0BB1F49D30DE}"/>
              </a:ext>
            </a:extLst>
          </p:cNvPr>
          <p:cNvPicPr>
            <a:picLocks noChangeAspect="1"/>
          </p:cNvPicPr>
          <p:nvPr/>
        </p:nvPicPr>
        <p:blipFill>
          <a:blip r:embed="rId6"/>
          <a:stretch>
            <a:fillRect/>
          </a:stretch>
        </p:blipFill>
        <p:spPr>
          <a:xfrm>
            <a:off x="8840851" y="3110145"/>
            <a:ext cx="3171040" cy="2563145"/>
          </a:xfrm>
          <a:prstGeom prst="rect">
            <a:avLst/>
          </a:prstGeom>
          <a:solidFill>
            <a:schemeClr val="tx1"/>
          </a:solidFill>
        </p:spPr>
      </p:pic>
      <p:pic>
        <p:nvPicPr>
          <p:cNvPr id="26" name="Picture 25" descr="A picture containing person, player, male&#10;&#10;Description automatically generated">
            <a:extLst>
              <a:ext uri="{FF2B5EF4-FFF2-40B4-BE49-F238E27FC236}">
                <a16:creationId xmlns:a16="http://schemas.microsoft.com/office/drawing/2014/main" id="{B67AEE1F-6D8D-4927-87EE-7BBDA813D332}"/>
              </a:ext>
            </a:extLst>
          </p:cNvPr>
          <p:cNvPicPr>
            <a:picLocks noChangeAspect="1"/>
          </p:cNvPicPr>
          <p:nvPr/>
        </p:nvPicPr>
        <p:blipFill rotWithShape="1">
          <a:blip r:embed="rId5">
            <a:extLst>
              <a:ext uri="{28A0092B-C50C-407E-A947-70E740481C1C}">
                <a14:useLocalDpi xmlns:a14="http://schemas.microsoft.com/office/drawing/2010/main" val="0"/>
              </a:ext>
            </a:extLst>
          </a:blip>
          <a:srcRect l="37498" r="32355" b="2828"/>
          <a:stretch/>
        </p:blipFill>
        <p:spPr>
          <a:xfrm flipH="1">
            <a:off x="7901008" y="3202881"/>
            <a:ext cx="931508" cy="2383638"/>
          </a:xfrm>
          <a:prstGeom prst="rect">
            <a:avLst/>
          </a:prstGeom>
        </p:spPr>
      </p:pic>
      <p:sp>
        <p:nvSpPr>
          <p:cNvPr id="12" name="Oval 11">
            <a:extLst>
              <a:ext uri="{FF2B5EF4-FFF2-40B4-BE49-F238E27FC236}">
                <a16:creationId xmlns:a16="http://schemas.microsoft.com/office/drawing/2014/main" id="{734F007E-7C77-4D28-B867-0F627497A713}"/>
              </a:ext>
            </a:extLst>
          </p:cNvPr>
          <p:cNvSpPr/>
          <p:nvPr/>
        </p:nvSpPr>
        <p:spPr>
          <a:xfrm>
            <a:off x="8514826" y="4597844"/>
            <a:ext cx="326025" cy="8885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picture containing person, player, male&#10;&#10;Description automatically generated">
            <a:extLst>
              <a:ext uri="{FF2B5EF4-FFF2-40B4-BE49-F238E27FC236}">
                <a16:creationId xmlns:a16="http://schemas.microsoft.com/office/drawing/2014/main" id="{B89DD2AE-EE30-43B0-BBD4-9792B9AAE0A7}"/>
              </a:ext>
            </a:extLst>
          </p:cNvPr>
          <p:cNvPicPr>
            <a:picLocks noChangeAspect="1"/>
          </p:cNvPicPr>
          <p:nvPr/>
        </p:nvPicPr>
        <p:blipFill rotWithShape="1">
          <a:blip r:embed="rId5">
            <a:extLst>
              <a:ext uri="{28A0092B-C50C-407E-A947-70E740481C1C}">
                <a14:useLocalDpi xmlns:a14="http://schemas.microsoft.com/office/drawing/2010/main" val="0"/>
              </a:ext>
            </a:extLst>
          </a:blip>
          <a:srcRect l="52911" t="56222" r="32355"/>
          <a:stretch/>
        </p:blipFill>
        <p:spPr>
          <a:xfrm>
            <a:off x="8521126" y="4329014"/>
            <a:ext cx="514172" cy="1257505"/>
          </a:xfrm>
          <a:prstGeom prst="rect">
            <a:avLst/>
          </a:prstGeom>
        </p:spPr>
      </p:pic>
      <p:sp>
        <p:nvSpPr>
          <p:cNvPr id="14" name="Oval 13">
            <a:extLst>
              <a:ext uri="{FF2B5EF4-FFF2-40B4-BE49-F238E27FC236}">
                <a16:creationId xmlns:a16="http://schemas.microsoft.com/office/drawing/2014/main" id="{67E3BFA3-DA85-4918-84C3-5F40BF39340D}"/>
              </a:ext>
            </a:extLst>
          </p:cNvPr>
          <p:cNvSpPr/>
          <p:nvPr/>
        </p:nvSpPr>
        <p:spPr>
          <a:xfrm>
            <a:off x="8682606" y="5419288"/>
            <a:ext cx="159832" cy="1104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2276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92734</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B660FA-A22F-45C5-8EE4-45ECB4F50B60}">
  <ds:schemaRefs>
    <ds:schemaRef ds:uri="http://schemas.microsoft.com/sharepoint/v3/contenttype/forms"/>
  </ds:schemaRefs>
</ds:datastoreItem>
</file>

<file path=customXml/itemProps2.xml><?xml version="1.0" encoding="utf-8"?>
<ds:datastoreItem xmlns:ds="http://schemas.openxmlformats.org/officeDocument/2006/customXml" ds:itemID="{268A0188-BC26-4913-9E3B-5F5C50901ABB}">
  <ds:schemaRef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 ds:uri="http://purl.org/dc/terms/"/>
    <ds:schemaRef ds:uri="9d51eac6-a7d5-47f5-a119-63d146adb134"/>
    <ds:schemaRef ds:uri="4880e4f8-4b7d-4bdd-91e3-e10d47036eca"/>
    <ds:schemaRef ds:uri="http://schemas.microsoft.com/sharepoint/v3/fields"/>
    <ds:schemaRef ds:uri="4880E4F8-4B7D-4BDD-91E3-E10D47036ECA"/>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165C8CE6-F91C-4A6C-9137-46555CB7C400}"/>
</file>

<file path=docProps/app.xml><?xml version="1.0" encoding="utf-8"?>
<Properties xmlns="http://schemas.openxmlformats.org/officeDocument/2006/extended-properties" xmlns:vt="http://schemas.openxmlformats.org/officeDocument/2006/docPropsVTypes">
  <TotalTime>99</TotalTime>
  <Words>190</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Times New Roman</vt:lpstr>
      <vt:lpstr>1_Office Theme</vt:lpstr>
      <vt:lpstr>PDO Incident First Alert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Alert -LTI#36- Fractured Foot- Shawamik</dc:title>
  <dc:creator>Balushi, Sumaiya MSE36</dc:creator>
  <cp:lastModifiedBy>Konduru, Raju IDI63X</cp:lastModifiedBy>
  <cp:revision>15</cp:revision>
  <dcterms:created xsi:type="dcterms:W3CDTF">2022-09-01T09:25:04Z</dcterms:created>
  <dcterms:modified xsi:type="dcterms:W3CDTF">2024-04-25T04:16:38Z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