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lushi, Sumaiya MSE36" initials="BSM" lastIdx="1" clrIdx="0">
    <p:extLst>
      <p:ext uri="{19B8F6BF-5375-455C-9EA6-DF929625EA0E}">
        <p15:presenceInfo xmlns:p15="http://schemas.microsoft.com/office/powerpoint/2012/main" userId="S::Sumaiya.SA.Balushi@pdo.co.om::cd1f7887-bb7e-40d5-80bc-3334769487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35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51C0D969-50D4-4BB6-BEB0-A4D9A590981D}"/>
    <pc:docChg chg="modSld">
      <pc:chgData name="Konduru, Raju IDI63X" userId="d8c4c54e-792b-4728-ba18-36787d9218e6" providerId="ADAL" clId="{51C0D969-50D4-4BB6-BEB0-A4D9A590981D}" dt="2024-03-27T05:14:51.157" v="1" actId="6549"/>
      <pc:docMkLst>
        <pc:docMk/>
      </pc:docMkLst>
      <pc:sldChg chg="modSp mod">
        <pc:chgData name="Konduru, Raju IDI63X" userId="d8c4c54e-792b-4728-ba18-36787d9218e6" providerId="ADAL" clId="{51C0D969-50D4-4BB6-BEB0-A4D9A590981D}" dt="2024-03-27T05:14:51.157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51C0D969-50D4-4BB6-BEB0-A4D9A590981D}" dt="2024-03-27T05:14:51.157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4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8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2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6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08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2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679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76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8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55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6"/>
            <a:ext cx="11811000" cy="5909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</a:t>
            </a:r>
            <a:r>
              <a:rPr lang="en-GB" sz="3600" b="1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Alert  </a:t>
            </a:r>
            <a:endParaRPr lang="en-GB" sz="32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18483" y="253803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98385" y="3003683"/>
            <a:ext cx="72629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winching the trailer loaded with forklift, the sling got released and hit the forklift operators’ foot causing fracture to his right foot ankle.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41351" y="3833114"/>
            <a:ext cx="4643351" cy="30797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Mr. Musleh asks the questions if it can happen to you?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052827"/>
              </p:ext>
            </p:extLst>
          </p:nvPr>
        </p:nvGraphicFramePr>
        <p:xfrm>
          <a:off x="1730844" y="754985"/>
          <a:ext cx="10281047" cy="10588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9210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350315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59850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2455710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2655962">
                  <a:extLst>
                    <a:ext uri="{9D8B030D-6E8A-4147-A177-3AD203B41FA5}">
                      <a16:colId xmlns:a16="http://schemas.microsoft.com/office/drawing/2014/main" val="2894944956"/>
                    </a:ext>
                  </a:extLst>
                </a:gridCol>
              </a:tblGrid>
              <a:tr h="28816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LTI#37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Released Energy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In case of an emergency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please call PDO Emergency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</a:rPr>
                        <a:t>Number (Toll Free):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300" b="1" dirty="0">
                          <a:solidFill>
                            <a:schemeClr val="tx1"/>
                          </a:solidFill>
                          <a:latin typeface="Calibri Light" panose="020F0302020204030204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n-US" altLang="en-US" sz="16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2467-5555</a:t>
                      </a:r>
                      <a:endParaRPr lang="en-US" sz="1600" b="1" dirty="0">
                        <a:solidFill>
                          <a:srgbClr val="58595B"/>
                        </a:solidFill>
                        <a:latin typeface="Calibri Light" panose="020F030202020403020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807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06.10.2022@</a:t>
                      </a:r>
                      <a:r>
                        <a:rPr lang="en-GB" sz="1400" b="0" kern="1200" baseline="0" dirty="0"/>
                        <a:t>17:30hrs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449266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WPH-12, Qarn Alam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Department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385" y="6038106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074492" y="5801193"/>
            <a:ext cx="747792" cy="182937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469453" y="6137758"/>
            <a:ext cx="4114800" cy="657827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8595B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Please disseminate this LTI notification to your teams and use it in your tool box talks and HSE meetings and notice boards.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866501" y="1919242"/>
            <a:ext cx="9812021" cy="369332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Well Engineering, Infrastructure, Operations, Engineering, Project Delivery &amp; External Affairs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442358" y="649486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 1 (2020)</a:t>
            </a:r>
          </a:p>
        </p:txBody>
      </p:sp>
      <p:pic>
        <p:nvPicPr>
          <p:cNvPr id="5" name="Picture 4" descr="A person wearing a safety vest&#10;&#10;Description automatically generated">
            <a:extLst>
              <a:ext uri="{FF2B5EF4-FFF2-40B4-BE49-F238E27FC236}">
                <a16:creationId xmlns:a16="http://schemas.microsoft.com/office/drawing/2014/main" id="{943DE7E5-46C3-4851-9A06-F02DB373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221" t="4187" r="42717" b="74405"/>
          <a:stretch/>
        </p:blipFill>
        <p:spPr>
          <a:xfrm>
            <a:off x="11327357" y="738155"/>
            <a:ext cx="598421" cy="995044"/>
          </a:xfrm>
          <a:prstGeom prst="rect">
            <a:avLst/>
          </a:prstGeom>
        </p:spPr>
      </p:pic>
      <p:pic>
        <p:nvPicPr>
          <p:cNvPr id="10" name="Picture 9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AB042F93-40DC-4E46-B4DD-5E9D9BC896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370" t="4944" r="35846" b="6234"/>
          <a:stretch/>
        </p:blipFill>
        <p:spPr>
          <a:xfrm>
            <a:off x="6134686" y="4022274"/>
            <a:ext cx="931508" cy="2777832"/>
          </a:xfrm>
          <a:prstGeom prst="rect">
            <a:avLst/>
          </a:prstGeom>
        </p:spPr>
      </p:pic>
      <p:sp>
        <p:nvSpPr>
          <p:cNvPr id="23" name="Rounded Rectangular Callout 20">
            <a:extLst>
              <a:ext uri="{FF2B5EF4-FFF2-40B4-BE49-F238E27FC236}">
                <a16:creationId xmlns:a16="http://schemas.microsoft.com/office/drawing/2014/main" id="{FE410B70-4EBB-4C56-8E37-011842DB3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385" y="4226876"/>
            <a:ext cx="5773190" cy="892291"/>
          </a:xfrm>
          <a:prstGeom prst="wedgeRoundRectCallout">
            <a:avLst>
              <a:gd name="adj1" fmla="val 58380"/>
              <a:gd name="adj2" fmla="val -22448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that you are away from “line of fire”?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that you inspect the lifting gear before use?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Do you ensure proper supervision during the task?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ensure proper controls in place while carrying out outside activities?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34F007E-7C77-4D28-B867-0F627497A713}"/>
              </a:ext>
            </a:extLst>
          </p:cNvPr>
          <p:cNvSpPr/>
          <p:nvPr/>
        </p:nvSpPr>
        <p:spPr>
          <a:xfrm>
            <a:off x="8514826" y="4597844"/>
            <a:ext cx="326025" cy="8885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7E3BFA3-DA85-4918-84C3-5F40BF39340D}"/>
              </a:ext>
            </a:extLst>
          </p:cNvPr>
          <p:cNvSpPr/>
          <p:nvPr/>
        </p:nvSpPr>
        <p:spPr>
          <a:xfrm>
            <a:off x="8682606" y="5419288"/>
            <a:ext cx="159832" cy="11049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sky, outdoor, ground, military vehicle&#10;&#10;Description automatically generated">
            <a:extLst>
              <a:ext uri="{FF2B5EF4-FFF2-40B4-BE49-F238E27FC236}">
                <a16:creationId xmlns:a16="http://schemas.microsoft.com/office/drawing/2014/main" id="{A76A99FB-225B-452D-9F5A-CAD0842CAE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6" b="19367"/>
          <a:stretch/>
        </p:blipFill>
        <p:spPr>
          <a:xfrm>
            <a:off x="7561357" y="2787690"/>
            <a:ext cx="4411135" cy="3057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5971E4E-3D36-4F4F-8F2D-F3955E1C1BA6}"/>
              </a:ext>
            </a:extLst>
          </p:cNvPr>
          <p:cNvCxnSpPr/>
          <p:nvPr/>
        </p:nvCxnSpPr>
        <p:spPr>
          <a:xfrm>
            <a:off x="9434945" y="4235414"/>
            <a:ext cx="2088573" cy="8067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814A82A-17B6-44CA-B588-3E97FDC5ACE4}"/>
              </a:ext>
            </a:extLst>
          </p:cNvPr>
          <p:cNvCxnSpPr/>
          <p:nvPr/>
        </p:nvCxnSpPr>
        <p:spPr>
          <a:xfrm flipH="1">
            <a:off x="8343900" y="5042122"/>
            <a:ext cx="2983457" cy="21441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EFEC559-C461-47AE-835F-3EF33F48B78C}"/>
              </a:ext>
            </a:extLst>
          </p:cNvPr>
          <p:cNvSpPr txBox="1"/>
          <p:nvPr/>
        </p:nvSpPr>
        <p:spPr>
          <a:xfrm>
            <a:off x="10619254" y="4403052"/>
            <a:ext cx="1267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Winch trailer sling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018E17-B051-48AD-966F-6617F0C3D532}"/>
              </a:ext>
            </a:extLst>
          </p:cNvPr>
          <p:cNvSpPr txBox="1"/>
          <p:nvPr/>
        </p:nvSpPr>
        <p:spPr>
          <a:xfrm>
            <a:off x="8343900" y="5255567"/>
            <a:ext cx="1894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Winch trailer sling moved towards operator</a:t>
            </a:r>
          </a:p>
        </p:txBody>
      </p:sp>
      <p:pic>
        <p:nvPicPr>
          <p:cNvPr id="25" name="Picture 24" descr="A picture containing person, player&#10;&#10;Description automatically generated">
            <a:extLst>
              <a:ext uri="{FF2B5EF4-FFF2-40B4-BE49-F238E27FC236}">
                <a16:creationId xmlns:a16="http://schemas.microsoft.com/office/drawing/2014/main" id="{6E8A58C4-06B8-4AAB-BD71-2CE7C27FE4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9" r="36101"/>
          <a:stretch/>
        </p:blipFill>
        <p:spPr>
          <a:xfrm>
            <a:off x="528097" y="580090"/>
            <a:ext cx="703978" cy="1928222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80043D3-CDB0-4B61-BE5B-564BD13BA9A3}"/>
              </a:ext>
            </a:extLst>
          </p:cNvPr>
          <p:cNvSpPr/>
          <p:nvPr/>
        </p:nvSpPr>
        <p:spPr>
          <a:xfrm>
            <a:off x="730129" y="1899306"/>
            <a:ext cx="922026" cy="469822"/>
          </a:xfrm>
          <a:custGeom>
            <a:avLst/>
            <a:gdLst>
              <a:gd name="connsiteX0" fmla="*/ 1067498 w 1067498"/>
              <a:gd name="connsiteY0" fmla="*/ 0 h 426027"/>
              <a:gd name="connsiteX1" fmla="*/ 1005153 w 1067498"/>
              <a:gd name="connsiteY1" fmla="*/ 51955 h 426027"/>
              <a:gd name="connsiteX2" fmla="*/ 901244 w 1067498"/>
              <a:gd name="connsiteY2" fmla="*/ 114300 h 426027"/>
              <a:gd name="connsiteX3" fmla="*/ 807726 w 1067498"/>
              <a:gd name="connsiteY3" fmla="*/ 187036 h 426027"/>
              <a:gd name="connsiteX4" fmla="*/ 703816 w 1067498"/>
              <a:gd name="connsiteY4" fmla="*/ 228600 h 426027"/>
              <a:gd name="connsiteX5" fmla="*/ 568735 w 1067498"/>
              <a:gd name="connsiteY5" fmla="*/ 238991 h 426027"/>
              <a:gd name="connsiteX6" fmla="*/ 194662 w 1067498"/>
              <a:gd name="connsiteY6" fmla="*/ 249382 h 426027"/>
              <a:gd name="connsiteX7" fmla="*/ 142707 w 1067498"/>
              <a:gd name="connsiteY7" fmla="*/ 270164 h 426027"/>
              <a:gd name="connsiteX8" fmla="*/ 38798 w 1067498"/>
              <a:gd name="connsiteY8" fmla="*/ 290945 h 426027"/>
              <a:gd name="connsiteX9" fmla="*/ 18016 w 1067498"/>
              <a:gd name="connsiteY9" fmla="*/ 405245 h 426027"/>
              <a:gd name="connsiteX10" fmla="*/ 49189 w 1067498"/>
              <a:gd name="connsiteY10" fmla="*/ 426027 h 426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67498" h="426027">
                <a:moveTo>
                  <a:pt x="1067498" y="0"/>
                </a:moveTo>
                <a:cubicBezTo>
                  <a:pt x="1046716" y="17318"/>
                  <a:pt x="1027445" y="36629"/>
                  <a:pt x="1005153" y="51955"/>
                </a:cubicBezTo>
                <a:cubicBezTo>
                  <a:pt x="971868" y="74839"/>
                  <a:pt x="933128" y="89501"/>
                  <a:pt x="901244" y="114300"/>
                </a:cubicBezTo>
                <a:cubicBezTo>
                  <a:pt x="870071" y="138545"/>
                  <a:pt x="840196" y="164557"/>
                  <a:pt x="807726" y="187036"/>
                </a:cubicBezTo>
                <a:cubicBezTo>
                  <a:pt x="786459" y="201759"/>
                  <a:pt x="724443" y="225343"/>
                  <a:pt x="703816" y="228600"/>
                </a:cubicBezTo>
                <a:cubicBezTo>
                  <a:pt x="659209" y="235643"/>
                  <a:pt x="613857" y="237149"/>
                  <a:pt x="568735" y="238991"/>
                </a:cubicBezTo>
                <a:cubicBezTo>
                  <a:pt x="444100" y="244078"/>
                  <a:pt x="319353" y="245918"/>
                  <a:pt x="194662" y="249382"/>
                </a:cubicBezTo>
                <a:cubicBezTo>
                  <a:pt x="177344" y="256309"/>
                  <a:pt x="160730" y="265358"/>
                  <a:pt x="142707" y="270164"/>
                </a:cubicBezTo>
                <a:cubicBezTo>
                  <a:pt x="108577" y="279265"/>
                  <a:pt x="38798" y="290945"/>
                  <a:pt x="38798" y="290945"/>
                </a:cubicBezTo>
                <a:cubicBezTo>
                  <a:pt x="-2019" y="331764"/>
                  <a:pt x="-13389" y="326730"/>
                  <a:pt x="18016" y="405245"/>
                </a:cubicBezTo>
                <a:cubicBezTo>
                  <a:pt x="22654" y="416840"/>
                  <a:pt x="49189" y="426027"/>
                  <a:pt x="49189" y="426027"/>
                </a:cubicBezTo>
              </a:path>
            </a:pathLst>
          </a:cu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4880e4f8-4b7d-4bdd-91e3-e10d47036eca">92735</DocId>
    <Language xmlns="4880e4f8-4b7d-4bdd-91e3-e10d47036eca">English 1</Language>
    <wic_System_Copyright xmlns="http://schemas.microsoft.com/sharepoint/v3/fields" xsi:nil="true"/>
    <ImageCreateDate xmlns="4880E4F8-4B7D-4BDD-91E3-E10D47036ECA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B4DDC10-3189-4631-A401-C3238C881A0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E61FFD-2313-422F-B021-EB09A2C76E9D}">
  <ds:schemaRefs>
    <ds:schemaRef ds:uri="http://www.w3.org/XML/1998/namespace"/>
    <ds:schemaRef ds:uri="http://purl.org/dc/elements/1.1/"/>
    <ds:schemaRef ds:uri="9d51eac6-a7d5-47f5-a119-63d146adb134"/>
    <ds:schemaRef ds:uri="http://schemas.microsoft.com/office/infopath/2007/PartnerControls"/>
    <ds:schemaRef ds:uri="http://schemas.openxmlformats.org/package/2006/metadata/core-properties"/>
    <ds:schemaRef ds:uri="4880e4f8-4b7d-4bdd-91e3-e10d47036eca"/>
    <ds:schemaRef ds:uri="http://schemas.microsoft.com/office/2006/documentManagement/types"/>
    <ds:schemaRef ds:uri="http://schemas.microsoft.com/office/2006/metadata/properties"/>
    <ds:schemaRef ds:uri="http://schemas.microsoft.com/sharepoint/v3/fields"/>
    <ds:schemaRef ds:uri="4880E4F8-4B7D-4BDD-91E3-E10D47036ECA"/>
    <ds:schemaRef ds:uri="http://schemas.microsoft.com/sharepoint/v3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3CF05F7-8870-4CE9-9A56-D77770A28EA5}"/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182</Words>
  <Application>Microsoft Office PowerPoint</Application>
  <PresentationFormat>Widescreen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Times New Roman</vt:lpstr>
      <vt:lpstr>1_Office Theme</vt:lpstr>
      <vt:lpstr>PDO Incident First Alert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Alert -LTI#37- Fractured Ankle- Midwesco</dc:title>
  <dc:creator>Balushi, Sumaiya MSE36</dc:creator>
  <cp:lastModifiedBy>Konduru, Raju IDI63X</cp:lastModifiedBy>
  <cp:revision>22</cp:revision>
  <dcterms:created xsi:type="dcterms:W3CDTF">2022-09-01T09:25:04Z</dcterms:created>
  <dcterms:modified xsi:type="dcterms:W3CDTF">2024-04-25T04:17:12Z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