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ushi, Sumaiya MSE36" initials="BSM" lastIdx="1" clrIdx="0">
    <p:extLst>
      <p:ext uri="{19B8F6BF-5375-455C-9EA6-DF929625EA0E}">
        <p15:presenceInfo xmlns:p15="http://schemas.microsoft.com/office/powerpoint/2012/main" userId="S::Sumaiya.SA.Balushi@pdo.co.om::cd1f7887-bb7e-40d5-80bc-333476948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C597C0C5-0C90-452B-8471-2634A470B6A3}"/>
    <pc:docChg chg="modSld">
      <pc:chgData name="Konduru, Raju IDI63X" userId="d8c4c54e-792b-4728-ba18-36787d9218e6" providerId="ADAL" clId="{C597C0C5-0C90-452B-8471-2634A470B6A3}" dt="2024-03-27T05:13:56.763" v="1" actId="6549"/>
      <pc:docMkLst>
        <pc:docMk/>
      </pc:docMkLst>
      <pc:sldChg chg="modSp mod">
        <pc:chgData name="Konduru, Raju IDI63X" userId="d8c4c54e-792b-4728-ba18-36787d9218e6" providerId="ADAL" clId="{C597C0C5-0C90-452B-8471-2634A470B6A3}" dt="2024-03-27T05:13:56.763" v="1" actId="6549"/>
        <pc:sldMkLst>
          <pc:docMk/>
          <pc:sldMk cId="2964227638" sldId="270"/>
        </pc:sldMkLst>
        <pc:graphicFrameChg chg="modGraphic">
          <ac:chgData name="Konduru, Raju IDI63X" userId="d8c4c54e-792b-4728-ba18-36787d9218e6" providerId="ADAL" clId="{C597C0C5-0C90-452B-8471-2634A470B6A3}" dt="2024-03-27T05:13:56.763" v="1" actId="6549"/>
          <ac:graphicFrameMkLst>
            <pc:docMk/>
            <pc:sldMk cId="2964227638" sldId="270"/>
            <ac:graphicFrameMk id="1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2354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02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212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05944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839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353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5408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6682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867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2728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7698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555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381000" y="3046"/>
            <a:ext cx="11811000" cy="590931"/>
          </a:xfrm>
          <a:prstGeom prst="rect">
            <a:avLst/>
          </a:prstGeom>
          <a:solidFill>
            <a:srgbClr val="FFC000"/>
          </a:solidFill>
          <a:ln w="9525">
            <a:noFill/>
            <a:miter lim="800000"/>
            <a:headEnd/>
            <a:tailEnd/>
          </a:ln>
        </p:spPr>
        <p:txBody>
          <a:bodyPr wrap="square">
            <a:spAutoFit/>
          </a:bodyPr>
          <a:lstStyle/>
          <a:p>
            <a:pPr algn="ctr"/>
            <a:r>
              <a:rPr lang="en-GB" sz="3600" b="1" dirty="0">
                <a:solidFill>
                  <a:schemeClr val="tx1">
                    <a:lumMod val="85000"/>
                    <a:lumOff val="15000"/>
                  </a:schemeClr>
                </a:solidFill>
                <a:latin typeface="Calibri" pitchFamily="34" charset="0"/>
                <a:cs typeface="Calibri" pitchFamily="34" charset="0"/>
              </a:rPr>
              <a:t>PDO Incident First Alert  </a:t>
            </a:r>
            <a:r>
              <a:rPr lang="en-GB" sz="3600" b="1" dirty="0">
                <a:solidFill>
                  <a:srgbClr val="FF0000"/>
                </a:solidFill>
                <a:latin typeface="Calibri" pitchFamily="34" charset="0"/>
                <a:cs typeface="Calibri" pitchFamily="34" charset="0"/>
              </a:rPr>
              <a:t>- </a:t>
            </a:r>
            <a:r>
              <a:rPr lang="en-GB" sz="3200" b="1" dirty="0">
                <a:solidFill>
                  <a:srgbClr val="FF0000"/>
                </a:solidFill>
                <a:latin typeface="Calibri" pitchFamily="34" charset="0"/>
                <a:cs typeface="Calibri" pitchFamily="34" charset="0"/>
              </a:rPr>
              <a:t>PDO</a:t>
            </a:r>
          </a:p>
        </p:txBody>
      </p:sp>
      <p:sp>
        <p:nvSpPr>
          <p:cNvPr id="7" name="Rectangle 17"/>
          <p:cNvSpPr>
            <a:spLocks noChangeArrowheads="1"/>
          </p:cNvSpPr>
          <p:nvPr/>
        </p:nvSpPr>
        <p:spPr bwMode="auto">
          <a:xfrm>
            <a:off x="218483" y="2538034"/>
            <a:ext cx="55626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298385" y="2895961"/>
            <a:ext cx="676780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While the Mechanical Technician was assisting the crew in replacing the cooler fan bearing, using two arm puller, bolt broke from one arm and hit the technicians’ face causing multiple right side facial fractures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4"/>
          <p:cNvSpPr>
            <a:spLocks noChangeArrowheads="1"/>
          </p:cNvSpPr>
          <p:nvPr/>
        </p:nvSpPr>
        <p:spPr bwMode="auto">
          <a:xfrm>
            <a:off x="741351" y="3833114"/>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Mr. Musleh asks the questions if it can happen to you?</a:t>
            </a:r>
          </a:p>
        </p:txBody>
      </p:sp>
      <p:graphicFrame>
        <p:nvGraphicFramePr>
          <p:cNvPr id="13" name="Table 12"/>
          <p:cNvGraphicFramePr>
            <a:graphicFrameLocks noGrp="1"/>
          </p:cNvGraphicFramePr>
          <p:nvPr>
            <p:extLst>
              <p:ext uri="{D42A27DB-BD31-4B8C-83A1-F6EECF244321}">
                <p14:modId xmlns:p14="http://schemas.microsoft.com/office/powerpoint/2010/main" val="3383532056"/>
              </p:ext>
            </p:extLst>
          </p:nvPr>
        </p:nvGraphicFramePr>
        <p:xfrm>
          <a:off x="1730844" y="754985"/>
          <a:ext cx="10281047" cy="1058866"/>
        </p:xfrm>
        <a:graphic>
          <a:graphicData uri="http://schemas.openxmlformats.org/drawingml/2006/table">
            <a:tbl>
              <a:tblPr firstRow="1" bandRow="1">
                <a:tableStyleId>{5C22544A-7EE6-4342-B048-85BDC9FD1C3A}</a:tableStyleId>
              </a:tblPr>
              <a:tblGrid>
                <a:gridCol w="1259210">
                  <a:extLst>
                    <a:ext uri="{9D8B030D-6E8A-4147-A177-3AD203B41FA5}">
                      <a16:colId xmlns:a16="http://schemas.microsoft.com/office/drawing/2014/main" val="4136576419"/>
                    </a:ext>
                  </a:extLst>
                </a:gridCol>
                <a:gridCol w="2350315">
                  <a:extLst>
                    <a:ext uri="{9D8B030D-6E8A-4147-A177-3AD203B41FA5}">
                      <a16:colId xmlns:a16="http://schemas.microsoft.com/office/drawing/2014/main" val="425046032"/>
                    </a:ext>
                  </a:extLst>
                </a:gridCol>
                <a:gridCol w="1559850">
                  <a:extLst>
                    <a:ext uri="{9D8B030D-6E8A-4147-A177-3AD203B41FA5}">
                      <a16:colId xmlns:a16="http://schemas.microsoft.com/office/drawing/2014/main" val="4255786960"/>
                    </a:ext>
                  </a:extLst>
                </a:gridCol>
                <a:gridCol w="2455710">
                  <a:extLst>
                    <a:ext uri="{9D8B030D-6E8A-4147-A177-3AD203B41FA5}">
                      <a16:colId xmlns:a16="http://schemas.microsoft.com/office/drawing/2014/main" val="2009492886"/>
                    </a:ext>
                  </a:extLst>
                </a:gridCol>
                <a:gridCol w="2655962">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LTI#39</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Released Energy</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10.10.2022@</a:t>
                      </a:r>
                      <a:r>
                        <a:rPr lang="en-GB" sz="1400" b="0" kern="1200" baseline="0" dirty="0"/>
                        <a:t>16:00hrs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kern="1200" dirty="0">
                          <a:solidFill>
                            <a:schemeClr val="dk1"/>
                          </a:solidFill>
                          <a:latin typeface="+mn-lt"/>
                          <a:ea typeface="+mn-ea"/>
                          <a:cs typeface="+mn-cs"/>
                        </a:rPr>
                        <a:t>Amal steam plan On plot </a:t>
                      </a:r>
                    </a:p>
                  </a:txBody>
                  <a:tcPr/>
                </a:tc>
                <a:tc>
                  <a:txBody>
                    <a:bodyPr/>
                    <a:lstStyle/>
                    <a:p>
                      <a:r>
                        <a:rPr lang="en-US" sz="1400" b="1" dirty="0"/>
                        <a:t>Department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2"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mn-ea"/>
                <a:cs typeface="+mn-cs"/>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866501" y="1919242"/>
            <a:ext cx="9812021" cy="369332"/>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Well Engineering, Infrastructure, Operations, Engineering, Project Delivery &amp; External Affairs</a:t>
            </a:r>
          </a:p>
        </p:txBody>
      </p:sp>
      <p:sp>
        <p:nvSpPr>
          <p:cNvPr id="2" name="Footer Placeholder 1"/>
          <p:cNvSpPr>
            <a:spLocks noGrp="1"/>
          </p:cNvSpPr>
          <p:nvPr>
            <p:ph type="ftr" sz="quarter" idx="11"/>
          </p:nvPr>
        </p:nvSpPr>
        <p:spPr>
          <a:xfrm>
            <a:off x="5442358" y="649486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pic>
        <p:nvPicPr>
          <p:cNvPr id="5" name="Picture 4" descr="A person wearing a safety vest&#10;&#10;Description automatically generated">
            <a:extLst>
              <a:ext uri="{FF2B5EF4-FFF2-40B4-BE49-F238E27FC236}">
                <a16:creationId xmlns:a16="http://schemas.microsoft.com/office/drawing/2014/main" id="{943DE7E5-46C3-4851-9A06-F02DB373A8FD}"/>
              </a:ext>
            </a:extLst>
          </p:cNvPr>
          <p:cNvPicPr>
            <a:picLocks noChangeAspect="1"/>
          </p:cNvPicPr>
          <p:nvPr/>
        </p:nvPicPr>
        <p:blipFill rotWithShape="1">
          <a:blip r:embed="rId3"/>
          <a:srcRect l="43221" t="4187" r="42717" b="74405"/>
          <a:stretch/>
        </p:blipFill>
        <p:spPr>
          <a:xfrm>
            <a:off x="11327357" y="738155"/>
            <a:ext cx="598421" cy="995044"/>
          </a:xfrm>
          <a:prstGeom prst="rect">
            <a:avLst/>
          </a:prstGeom>
        </p:spPr>
      </p:pic>
      <p:pic>
        <p:nvPicPr>
          <p:cNvPr id="10" name="Picture 9" descr="A person wearing a safety vest&#10;&#10;Description automatically generated with medium confidence">
            <a:extLst>
              <a:ext uri="{FF2B5EF4-FFF2-40B4-BE49-F238E27FC236}">
                <a16:creationId xmlns:a16="http://schemas.microsoft.com/office/drawing/2014/main" id="{AB042F93-40DC-4E46-B4DD-5E9D9BC8962A}"/>
              </a:ext>
            </a:extLst>
          </p:cNvPr>
          <p:cNvPicPr>
            <a:picLocks noChangeAspect="1"/>
          </p:cNvPicPr>
          <p:nvPr/>
        </p:nvPicPr>
        <p:blipFill rotWithShape="1">
          <a:blip r:embed="rId4"/>
          <a:srcRect l="34370" t="4944" r="35846" b="6234"/>
          <a:stretch/>
        </p:blipFill>
        <p:spPr>
          <a:xfrm>
            <a:off x="6134686" y="4022274"/>
            <a:ext cx="931508" cy="2777832"/>
          </a:xfrm>
          <a:prstGeom prst="rect">
            <a:avLst/>
          </a:prstGeom>
        </p:spPr>
      </p:pic>
      <p:sp>
        <p:nvSpPr>
          <p:cNvPr id="23" name="Rounded Rectangular Callout 20">
            <a:extLst>
              <a:ext uri="{FF2B5EF4-FFF2-40B4-BE49-F238E27FC236}">
                <a16:creationId xmlns:a16="http://schemas.microsoft.com/office/drawing/2014/main" id="{FE410B70-4EBB-4C56-8E37-011842DB3769}"/>
              </a:ext>
            </a:extLst>
          </p:cNvPr>
          <p:cNvSpPr>
            <a:spLocks noChangeArrowheads="1"/>
          </p:cNvSpPr>
          <p:nvPr/>
        </p:nvSpPr>
        <p:spPr bwMode="auto">
          <a:xfrm>
            <a:off x="298385" y="4294715"/>
            <a:ext cx="5773190" cy="1054459"/>
          </a:xfrm>
          <a:prstGeom prst="wedgeRoundRectCallout">
            <a:avLst>
              <a:gd name="adj1" fmla="val 58380"/>
              <a:gd name="adj2" fmla="val -22448"/>
              <a:gd name="adj3" fmla="val 16667"/>
            </a:avLst>
          </a:prstGeom>
          <a:solidFill>
            <a:srgbClr val="FFC000">
              <a:alpha val="59999"/>
            </a:srgbClr>
          </a:solidFill>
          <a:ln w="9525" algn="ctr">
            <a:solidFill>
              <a:schemeClr val="tx1"/>
            </a:solidFill>
            <a:round/>
            <a:headEnd/>
            <a:tailEnd/>
          </a:ln>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 identify all hazards before starting a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 are in a safe position while performing a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wear correct PPE for the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proper tool is used for the task?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proper supervision during the task?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sp>
        <p:nvSpPr>
          <p:cNvPr id="12" name="Oval 11">
            <a:extLst>
              <a:ext uri="{FF2B5EF4-FFF2-40B4-BE49-F238E27FC236}">
                <a16:creationId xmlns:a16="http://schemas.microsoft.com/office/drawing/2014/main" id="{734F007E-7C77-4D28-B867-0F627497A713}"/>
              </a:ext>
            </a:extLst>
          </p:cNvPr>
          <p:cNvSpPr/>
          <p:nvPr/>
        </p:nvSpPr>
        <p:spPr>
          <a:xfrm>
            <a:off x="8514826" y="4597844"/>
            <a:ext cx="326025" cy="888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E3BFA3-DA85-4918-84C3-5F40BF39340D}"/>
              </a:ext>
            </a:extLst>
          </p:cNvPr>
          <p:cNvSpPr/>
          <p:nvPr/>
        </p:nvSpPr>
        <p:spPr>
          <a:xfrm>
            <a:off x="8682606" y="5419288"/>
            <a:ext cx="159832" cy="110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4F8191A-792F-42B5-B048-CCBDBFCEBF01}"/>
              </a:ext>
            </a:extLst>
          </p:cNvPr>
          <p:cNvPicPr/>
          <p:nvPr/>
        </p:nvPicPr>
        <p:blipFill rotWithShape="1">
          <a:blip r:embed="rId5">
            <a:extLst>
              <a:ext uri="{28A0092B-C50C-407E-A947-70E740481C1C}">
                <a14:useLocalDpi xmlns:a14="http://schemas.microsoft.com/office/drawing/2010/main" val="0"/>
              </a:ext>
            </a:extLst>
          </a:blip>
          <a:srcRect r="14610"/>
          <a:stretch/>
        </p:blipFill>
        <p:spPr bwMode="auto">
          <a:xfrm>
            <a:off x="8840851" y="2447194"/>
            <a:ext cx="3210222" cy="3243487"/>
          </a:xfrm>
          <a:prstGeom prst="rect">
            <a:avLst/>
          </a:prstGeom>
          <a:noFill/>
          <a:ln>
            <a:noFill/>
          </a:ln>
        </p:spPr>
      </p:pic>
      <p:pic>
        <p:nvPicPr>
          <p:cNvPr id="6" name="Picture 5" descr="A picture containing person, player&#10;&#10;Description automatically generated">
            <a:extLst>
              <a:ext uri="{FF2B5EF4-FFF2-40B4-BE49-F238E27FC236}">
                <a16:creationId xmlns:a16="http://schemas.microsoft.com/office/drawing/2014/main" id="{73003BD9-564A-4E64-80ED-24889B0A0401}"/>
              </a:ext>
            </a:extLst>
          </p:cNvPr>
          <p:cNvPicPr>
            <a:picLocks noChangeAspect="1"/>
          </p:cNvPicPr>
          <p:nvPr/>
        </p:nvPicPr>
        <p:blipFill rotWithShape="1">
          <a:blip r:embed="rId6">
            <a:extLst>
              <a:ext uri="{28A0092B-C50C-407E-A947-70E740481C1C}">
                <a14:useLocalDpi xmlns:a14="http://schemas.microsoft.com/office/drawing/2010/main" val="0"/>
              </a:ext>
            </a:extLst>
          </a:blip>
          <a:srcRect l="23795" t="-2661" r="34081"/>
          <a:stretch/>
        </p:blipFill>
        <p:spPr>
          <a:xfrm>
            <a:off x="523072" y="558442"/>
            <a:ext cx="834526" cy="2033825"/>
          </a:xfrm>
          <a:prstGeom prst="rect">
            <a:avLst/>
          </a:prstGeom>
        </p:spPr>
      </p:pic>
      <p:sp>
        <p:nvSpPr>
          <p:cNvPr id="3" name="TextBox 2">
            <a:extLst>
              <a:ext uri="{FF2B5EF4-FFF2-40B4-BE49-F238E27FC236}">
                <a16:creationId xmlns:a16="http://schemas.microsoft.com/office/drawing/2014/main" id="{7D9E2E5B-D0D0-4BFA-BDD7-E9FF7FC2DD16}"/>
              </a:ext>
            </a:extLst>
          </p:cNvPr>
          <p:cNvSpPr txBox="1"/>
          <p:nvPr/>
        </p:nvSpPr>
        <p:spPr>
          <a:xfrm>
            <a:off x="11086321" y="4364205"/>
            <a:ext cx="1005676" cy="461665"/>
          </a:xfrm>
          <a:prstGeom prst="rect">
            <a:avLst/>
          </a:prstGeom>
          <a:noFill/>
        </p:spPr>
        <p:txBody>
          <a:bodyPr wrap="square" rtlCol="0">
            <a:spAutoFit/>
          </a:bodyPr>
          <a:lstStyle/>
          <a:p>
            <a:pPr algn="ctr"/>
            <a:r>
              <a:rPr lang="en-US" sz="1200" dirty="0">
                <a:solidFill>
                  <a:schemeClr val="bg1"/>
                </a:solidFill>
              </a:rPr>
              <a:t>Location of fan bearing</a:t>
            </a:r>
          </a:p>
        </p:txBody>
      </p:sp>
      <p:cxnSp>
        <p:nvCxnSpPr>
          <p:cNvPr id="19" name="Straight Arrow Connector 18">
            <a:extLst>
              <a:ext uri="{FF2B5EF4-FFF2-40B4-BE49-F238E27FC236}">
                <a16:creationId xmlns:a16="http://schemas.microsoft.com/office/drawing/2014/main" id="{65C92655-C145-4EE5-B903-91A252C15B70}"/>
              </a:ext>
            </a:extLst>
          </p:cNvPr>
          <p:cNvCxnSpPr>
            <a:cxnSpLocks/>
          </p:cNvCxnSpPr>
          <p:nvPr/>
        </p:nvCxnSpPr>
        <p:spPr>
          <a:xfrm flipH="1" flipV="1">
            <a:off x="11367238" y="3388673"/>
            <a:ext cx="259329" cy="81691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A21988-C0CD-4401-A770-8515C2486D0A}"/>
              </a:ext>
            </a:extLst>
          </p:cNvPr>
          <p:cNvSpPr txBox="1"/>
          <p:nvPr/>
        </p:nvSpPr>
        <p:spPr>
          <a:xfrm>
            <a:off x="8724838" y="5110658"/>
            <a:ext cx="1335127" cy="461665"/>
          </a:xfrm>
          <a:prstGeom prst="rect">
            <a:avLst/>
          </a:prstGeom>
          <a:noFill/>
        </p:spPr>
        <p:txBody>
          <a:bodyPr wrap="square" rtlCol="0">
            <a:spAutoFit/>
          </a:bodyPr>
          <a:lstStyle/>
          <a:p>
            <a:pPr algn="ctr"/>
            <a:r>
              <a:rPr lang="en-US" sz="1200" dirty="0">
                <a:solidFill>
                  <a:schemeClr val="bg1"/>
                </a:solidFill>
              </a:rPr>
              <a:t>Position of the Technician</a:t>
            </a:r>
          </a:p>
        </p:txBody>
      </p:sp>
      <p:cxnSp>
        <p:nvCxnSpPr>
          <p:cNvPr id="24" name="Straight Arrow Connector 23">
            <a:extLst>
              <a:ext uri="{FF2B5EF4-FFF2-40B4-BE49-F238E27FC236}">
                <a16:creationId xmlns:a16="http://schemas.microsoft.com/office/drawing/2014/main" id="{8AE3B913-09EC-4A9E-A862-9C73E58A2604}"/>
              </a:ext>
            </a:extLst>
          </p:cNvPr>
          <p:cNvCxnSpPr>
            <a:cxnSpLocks/>
          </p:cNvCxnSpPr>
          <p:nvPr/>
        </p:nvCxnSpPr>
        <p:spPr>
          <a:xfrm flipV="1">
            <a:off x="9236991" y="4578417"/>
            <a:ext cx="360938" cy="51543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47A64A6-D64B-4764-943C-012F0041C040}"/>
              </a:ext>
            </a:extLst>
          </p:cNvPr>
          <p:cNvPicPr>
            <a:picLocks noChangeAspect="1"/>
          </p:cNvPicPr>
          <p:nvPr/>
        </p:nvPicPr>
        <p:blipFill>
          <a:blip r:embed="rId7"/>
          <a:stretch>
            <a:fillRect/>
          </a:stretch>
        </p:blipFill>
        <p:spPr>
          <a:xfrm>
            <a:off x="7365398" y="2446313"/>
            <a:ext cx="1335127" cy="1663518"/>
          </a:xfrm>
          <a:prstGeom prst="rect">
            <a:avLst/>
          </a:prstGeom>
        </p:spPr>
      </p:pic>
      <p:pic>
        <p:nvPicPr>
          <p:cNvPr id="29" name="Picture 28">
            <a:extLst>
              <a:ext uri="{FF2B5EF4-FFF2-40B4-BE49-F238E27FC236}">
                <a16:creationId xmlns:a16="http://schemas.microsoft.com/office/drawing/2014/main" id="{0FB27320-ACE2-46FE-896C-BEA6A5FD4F25}"/>
              </a:ext>
            </a:extLst>
          </p:cNvPr>
          <p:cNvPicPr>
            <a:picLocks noChangeAspect="1"/>
          </p:cNvPicPr>
          <p:nvPr/>
        </p:nvPicPr>
        <p:blipFill>
          <a:blip r:embed="rId8"/>
          <a:stretch>
            <a:fillRect/>
          </a:stretch>
        </p:blipFill>
        <p:spPr>
          <a:xfrm>
            <a:off x="7370434" y="4419231"/>
            <a:ext cx="1377359" cy="1526766"/>
          </a:xfrm>
          <a:prstGeom prst="rect">
            <a:avLst/>
          </a:prstGeom>
        </p:spPr>
      </p:pic>
      <p:sp>
        <p:nvSpPr>
          <p:cNvPr id="30" name="TextBox 29">
            <a:extLst>
              <a:ext uri="{FF2B5EF4-FFF2-40B4-BE49-F238E27FC236}">
                <a16:creationId xmlns:a16="http://schemas.microsoft.com/office/drawing/2014/main" id="{AABDDC71-57BF-418B-BE7B-A108956D7C69}"/>
              </a:ext>
            </a:extLst>
          </p:cNvPr>
          <p:cNvSpPr txBox="1"/>
          <p:nvPr/>
        </p:nvSpPr>
        <p:spPr>
          <a:xfrm>
            <a:off x="7461953" y="5974413"/>
            <a:ext cx="1335127" cy="461665"/>
          </a:xfrm>
          <a:prstGeom prst="rect">
            <a:avLst/>
          </a:prstGeom>
          <a:noFill/>
        </p:spPr>
        <p:txBody>
          <a:bodyPr wrap="square" rtlCol="0">
            <a:spAutoFit/>
          </a:bodyPr>
          <a:lstStyle/>
          <a:p>
            <a:pPr algn="ctr"/>
            <a:r>
              <a:rPr lang="en-US" sz="1200" dirty="0"/>
              <a:t>The bolt that hit the Technician</a:t>
            </a:r>
          </a:p>
        </p:txBody>
      </p:sp>
      <p:sp>
        <p:nvSpPr>
          <p:cNvPr id="31" name="TextBox 30">
            <a:extLst>
              <a:ext uri="{FF2B5EF4-FFF2-40B4-BE49-F238E27FC236}">
                <a16:creationId xmlns:a16="http://schemas.microsoft.com/office/drawing/2014/main" id="{1E3B763A-9BF8-44C4-A318-E5087C5E32A8}"/>
              </a:ext>
            </a:extLst>
          </p:cNvPr>
          <p:cNvSpPr txBox="1"/>
          <p:nvPr/>
        </p:nvSpPr>
        <p:spPr>
          <a:xfrm>
            <a:off x="7347578" y="4087206"/>
            <a:ext cx="1335127" cy="276999"/>
          </a:xfrm>
          <a:prstGeom prst="rect">
            <a:avLst/>
          </a:prstGeom>
          <a:noFill/>
        </p:spPr>
        <p:txBody>
          <a:bodyPr wrap="square" rtlCol="0">
            <a:spAutoFit/>
          </a:bodyPr>
          <a:lstStyle/>
          <a:p>
            <a:pPr algn="ctr"/>
            <a:r>
              <a:rPr lang="en-US" sz="1200" dirty="0"/>
              <a:t>The Puller</a:t>
            </a:r>
          </a:p>
        </p:txBody>
      </p:sp>
    </p:spTree>
    <p:extLst>
      <p:ext uri="{BB962C8B-B14F-4D97-AF65-F5344CB8AC3E}">
        <p14:creationId xmlns:p14="http://schemas.microsoft.com/office/powerpoint/2010/main" val="29642276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92739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F71D20-564C-4E4B-BCEE-93DF211A98BE}">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2E9B4E20-3817-408F-8BD8-95DCF1B62E48}">
  <ds:schemaRefs>
    <ds:schemaRef ds:uri="http://schemas.microsoft.com/sharepoint/v3/contenttype/forms"/>
  </ds:schemaRefs>
</ds:datastoreItem>
</file>

<file path=customXml/itemProps3.xml><?xml version="1.0" encoding="utf-8"?>
<ds:datastoreItem xmlns:ds="http://schemas.openxmlformats.org/officeDocument/2006/customXml" ds:itemID="{F0C1D7B0-80C2-42CF-BF05-E41D424AA5ED}"/>
</file>

<file path=docProps/app.xml><?xml version="1.0" encoding="utf-8"?>
<Properties xmlns="http://schemas.openxmlformats.org/officeDocument/2006/extended-properties" xmlns:vt="http://schemas.openxmlformats.org/officeDocument/2006/docPropsVTypes">
  <TotalTime>590</TotalTime>
  <Words>210</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Times New Roman</vt:lpstr>
      <vt:lpstr>1_Office Theme</vt:lpstr>
      <vt:lpstr>PDO Incident First Alert  - PDO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-LTI#39- Multiple facial Fractures- PDO</dc:title>
  <dc:creator>Balushi, Sumaiya MSE36</dc:creator>
  <cp:lastModifiedBy>Konduru, Raju IDI63X</cp:lastModifiedBy>
  <cp:revision>36</cp:revision>
  <dcterms:created xsi:type="dcterms:W3CDTF">2022-09-01T09:25:04Z</dcterms:created>
  <dcterms:modified xsi:type="dcterms:W3CDTF">2024-03-27T05:14:00Z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