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5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67A2E056-B08E-4F2E-B772-2B2434A315D4}"/>
    <pc:docChg chg="modSld">
      <pc:chgData name="Konduru, Raju IDI63X" userId="d8c4c54e-792b-4728-ba18-36787d9218e6" providerId="ADAL" clId="{67A2E056-B08E-4F2E-B772-2B2434A315D4}" dt="2024-03-27T05:12:20.198" v="1" actId="6549"/>
      <pc:docMkLst>
        <pc:docMk/>
      </pc:docMkLst>
      <pc:sldChg chg="modSp mod">
        <pc:chgData name="Konduru, Raju IDI63X" userId="d8c4c54e-792b-4728-ba18-36787d9218e6" providerId="ADAL" clId="{67A2E056-B08E-4F2E-B772-2B2434A315D4}" dt="2024-03-27T05:12:20.198" v="1" actId="6549"/>
        <pc:sldMkLst>
          <pc:docMk/>
          <pc:sldMk cId="2964227638" sldId="270"/>
        </pc:sldMkLst>
        <pc:graphicFrameChg chg="modGraphic">
          <ac:chgData name="Konduru, Raju IDI63X" userId="d8c4c54e-792b-4728-ba18-36787d9218e6" providerId="ADAL" clId="{67A2E056-B08E-4F2E-B772-2B2434A315D4}" dt="2024-03-27T05:12:20.198" v="1" actId="6549"/>
          <ac:graphicFrameMkLst>
            <pc:docMk/>
            <pc:sldMk cId="2964227638" sldId="270"/>
            <ac:graphicFrameMk id="1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2354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02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212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05944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839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3536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5408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6682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867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2728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7698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25/04/2024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555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381000" y="3046"/>
            <a:ext cx="11811000" cy="590931"/>
          </a:xfrm>
          <a:prstGeom prst="rect">
            <a:avLst/>
          </a:prstGeom>
          <a:solidFill>
            <a:srgbClr val="FFC000"/>
          </a:solidFill>
          <a:ln w="9525">
            <a:noFill/>
            <a:miter lim="800000"/>
            <a:headEnd/>
            <a:tailEnd/>
          </a:ln>
        </p:spPr>
        <p:txBody>
          <a:bodyPr wrap="square">
            <a:spAutoFit/>
          </a:bodyPr>
          <a:lstStyle/>
          <a:p>
            <a:pPr algn="ctr"/>
            <a:r>
              <a:rPr lang="en-GB" sz="3600" b="1" dirty="0">
                <a:solidFill>
                  <a:schemeClr val="tx1">
                    <a:lumMod val="85000"/>
                    <a:lumOff val="15000"/>
                  </a:schemeClr>
                </a:solidFill>
                <a:latin typeface="Calibri" pitchFamily="34" charset="0"/>
                <a:cs typeface="Calibri" pitchFamily="34" charset="0"/>
              </a:rPr>
              <a:t>PDO Incident First </a:t>
            </a:r>
            <a:r>
              <a:rPr lang="en-GB" sz="3600" b="1">
                <a:solidFill>
                  <a:schemeClr val="tx1">
                    <a:lumMod val="85000"/>
                    <a:lumOff val="15000"/>
                  </a:schemeClr>
                </a:solidFill>
                <a:latin typeface="Calibri" pitchFamily="34" charset="0"/>
                <a:cs typeface="Calibri" pitchFamily="34" charset="0"/>
              </a:rPr>
              <a:t>Alert  </a:t>
            </a:r>
            <a:endParaRPr lang="en-GB" sz="32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21843" y="2494177"/>
            <a:ext cx="556260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21885" y="2862280"/>
            <a:ext cx="733726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While the Concrete Transit mixer  Driver was travelling from Barik to Qarn Alam, he lost control and the vehicle rolled over to the left side resulting in multiple laceration at his right-hand fingers and left arm elbow.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4"/>
          <p:cNvSpPr>
            <a:spLocks noChangeArrowheads="1"/>
          </p:cNvSpPr>
          <p:nvPr/>
        </p:nvSpPr>
        <p:spPr bwMode="auto">
          <a:xfrm>
            <a:off x="741351" y="3833114"/>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Mr. Musleh asks the questions if </a:t>
            </a:r>
            <a:r>
              <a:rPr kumimoji="0" lang="en-GB" sz="1400" b="1" i="0" u="none" strike="noStrike" kern="1200" cap="none" spc="0" normalizeH="0" baseline="0" noProof="0">
                <a:ln>
                  <a:noFill/>
                </a:ln>
                <a:solidFill>
                  <a:srgbClr val="000000"/>
                </a:solidFill>
                <a:effectLst/>
                <a:uLnTx/>
                <a:uFillTx/>
                <a:latin typeface="Calibri" pitchFamily="34" charset="0"/>
                <a:ea typeface="+mn-ea"/>
                <a:cs typeface="Calibri" pitchFamily="34" charset="0"/>
              </a:rPr>
              <a:t>it can </a:t>
            </a: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happen to you?</a:t>
            </a:r>
          </a:p>
        </p:txBody>
      </p:sp>
      <p:graphicFrame>
        <p:nvGraphicFramePr>
          <p:cNvPr id="13" name="Table 12"/>
          <p:cNvGraphicFramePr>
            <a:graphicFrameLocks noGrp="1"/>
          </p:cNvGraphicFramePr>
          <p:nvPr>
            <p:extLst>
              <p:ext uri="{D42A27DB-BD31-4B8C-83A1-F6EECF244321}">
                <p14:modId xmlns:p14="http://schemas.microsoft.com/office/powerpoint/2010/main" val="3991086213"/>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222563">
                  <a:extLst>
                    <a:ext uri="{9D8B030D-6E8A-4147-A177-3AD203B41FA5}">
                      <a16:colId xmlns:a16="http://schemas.microsoft.com/office/drawing/2014/main" val="4136576419"/>
                    </a:ext>
                  </a:extLst>
                </a:gridCol>
                <a:gridCol w="2963917">
                  <a:extLst>
                    <a:ext uri="{9D8B030D-6E8A-4147-A177-3AD203B41FA5}">
                      <a16:colId xmlns:a16="http://schemas.microsoft.com/office/drawing/2014/main" val="425046032"/>
                    </a:ext>
                  </a:extLst>
                </a:gridCol>
                <a:gridCol w="1429407">
                  <a:extLst>
                    <a:ext uri="{9D8B030D-6E8A-4147-A177-3AD203B41FA5}">
                      <a16:colId xmlns:a16="http://schemas.microsoft.com/office/drawing/2014/main" val="4255786960"/>
                    </a:ext>
                  </a:extLst>
                </a:gridCol>
                <a:gridCol w="2061429">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LTI#41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MVI- Rollover</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09.11.2022@</a:t>
                      </a:r>
                      <a:r>
                        <a:rPr lang="en-GB" sz="1400" b="0" kern="1200" baseline="0" dirty="0"/>
                        <a:t>09:30hrs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dirty="0"/>
                        <a:t>Barik to Qarn Alam graded road</a:t>
                      </a:r>
                      <a:endParaRPr lang="en-US" sz="1400" b="0" kern="1200" dirty="0">
                        <a:solidFill>
                          <a:schemeClr val="dk1"/>
                        </a:solidFill>
                        <a:latin typeface="+mn-lt"/>
                        <a:ea typeface="+mn-ea"/>
                        <a:cs typeface="+mn-cs"/>
                      </a:endParaRPr>
                    </a:p>
                  </a:txBody>
                  <a:tcPr/>
                </a:tc>
                <a:tc>
                  <a:txBody>
                    <a:bodyPr/>
                    <a:lstStyle/>
                    <a:p>
                      <a:r>
                        <a:rPr lang="en-US" sz="1400" b="1" dirty="0"/>
                        <a:t>Department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2"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mn-ea"/>
                <a:cs typeface="+mn-cs"/>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921047"/>
            <a:ext cx="9812021" cy="369332"/>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Well Engineering, Infrastructure, Operations, Engineering, Project Delivery &amp; External Affairs</a:t>
            </a:r>
          </a:p>
        </p:txBody>
      </p:sp>
      <p:sp>
        <p:nvSpPr>
          <p:cNvPr id="2" name="Footer Placeholder 1"/>
          <p:cNvSpPr>
            <a:spLocks noGrp="1"/>
          </p:cNvSpPr>
          <p:nvPr>
            <p:ph type="ftr" sz="quarter" idx="11"/>
          </p:nvPr>
        </p:nvSpPr>
        <p:spPr>
          <a:xfrm>
            <a:off x="5442358" y="649486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1 (2020)</a:t>
            </a:r>
          </a:p>
        </p:txBody>
      </p:sp>
      <p:pic>
        <p:nvPicPr>
          <p:cNvPr id="5" name="Picture 4" descr="A person wearing a safety vest&#10;&#10;Description automatically generated">
            <a:extLst>
              <a:ext uri="{FF2B5EF4-FFF2-40B4-BE49-F238E27FC236}">
                <a16:creationId xmlns:a16="http://schemas.microsoft.com/office/drawing/2014/main" id="{943DE7E5-46C3-4851-9A06-F02DB373A8FD}"/>
              </a:ext>
            </a:extLst>
          </p:cNvPr>
          <p:cNvPicPr>
            <a:picLocks noChangeAspect="1"/>
          </p:cNvPicPr>
          <p:nvPr/>
        </p:nvPicPr>
        <p:blipFill rotWithShape="1">
          <a:blip r:embed="rId3"/>
          <a:srcRect l="43221" t="4187" r="42717" b="74405"/>
          <a:stretch/>
        </p:blipFill>
        <p:spPr>
          <a:xfrm>
            <a:off x="11327357" y="738155"/>
            <a:ext cx="598421" cy="995044"/>
          </a:xfrm>
          <a:prstGeom prst="rect">
            <a:avLst/>
          </a:prstGeom>
        </p:spPr>
      </p:pic>
      <p:pic>
        <p:nvPicPr>
          <p:cNvPr id="10" name="Picture 9" descr="A person wearing a safety vest&#10;&#10;Description automatically generated with medium confidence">
            <a:extLst>
              <a:ext uri="{FF2B5EF4-FFF2-40B4-BE49-F238E27FC236}">
                <a16:creationId xmlns:a16="http://schemas.microsoft.com/office/drawing/2014/main" id="{AB042F93-40DC-4E46-B4DD-5E9D9BC8962A}"/>
              </a:ext>
            </a:extLst>
          </p:cNvPr>
          <p:cNvPicPr>
            <a:picLocks noChangeAspect="1"/>
          </p:cNvPicPr>
          <p:nvPr/>
        </p:nvPicPr>
        <p:blipFill rotWithShape="1">
          <a:blip r:embed="rId4"/>
          <a:srcRect l="34370" t="4944" r="35846" b="6234"/>
          <a:stretch/>
        </p:blipFill>
        <p:spPr>
          <a:xfrm>
            <a:off x="6439646" y="4017753"/>
            <a:ext cx="931508" cy="2777832"/>
          </a:xfrm>
          <a:prstGeom prst="rect">
            <a:avLst/>
          </a:prstGeom>
        </p:spPr>
      </p:pic>
      <p:sp>
        <p:nvSpPr>
          <p:cNvPr id="23" name="Rounded Rectangular Callout 20">
            <a:extLst>
              <a:ext uri="{FF2B5EF4-FFF2-40B4-BE49-F238E27FC236}">
                <a16:creationId xmlns:a16="http://schemas.microsoft.com/office/drawing/2014/main" id="{FE410B70-4EBB-4C56-8E37-011842DB3769}"/>
              </a:ext>
            </a:extLst>
          </p:cNvPr>
          <p:cNvSpPr>
            <a:spLocks noChangeArrowheads="1"/>
          </p:cNvSpPr>
          <p:nvPr/>
        </p:nvSpPr>
        <p:spPr bwMode="auto">
          <a:xfrm>
            <a:off x="298384" y="4294717"/>
            <a:ext cx="6141261" cy="966331"/>
          </a:xfrm>
          <a:prstGeom prst="wedgeRoundRectCallout">
            <a:avLst>
              <a:gd name="adj1" fmla="val 56137"/>
              <a:gd name="adj2" fmla="val -28603"/>
              <a:gd name="adj3" fmla="val 16667"/>
            </a:avLst>
          </a:prstGeom>
          <a:solidFill>
            <a:srgbClr val="FFC000">
              <a:alpha val="59999"/>
            </a:srgbClr>
          </a:solidFill>
          <a:ln w="9525" algn="ctr">
            <a:solidFill>
              <a:schemeClr val="tx1"/>
            </a:solidFill>
            <a:round/>
            <a:headEnd/>
            <a:tailEnd/>
          </a:ln>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you identify all road related hazards?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always apply defensive driving techniques?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000000"/>
                </a:solidFill>
                <a:latin typeface="Calibri" pitchFamily="34" charset="0"/>
                <a:cs typeface="Calibri" pitchFamily="34" charset="0"/>
              </a:rPr>
              <a:t>Do you Always ensure you conduct daily vehicle inspection before starting your journey?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rgbClr val="000000"/>
                </a:solidFill>
                <a:latin typeface="Calibri" pitchFamily="34" charset="0"/>
                <a:cs typeface="Calibri" pitchFamily="34" charset="0"/>
              </a:rPr>
              <a:t>Do you always ensure your speed is within approved limit?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rgbClr val="000000"/>
              </a:solidFill>
              <a:latin typeface="Calibri" pitchFamily="34" charset="0"/>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rgbClr val="000000"/>
              </a:solidFill>
              <a:latin typeface="Calibri" pitchFamily="34" charset="0"/>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pic>
        <p:nvPicPr>
          <p:cNvPr id="14" name="Picture 13">
            <a:extLst>
              <a:ext uri="{FF2B5EF4-FFF2-40B4-BE49-F238E27FC236}">
                <a16:creationId xmlns:a16="http://schemas.microsoft.com/office/drawing/2014/main" id="{FEB1A2C4-4EB5-454D-B036-4C9D7EA7A372}"/>
              </a:ext>
            </a:extLst>
          </p:cNvPr>
          <p:cNvPicPr>
            <a:picLocks noChangeAspect="1"/>
          </p:cNvPicPr>
          <p:nvPr/>
        </p:nvPicPr>
        <p:blipFill rotWithShape="1">
          <a:blip r:embed="rId5">
            <a:extLst>
              <a:ext uri="{28A0092B-C50C-407E-A947-70E740481C1C}">
                <a14:useLocalDpi xmlns:a14="http://schemas.microsoft.com/office/drawing/2010/main" val="0"/>
              </a:ext>
            </a:extLst>
          </a:blip>
          <a:srcRect l="6564" t="3034" b="14288"/>
          <a:stretch/>
        </p:blipFill>
        <p:spPr>
          <a:xfrm>
            <a:off x="381000" y="647953"/>
            <a:ext cx="1349844" cy="1326124"/>
          </a:xfrm>
          <a:prstGeom prst="rect">
            <a:avLst/>
          </a:prstGeom>
        </p:spPr>
      </p:pic>
      <p:pic>
        <p:nvPicPr>
          <p:cNvPr id="22" name="Picture 21" descr="A picture containing ground, sky, outdoor, farm machine&#10;&#10;Description automatically generated">
            <a:extLst>
              <a:ext uri="{FF2B5EF4-FFF2-40B4-BE49-F238E27FC236}">
                <a16:creationId xmlns:a16="http://schemas.microsoft.com/office/drawing/2014/main" id="{13F08830-9358-4146-B424-9373543F2D71}"/>
              </a:ext>
            </a:extLst>
          </p:cNvPr>
          <p:cNvPicPr>
            <a:picLocks noChangeAspect="1"/>
          </p:cNvPicPr>
          <p:nvPr/>
        </p:nvPicPr>
        <p:blipFill rotWithShape="1">
          <a:blip r:embed="rId6">
            <a:extLst>
              <a:ext uri="{28A0092B-C50C-407E-A947-70E740481C1C}">
                <a14:useLocalDpi xmlns:a14="http://schemas.microsoft.com/office/drawing/2010/main" val="0"/>
              </a:ext>
            </a:extLst>
          </a:blip>
          <a:srcRect t="10764" b="12742"/>
          <a:stretch/>
        </p:blipFill>
        <p:spPr>
          <a:xfrm>
            <a:off x="8094308" y="2655171"/>
            <a:ext cx="3775807" cy="3282509"/>
          </a:xfrm>
          <a:prstGeom prst="rect">
            <a:avLst/>
          </a:prstGeom>
        </p:spPr>
      </p:pic>
      <p:pic>
        <p:nvPicPr>
          <p:cNvPr id="24" name="Picture 23">
            <a:extLst>
              <a:ext uri="{FF2B5EF4-FFF2-40B4-BE49-F238E27FC236}">
                <a16:creationId xmlns:a16="http://schemas.microsoft.com/office/drawing/2014/main" id="{FA2155D5-4049-4B67-B3B5-51FBD3E5E016}"/>
              </a:ext>
            </a:extLst>
          </p:cNvPr>
          <p:cNvPicPr>
            <a:picLocks noChangeAspect="1"/>
          </p:cNvPicPr>
          <p:nvPr/>
        </p:nvPicPr>
        <p:blipFill rotWithShape="1">
          <a:blip r:embed="rId5">
            <a:extLst>
              <a:ext uri="{28A0092B-C50C-407E-A947-70E740481C1C}">
                <a14:useLocalDpi xmlns:a14="http://schemas.microsoft.com/office/drawing/2010/main" val="0"/>
              </a:ext>
            </a:extLst>
          </a:blip>
          <a:srcRect l="25440" t="38626" r="62175" b="55561"/>
          <a:stretch/>
        </p:blipFill>
        <p:spPr>
          <a:xfrm rot="10800000">
            <a:off x="10339700" y="4294716"/>
            <a:ext cx="552175" cy="287793"/>
          </a:xfrm>
          <a:prstGeom prst="rect">
            <a:avLst/>
          </a:prstGeom>
        </p:spPr>
      </p:pic>
    </p:spTree>
    <p:extLst>
      <p:ext uri="{BB962C8B-B14F-4D97-AF65-F5344CB8AC3E}">
        <p14:creationId xmlns:p14="http://schemas.microsoft.com/office/powerpoint/2010/main" val="29642276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92748</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5DAA3-A265-4F7E-B1F6-45D7B99DE762}">
  <ds:schemaRefs>
    <ds:schemaRef ds:uri="http://schemas.microsoft.com/sharepoint/v3/contenttype/forms"/>
  </ds:schemaRefs>
</ds:datastoreItem>
</file>

<file path=customXml/itemProps2.xml><?xml version="1.0" encoding="utf-8"?>
<ds:datastoreItem xmlns:ds="http://schemas.openxmlformats.org/officeDocument/2006/customXml" ds:itemID="{D31BD07A-5DC2-4F7C-847D-A3BF1973DF99}">
  <ds:schemaRefs>
    <ds:schemaRef ds:uri="http://www.w3.org/XML/1998/namespace"/>
    <ds:schemaRef ds:uri="http://schemas.microsoft.com/sharepoint/v3/fields"/>
    <ds:schemaRef ds:uri="http://purl.org/dc/terms/"/>
    <ds:schemaRef ds:uri="http://purl.org/dc/elements/1.1/"/>
    <ds:schemaRef ds:uri="http://schemas.microsoft.com/sharepoint/v3"/>
    <ds:schemaRef ds:uri="http://schemas.microsoft.com/office/2006/documentManagement/types"/>
    <ds:schemaRef ds:uri="4880e4f8-4b7d-4bdd-91e3-e10d47036eca"/>
    <ds:schemaRef ds:uri="http://schemas.microsoft.com/office/infopath/2007/PartnerControls"/>
    <ds:schemaRef ds:uri="http://schemas.openxmlformats.org/package/2006/metadata/core-properties"/>
    <ds:schemaRef ds:uri="4880E4F8-4B7D-4BDD-91E3-E10D47036ECA"/>
    <ds:schemaRef ds:uri="http://purl.org/dc/dcmitype/"/>
    <ds:schemaRef ds:uri="9d51eac6-a7d5-47f5-a119-63d146adb134"/>
    <ds:schemaRef ds:uri="http://schemas.microsoft.com/office/2006/metadata/properties"/>
  </ds:schemaRefs>
</ds:datastoreItem>
</file>

<file path=customXml/itemProps3.xml><?xml version="1.0" encoding="utf-8"?>
<ds:datastoreItem xmlns:ds="http://schemas.openxmlformats.org/officeDocument/2006/customXml" ds:itemID="{DF4C1468-FE4A-4D00-A9BD-76094FF0F28E}"/>
</file>

<file path=docProps/app.xml><?xml version="1.0" encoding="utf-8"?>
<Properties xmlns="http://schemas.openxmlformats.org/officeDocument/2006/extended-properties" xmlns:vt="http://schemas.openxmlformats.org/officeDocument/2006/docPropsVTypes">
  <TotalTime>29</TotalTime>
  <Words>183</Words>
  <Application>Microsoft Office PowerPoint</Application>
  <PresentationFormat>Widescreen</PresentationFormat>
  <Paragraphs>31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Times New Roman</vt:lpstr>
      <vt:lpstr>1_Office Theme</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-LTI#41- Multiple lacerations- AIP</dc:title>
  <dc:creator>Balushi, Sumaiya MSE36</dc:creator>
  <cp:lastModifiedBy>Konduru, Raju IDI63X</cp:lastModifiedBy>
  <cp:revision>8</cp:revision>
  <dcterms:created xsi:type="dcterms:W3CDTF">2022-09-01T09:25:04Z</dcterms:created>
  <dcterms:modified xsi:type="dcterms:W3CDTF">2024-04-25T04:18:51Z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