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7"/>
  </p:notesMasterIdLst>
  <p:sldIdLst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CC3300"/>
    <a:srgbClr val="0D38B3"/>
    <a:srgbClr val="2710B0"/>
    <a:srgbClr val="16942A"/>
    <a:srgbClr val="24A316"/>
    <a:srgbClr val="FDD600"/>
    <a:srgbClr val="FFFC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74"/>
  </p:normalViewPr>
  <p:slideViewPr>
    <p:cSldViewPr snapToGrid="0" snapToObjects="1">
      <p:cViewPr varScale="1">
        <p:scale>
          <a:sx n="73" d="100"/>
          <a:sy n="73" d="100"/>
        </p:scale>
        <p:origin x="372" y="32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nduru, Raju IDI63X" userId="d8c4c54e-792b-4728-ba18-36787d9218e6" providerId="ADAL" clId="{E6EA7F73-7249-43BC-809E-8C70ABDDBD4F}"/>
    <pc:docChg chg="modSld">
      <pc:chgData name="Konduru, Raju IDI63X" userId="d8c4c54e-792b-4728-ba18-36787d9218e6" providerId="ADAL" clId="{E6EA7F73-7249-43BC-809E-8C70ABDDBD4F}" dt="2024-03-27T05:17:07.571" v="1" actId="6549"/>
      <pc:docMkLst>
        <pc:docMk/>
      </pc:docMkLst>
      <pc:sldChg chg="modSp mod">
        <pc:chgData name="Konduru, Raju IDI63X" userId="d8c4c54e-792b-4728-ba18-36787d9218e6" providerId="ADAL" clId="{E6EA7F73-7249-43BC-809E-8C70ABDDBD4F}" dt="2024-03-27T05:17:07.571" v="1" actId="6549"/>
        <pc:sldMkLst>
          <pc:docMk/>
          <pc:sldMk cId="3725890572" sldId="258"/>
        </pc:sldMkLst>
        <pc:graphicFrameChg chg="modGraphic">
          <ac:chgData name="Konduru, Raju IDI63X" userId="d8c4c54e-792b-4728-ba18-36787d9218e6" providerId="ADAL" clId="{E6EA7F73-7249-43BC-809E-8C70ABDDBD4F}" dt="2024-03-27T05:17:07.571" v="1" actId="6549"/>
          <ac:graphicFrameMkLst>
            <pc:docMk/>
            <pc:sldMk cId="3725890572" sldId="258"/>
            <ac:graphicFrameMk id="13" creationId="{00000000-0000-0000-0000-000000000000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CC15C-7088-4C08-B145-E35BDB57786C}" type="datetimeFigureOut">
              <a:rPr lang="en-US" smtClean="0"/>
              <a:t>25/04/2024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06F0F-6AA3-414C-870B-3468ED710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19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81E8-6622-4A49-9FF2-EB24B86713DF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146D2-AFA6-4972-98EA-669A7C4EF4C1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A6E8-E675-402B-A2BD-D7D9A0B28C11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B20E9-F1D7-4215-B0B8-9261F74C594C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62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70DC-E9CE-47B7-914B-CCCB34812D12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04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7381-7ED1-4560-9CFE-229A02541128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11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3E44-24F4-4A1C-800C-6D9ECAE7974B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43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E653-A0E0-4FB0-90DA-8480B4419788}" type="datetime1">
              <a:rPr lang="en-US" smtClean="0"/>
              <a:t>25/04/2024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7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47A19-653E-48BE-A95B-6C8310E78F3C}" type="datetime1">
              <a:rPr lang="en-US" smtClean="0"/>
              <a:t>25/04/2024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01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3962-B721-4373-9C98-9475965557BA}" type="datetime1">
              <a:rPr lang="en-US" smtClean="0"/>
              <a:t>25/04/2024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49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EC87-D7C3-4B74-BBDD-829DC775F8F0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5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802C-26DD-484F-B80D-C1016ACAF724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61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9217-FA8F-484B-A6C3-2FD273B1E69E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65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998F-5273-455B-8DC4-444548608F7A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CA95-DD1B-4F67-8C36-13F320194810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7674-DBA0-440A-8265-C49A3552B907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F15A-1620-45AF-A5BF-538FE3A47A7A}" type="datetime1">
              <a:rPr lang="en-US" smtClean="0"/>
              <a:t>25/04/2024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A1C8-634E-467E-BB69-93B0A13CDE3C}" type="datetime1">
              <a:rPr lang="en-US" smtClean="0"/>
              <a:t>25/04/2024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AE86-4E98-45D3-976A-F4279866EDBF}" type="datetime1">
              <a:rPr lang="en-US" smtClean="0"/>
              <a:t>25/04/2024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C93D-2470-45CB-B76C-8928E4B4B22A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C80C-0517-4D4D-B5C2-CBC9DB2DDDD2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87E80-01D6-44AC-917B-580F775AE8DF}" type="datetime1">
              <a:rPr lang="en-US" smtClean="0"/>
              <a:t>25/04/2024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 Ligh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 Ligh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 Ligh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F3A31-3D00-4E8B-A67B-CA580072632E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0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ad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077368" y="4566376"/>
            <a:ext cx="922020" cy="2136360"/>
          </a:xfrm>
          <a:prstGeom prst="rect">
            <a:avLst/>
          </a:prstGeom>
        </p:spPr>
      </p:pic>
      <p:sp>
        <p:nvSpPr>
          <p:cNvPr id="4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184"/>
            <a:ext cx="11811000" cy="70173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PDO Incident First </a:t>
            </a:r>
            <a:r>
              <a:rPr lang="en-GB" b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Alert  </a:t>
            </a:r>
            <a:endParaRPr lang="en-GB" sz="4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308421" y="2384629"/>
            <a:ext cx="5562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happened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62074" y="2910834"/>
            <a:ext cx="70634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/>
              <a:t>While the Rigger was attempting to loosen the rachet belt of road crossing barrier which was loaded on a trailer, the barrier tilted towards him leading him to lose his balance and fall on ground. Simultaneously a second barrier moved and fell on his right leg causing  a fracture. 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58009" y="4076734"/>
            <a:ext cx="4643351" cy="307975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en-GB" sz="1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Mr. Musleh asks the questions of can it happen to you?</a:t>
            </a:r>
          </a:p>
        </p:txBody>
      </p:sp>
      <p:sp>
        <p:nvSpPr>
          <p:cNvPr id="10" name="Rounded Rectangular Callout 20"/>
          <p:cNvSpPr>
            <a:spLocks noChangeArrowheads="1"/>
          </p:cNvSpPr>
          <p:nvPr/>
        </p:nvSpPr>
        <p:spPr bwMode="auto">
          <a:xfrm>
            <a:off x="303254" y="4524945"/>
            <a:ext cx="5774114" cy="885672"/>
          </a:xfrm>
          <a:prstGeom prst="wedgeRoundRectCallout">
            <a:avLst>
              <a:gd name="adj1" fmla="val 56474"/>
              <a:gd name="adj2" fmla="val 19048"/>
              <a:gd name="adj3" fmla="val 16667"/>
            </a:avLst>
          </a:prstGeom>
          <a:solidFill>
            <a:srgbClr val="FFCC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buFontTx/>
              <a:buAutoNum type="arabicPeriod"/>
            </a:pPr>
            <a:r>
              <a:rPr lang="en-US" sz="13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ensure you identify all hazards before starting a task?</a:t>
            </a:r>
          </a:p>
          <a:p>
            <a:pPr marL="342900" indent="-342900">
              <a:buFontTx/>
              <a:buAutoNum type="arabicPeriod"/>
            </a:pPr>
            <a:r>
              <a:rPr lang="en-US" sz="13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ensure you are in a safe position while performing a task?</a:t>
            </a:r>
          </a:p>
          <a:p>
            <a:pPr marL="342900" indent="-342900">
              <a:buFontTx/>
              <a:buAutoNum type="arabicPeriod"/>
            </a:pPr>
            <a:r>
              <a:rPr lang="en-US" sz="13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consider if you can fall from height?</a:t>
            </a:r>
          </a:p>
          <a:p>
            <a:pPr marL="342900" indent="-342900">
              <a:buFontTx/>
              <a:buAutoNum type="arabicPeriod"/>
            </a:pPr>
            <a:r>
              <a:rPr lang="en-US" sz="13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ensure to intervene and correct unsafe act/condition?</a:t>
            </a:r>
          </a:p>
          <a:p>
            <a:pPr marL="342900" indent="-342900"/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GB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GB" sz="14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6225073"/>
              </p:ext>
            </p:extLst>
          </p:nvPr>
        </p:nvGraphicFramePr>
        <p:xfrm>
          <a:off x="1730844" y="754985"/>
          <a:ext cx="10237637" cy="10588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9758">
                  <a:extLst>
                    <a:ext uri="{9D8B030D-6E8A-4147-A177-3AD203B41FA5}">
                      <a16:colId xmlns:a16="http://schemas.microsoft.com/office/drawing/2014/main" val="4136576419"/>
                    </a:ext>
                  </a:extLst>
                </a:gridCol>
                <a:gridCol w="2516598">
                  <a:extLst>
                    <a:ext uri="{9D8B030D-6E8A-4147-A177-3AD203B41FA5}">
                      <a16:colId xmlns:a16="http://schemas.microsoft.com/office/drawing/2014/main" val="425046032"/>
                    </a:ext>
                  </a:extLst>
                </a:gridCol>
                <a:gridCol w="1503680">
                  <a:extLst>
                    <a:ext uri="{9D8B030D-6E8A-4147-A177-3AD203B41FA5}">
                      <a16:colId xmlns:a16="http://schemas.microsoft.com/office/drawing/2014/main" val="4255786960"/>
                    </a:ext>
                  </a:extLst>
                </a:gridCol>
                <a:gridCol w="2367280">
                  <a:extLst>
                    <a:ext uri="{9D8B030D-6E8A-4147-A177-3AD203B41FA5}">
                      <a16:colId xmlns:a16="http://schemas.microsoft.com/office/drawing/2014/main" val="2009492886"/>
                    </a:ext>
                  </a:extLst>
                </a:gridCol>
                <a:gridCol w="2560321">
                  <a:extLst>
                    <a:ext uri="{9D8B030D-6E8A-4147-A177-3AD203B41FA5}">
                      <a16:colId xmlns:a16="http://schemas.microsoft.com/office/drawing/2014/main" val="2894944956"/>
                    </a:ext>
                  </a:extLst>
                </a:gridCol>
              </a:tblGrid>
              <a:tr h="28816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Incident Type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LTI#30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Pattern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Slip &amp; fall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300" b="1" dirty="0">
                          <a:solidFill>
                            <a:schemeClr val="tx1"/>
                          </a:solidFill>
                          <a:latin typeface="Calibri Light" panose="020F0302020204030204"/>
                        </a:rPr>
                        <a:t>In case of an emergency 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300" b="1" dirty="0">
                          <a:solidFill>
                            <a:schemeClr val="tx1"/>
                          </a:solidFill>
                          <a:latin typeface="Calibri Light" panose="020F0302020204030204"/>
                        </a:rPr>
                        <a:t>please call PDO Emergency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300" b="1" dirty="0">
                          <a:solidFill>
                            <a:schemeClr val="tx1"/>
                          </a:solidFill>
                          <a:latin typeface="Calibri Light" panose="020F0302020204030204"/>
                        </a:rPr>
                        <a:t>Number (Toll Free):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300" b="1" dirty="0">
                          <a:solidFill>
                            <a:schemeClr val="tx1"/>
                          </a:solidFill>
                          <a:latin typeface="Calibri Light" panose="020F0302020204030204"/>
                          <a:cs typeface="Times New Roman" panose="02020603050405020304" pitchFamily="18" charset="0"/>
                        </a:rPr>
                        <a:t>              </a:t>
                      </a:r>
                      <a:r>
                        <a:rPr lang="en-US" altLang="en-US" sz="16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2467-5555</a:t>
                      </a:r>
                      <a:endParaRPr lang="en-US" sz="1600" b="1" dirty="0">
                        <a:solidFill>
                          <a:srgbClr val="58595B"/>
                        </a:solidFill>
                        <a:latin typeface="Calibri Light" panose="020F030202020403020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748105"/>
                  </a:ext>
                </a:extLst>
              </a:tr>
              <a:tr h="288070">
                <a:tc>
                  <a:txBody>
                    <a:bodyPr/>
                    <a:lstStyle/>
                    <a:p>
                      <a:r>
                        <a:rPr lang="en-US" sz="1400" b="1" dirty="0"/>
                        <a:t>Date / Time 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/>
                        <a:t>22.08.2022@</a:t>
                      </a:r>
                      <a:r>
                        <a:rPr lang="en-GB" sz="1400" b="0" kern="1200" baseline="0" dirty="0"/>
                        <a:t>16:45hrs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Directorate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305567"/>
                  </a:ext>
                </a:extLst>
              </a:tr>
              <a:tr h="449266">
                <a:tc>
                  <a:txBody>
                    <a:bodyPr/>
                    <a:lstStyle/>
                    <a:p>
                      <a:r>
                        <a:rPr lang="en-US" sz="1400" b="1" dirty="0"/>
                        <a:t>Location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b="0" dirty="0"/>
                        <a:t>Construction site, Nimr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Dept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593395"/>
                  </a:ext>
                </a:extLst>
              </a:tr>
            </a:tbl>
          </a:graphicData>
        </a:graphic>
      </p:graphicFrame>
      <p:pic>
        <p:nvPicPr>
          <p:cNvPr id="15" name="Picture 18" descr="speakers-beu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8385" y="6038106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urved Down Arrow 15"/>
          <p:cNvSpPr/>
          <p:nvPr/>
        </p:nvSpPr>
        <p:spPr bwMode="auto">
          <a:xfrm>
            <a:off x="1074492" y="5801193"/>
            <a:ext cx="747792" cy="182937"/>
          </a:xfrm>
          <a:prstGeom prst="curved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ounded Rectangle 20"/>
          <p:cNvSpPr>
            <a:spLocks noChangeArrowheads="1"/>
          </p:cNvSpPr>
          <p:nvPr/>
        </p:nvSpPr>
        <p:spPr bwMode="auto">
          <a:xfrm>
            <a:off x="1469453" y="6137758"/>
            <a:ext cx="4114800" cy="657827"/>
          </a:xfrm>
          <a:prstGeom prst="roundRect">
            <a:avLst>
              <a:gd name="adj" fmla="val 16667"/>
            </a:avLst>
          </a:prstGeom>
          <a:solidFill>
            <a:schemeClr val="bg1">
              <a:alpha val="0"/>
            </a:schemeClr>
          </a:solidFill>
          <a:ln w="1587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algn="justLow"/>
            <a:r>
              <a:rPr lang="en-US" sz="1200" b="1" dirty="0">
                <a:solidFill>
                  <a:srgbClr val="58595B"/>
                </a:solidFill>
                <a:latin typeface="Calibri Light" panose="020F0302020204030204"/>
              </a:rPr>
              <a:t>Please disseminate this LTI notification to your teams and use it in your tool box talks and HSE meetings and notice boards.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632367" y="1921047"/>
            <a:ext cx="9812021" cy="369332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en-US" b="1" dirty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Audience: </a:t>
            </a:r>
            <a:r>
              <a:rPr lang="en-US" sz="1600" dirty="0"/>
              <a:t>Well Engineering, Infrastructure, Operations, Engineering, Project Delivery &amp; External Affairs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206538" y="6488957"/>
            <a:ext cx="4114800" cy="365125"/>
          </a:xfrm>
        </p:spPr>
        <p:txBody>
          <a:bodyPr/>
          <a:lstStyle/>
          <a:p>
            <a:r>
              <a:rPr lang="en-US" dirty="0"/>
              <a:t>V 1 (2020)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6F8F66F-5A7F-4C12-91F2-0434116A09F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49"/>
          <a:stretch/>
        </p:blipFill>
        <p:spPr>
          <a:xfrm flipH="1">
            <a:off x="11332205" y="779818"/>
            <a:ext cx="561409" cy="713701"/>
          </a:xfrm>
          <a:prstGeom prst="rect">
            <a:avLst/>
          </a:prstGeom>
        </p:spPr>
      </p:pic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623D61C6-622D-4BDB-810A-0CEBD66734C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947" t="24869" r="14803" b="17650"/>
          <a:stretch/>
        </p:blipFill>
        <p:spPr>
          <a:xfrm>
            <a:off x="7711905" y="2850787"/>
            <a:ext cx="4359059" cy="2841310"/>
          </a:xfrm>
          <a:prstGeom prst="rect">
            <a:avLst/>
          </a:prstGeom>
        </p:spPr>
      </p:pic>
      <p:pic>
        <p:nvPicPr>
          <p:cNvPr id="19" name="Picture 18" descr="falling off.png">
            <a:extLst>
              <a:ext uri="{FF2B5EF4-FFF2-40B4-BE49-F238E27FC236}">
                <a16:creationId xmlns:a16="http://schemas.microsoft.com/office/drawing/2014/main" id="{E40AE2E1-4F0B-4A75-BEE7-EE7C5BE3B188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9000" y="735952"/>
            <a:ext cx="990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890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92674</DocId>
    <ImageCreateDate xmlns="4880E4F8-4B7D-4BDD-91E3-E10D47036ECA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C46A893E-3063-4534-A0B1-3F367B1961F2}"/>
</file>

<file path=customXml/itemProps2.xml><?xml version="1.0" encoding="utf-8"?>
<ds:datastoreItem xmlns:ds="http://schemas.openxmlformats.org/officeDocument/2006/customXml" ds:itemID="{5643A46C-72B3-4012-8CB2-E0E23D8B71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CEB1FCF-0E89-482E-A62E-598FF58845D8}">
  <ds:schemaRefs>
    <ds:schemaRef ds:uri="http://schemas.microsoft.com/office/2006/metadata/properties"/>
    <ds:schemaRef ds:uri="http://schemas.microsoft.com/sharepoint/v3/fields"/>
    <ds:schemaRef ds:uri="http://schemas.microsoft.com/sharepoint/v3"/>
    <ds:schemaRef ds:uri="http://purl.org/dc/dcmitype/"/>
    <ds:schemaRef ds:uri="http://schemas.microsoft.com/office/infopath/2007/PartnerControls"/>
    <ds:schemaRef ds:uri="http://purl.org/dc/terms/"/>
    <ds:schemaRef ds:uri="9d51eac6-a7d5-47f5-a119-63d146adb134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4880e4f8-4b7d-4bdd-91e3-e10d47036eca"/>
    <ds:schemaRef ds:uri="4880E4F8-4B7D-4BDD-91E3-E10D47036ECA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200</Words>
  <Application>Microsoft Office PowerPoint</Application>
  <PresentationFormat>Widescreen</PresentationFormat>
  <Paragraphs>28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Gill Sans</vt:lpstr>
      <vt:lpstr>Gill Sans Light</vt:lpstr>
      <vt:lpstr>Times New Roman</vt:lpstr>
      <vt:lpstr>Office Theme</vt:lpstr>
      <vt:lpstr>Custom Design</vt:lpstr>
      <vt:lpstr>PDO Incident First Alert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1st Alert LTI#30 Fractured Leg ATE</dc:title>
  <dc:creator>nazar@umsoman.com</dc:creator>
  <cp:lastModifiedBy>Konduru, Raju IDI63X</cp:lastModifiedBy>
  <cp:revision>43</cp:revision>
  <dcterms:created xsi:type="dcterms:W3CDTF">2018-09-24T07:27:56Z</dcterms:created>
  <dcterms:modified xsi:type="dcterms:W3CDTF">2024-04-25T04:14:06Z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