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3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BD277109-F29A-4FDB-85CA-649D8E1687FC}"/>
    <pc:docChg chg="modSld">
      <pc:chgData name="Konduru, Raju IDI63X" userId="d8c4c54e-792b-4728-ba18-36787d9218e6" providerId="ADAL" clId="{BD277109-F29A-4FDB-85CA-649D8E1687FC}" dt="2024-03-27T05:28:51.941" v="1" actId="6549"/>
      <pc:docMkLst>
        <pc:docMk/>
      </pc:docMkLst>
      <pc:sldChg chg="modSp mod">
        <pc:chgData name="Konduru, Raju IDI63X" userId="d8c4c54e-792b-4728-ba18-36787d9218e6" providerId="ADAL" clId="{BD277109-F29A-4FDB-85CA-649D8E1687FC}" dt="2024-03-27T05:28:51.941" v="1" actId="6549"/>
        <pc:sldMkLst>
          <pc:docMk/>
          <pc:sldMk cId="3725890572" sldId="258"/>
        </pc:sldMkLst>
        <pc:graphicFrameChg chg="modGraphic">
          <ac:chgData name="Konduru, Raju IDI63X" userId="d8c4c54e-792b-4728-ba18-36787d9218e6" providerId="ADAL" clId="{BD277109-F29A-4FDB-85CA-649D8E1687FC}" dt="2024-03-27T05:28:51.941" v="1" actId="6549"/>
          <ac:graphicFrameMkLst>
            <pc:docMk/>
            <pc:sldMk cId="3725890572" sldId="258"/>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36EAAB-834D-4813-866B-D6082A45A1AB}"/>
              </a:ext>
            </a:extLst>
          </p:cNvPr>
          <p:cNvPicPr>
            <a:picLocks noChangeAspect="1"/>
          </p:cNvPicPr>
          <p:nvPr/>
        </p:nvPicPr>
        <p:blipFill rotWithShape="1">
          <a:blip r:embed="rId2"/>
          <a:srcRect t="323"/>
          <a:stretch/>
        </p:blipFill>
        <p:spPr>
          <a:xfrm>
            <a:off x="8297318" y="2407639"/>
            <a:ext cx="3758795" cy="3103927"/>
          </a:xfrm>
          <a:prstGeom prst="rect">
            <a:avLst/>
          </a:prstGeom>
        </p:spPr>
      </p:pic>
      <p:pic>
        <p:nvPicPr>
          <p:cNvPr id="11" name="Picture 10" descr="sad.png"/>
          <p:cNvPicPr>
            <a:picLocks noChangeAspect="1"/>
          </p:cNvPicPr>
          <p:nvPr/>
        </p:nvPicPr>
        <p:blipFill>
          <a:blip r:embed="rId3" cstate="email"/>
          <a:stretch>
            <a:fillRect/>
          </a:stretch>
        </p:blipFill>
        <p:spPr>
          <a:xfrm>
            <a:off x="6146739" y="4577468"/>
            <a:ext cx="922020" cy="2136360"/>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t>
            </a:r>
            <a:r>
              <a:rPr lang="en-GB" b="1">
                <a:solidFill>
                  <a:schemeClr val="tx1">
                    <a:lumMod val="85000"/>
                    <a:lumOff val="15000"/>
                  </a:schemeClr>
                </a:solidFill>
                <a:latin typeface="Calibri" pitchFamily="34" charset="0"/>
                <a:cs typeface="Calibri" pitchFamily="34" charset="0"/>
              </a:rPr>
              <a:t>Alert  </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298385" y="2621329"/>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1886" y="2879150"/>
            <a:ext cx="690187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During the adjustment process for two flowline sections prior to welding activity, the new flowline moved toward existing flowline and hit the lower head and neck of the Grinder who was standing in between the flowlines causing injuries to his lower head and fracture to his neck. An X- ray revealed fracture to his neck and injury to his head.</a:t>
            </a:r>
          </a:p>
        </p:txBody>
      </p:sp>
      <p:sp>
        <p:nvSpPr>
          <p:cNvPr id="9" name="Rectangle 4"/>
          <p:cNvSpPr>
            <a:spLocks noChangeArrowheads="1"/>
          </p:cNvSpPr>
          <p:nvPr/>
        </p:nvSpPr>
        <p:spPr bwMode="auto">
          <a:xfrm>
            <a:off x="758009" y="3950261"/>
            <a:ext cx="4643351" cy="307975"/>
          </a:xfrm>
          <a:prstGeom prst="rect">
            <a:avLst/>
          </a:prstGeom>
          <a:solidFill>
            <a:srgbClr val="92D05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1886" y="4346223"/>
            <a:ext cx="5824853" cy="1022379"/>
          </a:xfrm>
          <a:prstGeom prst="wedgeRoundRectCallout">
            <a:avLst>
              <a:gd name="adj1" fmla="val 57002"/>
              <a:gd name="adj2" fmla="val 30725"/>
              <a:gd name="adj3" fmla="val 16667"/>
            </a:avLst>
          </a:prstGeom>
          <a:solidFill>
            <a:srgbClr val="FFCC00">
              <a:alpha val="59999"/>
            </a:srgbClr>
          </a:solidFill>
          <a:ln w="9525" algn="ctr">
            <a:solidFill>
              <a:schemeClr val="tx1"/>
            </a:solidFill>
            <a:round/>
            <a:headEnd/>
            <a:tailEnd/>
          </a:ln>
        </p:spPr>
        <p:txBody>
          <a:bodyPr/>
          <a:lstStyle/>
          <a:p>
            <a:pPr marL="342900" indent="-342900">
              <a:buFontTx/>
              <a:buAutoNum type="arabicPeriod"/>
            </a:pPr>
            <a:r>
              <a:rPr lang="en-US" sz="1400" dirty="0">
                <a:solidFill>
                  <a:srgbClr val="000000"/>
                </a:solidFill>
                <a:latin typeface="Calibri" pitchFamily="34" charset="0"/>
                <a:cs typeface="Calibri" pitchFamily="34" charset="0"/>
              </a:rPr>
              <a:t>Do you always ensure to stay away from “line of fire”? </a:t>
            </a:r>
          </a:p>
          <a:p>
            <a:pPr marL="342900" indent="-342900">
              <a:buFontTx/>
              <a:buAutoNum type="arabicPeriod"/>
            </a:pPr>
            <a:r>
              <a:rPr lang="en-US" sz="1400" dirty="0">
                <a:solidFill>
                  <a:srgbClr val="000000"/>
                </a:solidFill>
                <a:latin typeface="Calibri" pitchFamily="34" charset="0"/>
                <a:cs typeface="Calibri" pitchFamily="34" charset="0"/>
              </a:rPr>
              <a:t>Do you ensure you identify all hazards before starting a task?</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ensure adequate Supervision during task?</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intervene if you notice unsafe act/unsafe condition?</a:t>
            </a:r>
          </a:p>
          <a:p>
            <a:endParaRPr lang="en-US" sz="1300" dirty="0">
              <a:solidFill>
                <a:srgbClr val="000000"/>
              </a:solidFill>
              <a:latin typeface="Calibri" pitchFamily="34" charset="0"/>
              <a:cs typeface="Calibri" pitchFamily="34" charset="0"/>
            </a:endParaRPr>
          </a:p>
          <a:p>
            <a:pPr marL="342900" indent="-342900">
              <a:buFont typeface="Arial" charset="0"/>
              <a:buAutoNum type="arabicPeriod"/>
            </a:pPr>
            <a:endParaRPr lang="en-US" sz="1300" dirty="0">
              <a:solidFill>
                <a:srgbClr val="000000"/>
              </a:solidFill>
              <a:latin typeface="Calibri" pitchFamily="34" charset="0"/>
              <a:cs typeface="Calibri" pitchFamily="34" charset="0"/>
            </a:endParaRPr>
          </a:p>
          <a:p>
            <a:pPr marL="342900" indent="-342900">
              <a:buFont typeface="Arial" charset="0"/>
              <a:buAutoNum type="arabicPeriod"/>
            </a:pPr>
            <a:endParaRPr lang="en-US" sz="1300" dirty="0">
              <a:solidFill>
                <a:srgbClr val="000000"/>
              </a:solidFill>
              <a:latin typeface="Calibri" pitchFamily="34" charset="0"/>
              <a:cs typeface="Calibri" pitchFamily="34" charset="0"/>
            </a:endParaRPr>
          </a:p>
          <a:p>
            <a:pPr marL="342900" indent="-342900">
              <a:buFont typeface="Arial" charset="0"/>
              <a:buAutoNum type="arabicPeriod"/>
            </a:pPr>
            <a:endParaRPr lang="en-GB" sz="1300" dirty="0">
              <a:solidFill>
                <a:srgbClr val="000000"/>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135661987"/>
              </p:ext>
            </p:extLst>
          </p:nvPr>
        </p:nvGraphicFramePr>
        <p:xfrm>
          <a:off x="1730844" y="754985"/>
          <a:ext cx="10237637" cy="1058866"/>
        </p:xfrm>
        <a:graphic>
          <a:graphicData uri="http://schemas.openxmlformats.org/drawingml/2006/table">
            <a:tbl>
              <a:tblPr firstRow="1" bandRow="1">
                <a:tableStyleId>{5C22544A-7EE6-4342-B048-85BDC9FD1C3A}</a:tableStyleId>
              </a:tblPr>
              <a:tblGrid>
                <a:gridCol w="1540676">
                  <a:extLst>
                    <a:ext uri="{9D8B030D-6E8A-4147-A177-3AD203B41FA5}">
                      <a16:colId xmlns:a16="http://schemas.microsoft.com/office/drawing/2014/main" val="4136576419"/>
                    </a:ext>
                  </a:extLst>
                </a:gridCol>
                <a:gridCol w="2971625">
                  <a:extLst>
                    <a:ext uri="{9D8B030D-6E8A-4147-A177-3AD203B41FA5}">
                      <a16:colId xmlns:a16="http://schemas.microsoft.com/office/drawing/2014/main" val="425046032"/>
                    </a:ext>
                  </a:extLst>
                </a:gridCol>
                <a:gridCol w="1397876">
                  <a:extLst>
                    <a:ext uri="{9D8B030D-6E8A-4147-A177-3AD203B41FA5}">
                      <a16:colId xmlns:a16="http://schemas.microsoft.com/office/drawing/2014/main" val="4255786960"/>
                    </a:ext>
                  </a:extLst>
                </a:gridCol>
                <a:gridCol w="1767139">
                  <a:extLst>
                    <a:ext uri="{9D8B030D-6E8A-4147-A177-3AD203B41FA5}">
                      <a16:colId xmlns:a16="http://schemas.microsoft.com/office/drawing/2014/main" val="2009492886"/>
                    </a:ext>
                  </a:extLst>
                </a:gridCol>
                <a:gridCol w="2560321">
                  <a:extLst>
                    <a:ext uri="{9D8B030D-6E8A-4147-A177-3AD203B41FA5}">
                      <a16:colId xmlns:a16="http://schemas.microsoft.com/office/drawing/2014/main" val="2894944956"/>
                    </a:ext>
                  </a:extLst>
                </a:gridCol>
              </a:tblGrid>
              <a:tr h="288168">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LTI#20</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Released Energy</a:t>
                      </a:r>
                    </a:p>
                  </a:txBody>
                  <a:tcPr>
                    <a:solidFill>
                      <a:schemeClr val="accent1">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In case of an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please call PDO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Number (Toll Free):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cs typeface="Times New Roman" panose="02020603050405020304" pitchFamily="18" charset="0"/>
                        </a:rPr>
                        <a:t>              </a:t>
                      </a:r>
                      <a:r>
                        <a:rPr lang="en-US" altLang="en-US" sz="1600" b="1" dirty="0">
                          <a:solidFill>
                            <a:srgbClr val="FF0000"/>
                          </a:solidFill>
                          <a:latin typeface="Times New Roman" panose="02020603050405020304" pitchFamily="18" charset="0"/>
                          <a:cs typeface="Times New Roman" panose="02020603050405020304" pitchFamily="18" charset="0"/>
                        </a:rPr>
                        <a:t>2467-5555</a:t>
                      </a:r>
                      <a:endParaRPr lang="en-US" sz="1600" b="1" dirty="0">
                        <a:solidFill>
                          <a:srgbClr val="58595B"/>
                        </a:solidFill>
                        <a:latin typeface="Calibri Light" panose="020F0302020204030204"/>
                      </a:endParaRPr>
                    </a:p>
                  </a:txBody>
                  <a:tcPr>
                    <a:solidFill>
                      <a:schemeClr val="accent1">
                        <a:lumMod val="20000"/>
                        <a:lumOff val="80000"/>
                      </a:schemeClr>
                    </a:solidFill>
                  </a:tcPr>
                </a:tc>
                <a:extLst>
                  <a:ext uri="{0D108BD9-81ED-4DB2-BD59-A6C34878D82A}">
                    <a16:rowId xmlns:a16="http://schemas.microsoft.com/office/drawing/2014/main" val="3806748105"/>
                  </a:ext>
                </a:extLst>
              </a:tr>
              <a:tr h="28807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14.06.2022@</a:t>
                      </a:r>
                      <a:r>
                        <a:rPr lang="en-GB" sz="1400" b="0" kern="1200" baseline="0" dirty="0"/>
                        <a:t>16:30 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pPr marL="0" algn="l" defTabSz="914400" rtl="0" eaLnBrk="1" latinLnBrk="0" hangingPunct="1"/>
                      <a:endParaRPr lang="en-US" sz="1400" b="0" kern="1200" dirty="0">
                        <a:solidFill>
                          <a:schemeClr val="dk1"/>
                        </a:solidFill>
                        <a:latin typeface="+mn-lt"/>
                        <a:ea typeface="+mn-ea"/>
                        <a:cs typeface="+mn-cs"/>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2836305567"/>
                  </a:ext>
                </a:extLst>
              </a:tr>
              <a:tr h="449266">
                <a:tc>
                  <a:txBody>
                    <a:bodyPr/>
                    <a:lstStyle/>
                    <a:p>
                      <a:r>
                        <a:rPr lang="en-US" sz="1400" b="1" dirty="0"/>
                        <a:t>Location</a:t>
                      </a:r>
                      <a:endParaRPr lang="en-US" sz="1400" b="1" dirty="0">
                        <a:latin typeface="+mj-lt"/>
                      </a:endParaRPr>
                    </a:p>
                  </a:txBody>
                  <a:tcPr/>
                </a:tc>
                <a:tc>
                  <a:txBody>
                    <a:bodyPr/>
                    <a:lstStyle/>
                    <a:p>
                      <a:r>
                        <a:rPr lang="en-US" sz="1400" b="0" kern="1200" dirty="0">
                          <a:solidFill>
                            <a:schemeClr val="dk1"/>
                          </a:solidFill>
                          <a:latin typeface="+mn-lt"/>
                          <a:ea typeface="+mn-ea"/>
                          <a:cs typeface="+mn-cs"/>
                        </a:rPr>
                        <a:t>Fahud D-station construction area </a:t>
                      </a:r>
                    </a:p>
                  </a:txBody>
                  <a:tcPr/>
                </a:tc>
                <a:tc>
                  <a:txBody>
                    <a:bodyPr/>
                    <a:lstStyle/>
                    <a:p>
                      <a:r>
                        <a:rPr lang="en-US" sz="1400" b="1" dirty="0"/>
                        <a:t>Dept</a:t>
                      </a:r>
                      <a:endParaRPr lang="en-US" sz="1400" b="1" dirty="0">
                        <a:latin typeface="+mj-lt"/>
                      </a:endParaRPr>
                    </a:p>
                  </a:txBody>
                  <a:tcPr/>
                </a:tc>
                <a:tc>
                  <a:txBody>
                    <a:bodyPr/>
                    <a:lstStyle/>
                    <a:p>
                      <a:pPr marL="0" algn="l" defTabSz="914400" rtl="0" eaLnBrk="1" latinLnBrk="0" hangingPunct="1"/>
                      <a:endParaRPr lang="en-US" sz="1400" b="0" kern="1200" dirty="0">
                        <a:solidFill>
                          <a:schemeClr val="dk1"/>
                        </a:solidFill>
                        <a:latin typeface="+mn-lt"/>
                        <a:ea typeface="+mn-ea"/>
                        <a:cs typeface="+mn-cs"/>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4" cstate="email"/>
          <a:srcRect/>
          <a:stretch>
            <a:fillRect/>
          </a:stretch>
        </p:blipFill>
        <p:spPr bwMode="auto">
          <a:xfrm>
            <a:off x="298385" y="6038106"/>
            <a:ext cx="1016000" cy="762000"/>
          </a:xfrm>
          <a:prstGeom prst="rect">
            <a:avLst/>
          </a:prstGeom>
          <a:noFill/>
          <a:ln w="9525">
            <a:noFill/>
            <a:miter lim="800000"/>
            <a:headEnd/>
            <a:tailEnd/>
          </a:ln>
        </p:spPr>
      </p:pic>
      <p:sp>
        <p:nvSpPr>
          <p:cNvPr id="16" name="Curved Down Arrow 15"/>
          <p:cNvSpPr/>
          <p:nvPr/>
        </p:nvSpPr>
        <p:spPr bwMode="auto">
          <a:xfrm>
            <a:off x="1074492" y="5801193"/>
            <a:ext cx="747792" cy="182937"/>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469453" y="6137758"/>
            <a:ext cx="4114800" cy="657827"/>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200" b="1" dirty="0">
                <a:solidFill>
                  <a:srgbClr val="58595B"/>
                </a:solidFill>
                <a:latin typeface="Calibri Light" panose="020F0302020204030204"/>
              </a:rPr>
              <a:t>Please disseminate this LTI notification to your teams and use it in your tool box talks and HSE meetings and notice boards.</a:t>
            </a:r>
          </a:p>
        </p:txBody>
      </p:sp>
      <p:sp>
        <p:nvSpPr>
          <p:cNvPr id="18" name="Rectangle 17"/>
          <p:cNvSpPr>
            <a:spLocks noChangeArrowheads="1"/>
          </p:cNvSpPr>
          <p:nvPr/>
        </p:nvSpPr>
        <p:spPr bwMode="auto">
          <a:xfrm>
            <a:off x="1632367" y="1921047"/>
            <a:ext cx="9812021" cy="369332"/>
          </a:xfrm>
          <a:prstGeom prst="rect">
            <a:avLst/>
          </a:prstGeom>
          <a:solidFill>
            <a:srgbClr val="FFCC00"/>
          </a:solid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 </a:t>
            </a:r>
            <a:r>
              <a:rPr lang="en-US" sz="1600" dirty="0"/>
              <a:t>Well Engineering, Infrastructure, Operations, Engineering, Project Delivery &amp; External Affairs</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46F8F66F-5A7F-4C12-91F2-0434116A09F6}"/>
              </a:ext>
            </a:extLst>
          </p:cNvPr>
          <p:cNvPicPr>
            <a:picLocks noChangeAspect="1"/>
          </p:cNvPicPr>
          <p:nvPr/>
        </p:nvPicPr>
        <p:blipFill rotWithShape="1">
          <a:blip r:embed="rId5"/>
          <a:srcRect l="3049"/>
          <a:stretch/>
        </p:blipFill>
        <p:spPr>
          <a:xfrm flipH="1">
            <a:off x="11332205" y="779818"/>
            <a:ext cx="561409" cy="713701"/>
          </a:xfrm>
          <a:prstGeom prst="rect">
            <a:avLst/>
          </a:prstGeom>
        </p:spPr>
      </p:pic>
      <p:pic>
        <p:nvPicPr>
          <p:cNvPr id="5" name="Picture 4" descr="A picture containing text, vector graphics&#10;&#10;Description automatically generated">
            <a:extLst>
              <a:ext uri="{FF2B5EF4-FFF2-40B4-BE49-F238E27FC236}">
                <a16:creationId xmlns:a16="http://schemas.microsoft.com/office/drawing/2014/main" id="{AB35D9A5-FE32-446B-8E55-7B72BBF12981}"/>
              </a:ext>
            </a:extLst>
          </p:cNvPr>
          <p:cNvPicPr>
            <a:picLocks noChangeAspect="1"/>
          </p:cNvPicPr>
          <p:nvPr/>
        </p:nvPicPr>
        <p:blipFill rotWithShape="1">
          <a:blip r:embed="rId6"/>
          <a:srcRect b="8093"/>
          <a:stretch/>
        </p:blipFill>
        <p:spPr>
          <a:xfrm>
            <a:off x="515003" y="765837"/>
            <a:ext cx="1042497" cy="1369101"/>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92603</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4880e4f8-4b7d-4bdd-91e3-e10d47036eca"/>
    <ds:schemaRef ds:uri="http://schemas.microsoft.com/sharepoint/v3"/>
    <ds:schemaRef ds:uri="http://purl.org/dc/elements/1.1/"/>
    <ds:schemaRef ds:uri="http://purl.org/dc/terms/"/>
    <ds:schemaRef ds:uri="4880E4F8-4B7D-4BDD-91E3-E10D47036ECA"/>
    <ds:schemaRef ds:uri="http://schemas.microsoft.com/office/2006/documentManagement/types"/>
    <ds:schemaRef ds:uri="http://www.w3.org/XML/1998/namespace"/>
    <ds:schemaRef ds:uri="9d51eac6-a7d5-47f5-a119-63d146adb134"/>
    <ds:schemaRef ds:uri="http://schemas.openxmlformats.org/package/2006/metadata/core-properties"/>
    <ds:schemaRef ds:uri="http://schemas.microsoft.com/office/infopath/2007/PartnerControls"/>
    <ds:schemaRef ds:uri="http://schemas.microsoft.com/sharepoint/v3/field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8D9875FE-3868-4407-AE2C-4460EBE7AA4B}"/>
</file>

<file path=docProps/app.xml><?xml version="1.0" encoding="utf-8"?>
<Properties xmlns="http://schemas.openxmlformats.org/officeDocument/2006/extended-properties" xmlns:vt="http://schemas.openxmlformats.org/officeDocument/2006/docPropsVTypes">
  <TotalTime>256</TotalTime>
  <Words>208</Words>
  <Application>Microsoft Office PowerPoint</Application>
  <PresentationFormat>Widescreen</PresentationFormat>
  <Paragraphs>32</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Gill Sans</vt:lpstr>
      <vt:lpstr>Gill Sans Light</vt:lpstr>
      <vt:lpstr>Times New Roman</vt:lpstr>
      <vt:lpstr>Office Theme</vt:lpstr>
      <vt:lpstr>Custom Design</vt:lpstr>
      <vt:lpstr>PDO Incident First Alert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Alert- LTI 20- Head &amp; Neck injury- SAS</dc:title>
  <dc:creator>nazar@umsoman.com</dc:creator>
  <cp:lastModifiedBy>Konduru, Raju IDI63X</cp:lastModifiedBy>
  <cp:revision>54</cp:revision>
  <dcterms:created xsi:type="dcterms:W3CDTF">2018-09-24T07:27:56Z</dcterms:created>
  <dcterms:modified xsi:type="dcterms:W3CDTF">2024-04-25T04:09:26Z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