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7"/>
  </p:notesMasterIdLst>
  <p:sldIdLst>
    <p:sldId id="258"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CC3300"/>
    <a:srgbClr val="0D38B3"/>
    <a:srgbClr val="2710B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74"/>
  </p:normalViewPr>
  <p:slideViewPr>
    <p:cSldViewPr snapToGrid="0" snapToObjects="1">
      <p:cViewPr varScale="1">
        <p:scale>
          <a:sx n="73" d="100"/>
          <a:sy n="73" d="100"/>
        </p:scale>
        <p:origin x="372" y="32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nduru, Raju IDI63X" userId="d8c4c54e-792b-4728-ba18-36787d9218e6" providerId="ADAL" clId="{607738A9-31F7-416E-9B6A-99AE8D5186D6}"/>
    <pc:docChg chg="modSld">
      <pc:chgData name="Konduru, Raju IDI63X" userId="d8c4c54e-792b-4728-ba18-36787d9218e6" providerId="ADAL" clId="{607738A9-31F7-416E-9B6A-99AE8D5186D6}" dt="2024-03-27T05:27:02.539" v="1" actId="6549"/>
      <pc:docMkLst>
        <pc:docMk/>
      </pc:docMkLst>
      <pc:sldChg chg="modSp mod">
        <pc:chgData name="Konduru, Raju IDI63X" userId="d8c4c54e-792b-4728-ba18-36787d9218e6" providerId="ADAL" clId="{607738A9-31F7-416E-9B6A-99AE8D5186D6}" dt="2024-03-27T05:27:02.539" v="1" actId="6549"/>
        <pc:sldMkLst>
          <pc:docMk/>
          <pc:sldMk cId="3725890572" sldId="258"/>
        </pc:sldMkLst>
        <pc:graphicFrameChg chg="modGraphic">
          <ac:chgData name="Konduru, Raju IDI63X" userId="d8c4c54e-792b-4728-ba18-36787d9218e6" providerId="ADAL" clId="{607738A9-31F7-416E-9B6A-99AE8D5186D6}" dt="2024-03-27T05:27:02.539" v="1" actId="6549"/>
          <ac:graphicFrameMkLst>
            <pc:docMk/>
            <pc:sldMk cId="3725890572" sldId="258"/>
            <ac:graphicFrameMk id="13" creationId="{00000000-0000-0000-0000-0000000000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25/04/2024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FCB20E9-F1D7-4215-B0B8-9261F74C594C}"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1570DC-E9CE-47B7-914B-CCCB34812D12}"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8E3E44-24F4-4A1C-800C-6D9ECAE7974B}"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7FE653-A0E0-4FB0-90DA-8480B4419788}" type="datetime1">
              <a:rPr lang="en-US" smtClean="0"/>
              <a:t>25/04/2024</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447A19-653E-48BE-A95B-6C8310E78F3C}" type="datetime1">
              <a:rPr lang="en-US" smtClean="0"/>
              <a:t>25/04/2024</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25/04/2024</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119217-FA8F-484B-A6C3-2FD273B1E69E}"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6E998F-5273-455B-8DC4-444548608F7A}"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25/04/2024</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25/04/2024</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25/04/2024</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25/04/2024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25/04/2024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ad.png"/>
          <p:cNvPicPr>
            <a:picLocks noChangeAspect="1"/>
          </p:cNvPicPr>
          <p:nvPr/>
        </p:nvPicPr>
        <p:blipFill>
          <a:blip r:embed="rId2" cstate="email"/>
          <a:stretch>
            <a:fillRect/>
          </a:stretch>
        </p:blipFill>
        <p:spPr>
          <a:xfrm>
            <a:off x="7419629" y="4489112"/>
            <a:ext cx="922020" cy="2136360"/>
          </a:xfrm>
          <a:prstGeom prst="rect">
            <a:avLst/>
          </a:prstGeom>
        </p:spPr>
      </p:pic>
      <p:sp>
        <p:nvSpPr>
          <p:cNvPr id="4" name="Rectangle 15"/>
          <p:cNvSpPr>
            <a:spLocks noGrp="1" noChangeArrowheads="1"/>
          </p:cNvSpPr>
          <p:nvPr>
            <p:ph type="title"/>
          </p:nvPr>
        </p:nvSpPr>
        <p:spPr bwMode="auto">
          <a:xfrm>
            <a:off x="381000" y="2184"/>
            <a:ext cx="11811000" cy="701731"/>
          </a:xfrm>
          <a:prstGeom prst="rect">
            <a:avLst/>
          </a:prstGeom>
          <a:solidFill>
            <a:srgbClr val="FFC000"/>
          </a:solidFill>
          <a:ln w="9525">
            <a:noFill/>
            <a:miter lim="800000"/>
            <a:headEnd/>
            <a:tailEnd/>
          </a:ln>
        </p:spPr>
        <p:txBody>
          <a:bodyPr wrap="square">
            <a:spAutoFit/>
          </a:bodyPr>
          <a:lstStyle/>
          <a:p>
            <a:pPr algn="ctr"/>
            <a:r>
              <a:rPr lang="en-GB" b="1" dirty="0">
                <a:solidFill>
                  <a:schemeClr val="tx1">
                    <a:lumMod val="85000"/>
                    <a:lumOff val="15000"/>
                  </a:schemeClr>
                </a:solidFill>
                <a:latin typeface="Calibri" pitchFamily="34" charset="0"/>
                <a:cs typeface="Calibri" pitchFamily="34" charset="0"/>
              </a:rPr>
              <a:t>PDO Incident First </a:t>
            </a:r>
            <a:r>
              <a:rPr lang="en-GB" b="1">
                <a:solidFill>
                  <a:schemeClr val="tx1">
                    <a:lumMod val="85000"/>
                    <a:lumOff val="15000"/>
                  </a:schemeClr>
                </a:solidFill>
                <a:latin typeface="Calibri" pitchFamily="34" charset="0"/>
                <a:cs typeface="Calibri" pitchFamily="34" charset="0"/>
              </a:rPr>
              <a:t>Alert </a:t>
            </a:r>
            <a:endParaRPr lang="en-GB" sz="4000" b="1" dirty="0">
              <a:solidFill>
                <a:srgbClr val="FF0000"/>
              </a:solidFill>
              <a:latin typeface="Calibri" pitchFamily="34" charset="0"/>
              <a:cs typeface="Calibri" pitchFamily="34" charset="0"/>
            </a:endParaRPr>
          </a:p>
        </p:txBody>
      </p:sp>
      <p:sp>
        <p:nvSpPr>
          <p:cNvPr id="7" name="Rectangle 17"/>
          <p:cNvSpPr>
            <a:spLocks noChangeArrowheads="1"/>
          </p:cNvSpPr>
          <p:nvPr/>
        </p:nvSpPr>
        <p:spPr bwMode="auto">
          <a:xfrm>
            <a:off x="298385" y="2621329"/>
            <a:ext cx="5562600" cy="338554"/>
          </a:xfrm>
          <a:prstGeom prst="rect">
            <a:avLst/>
          </a:prstGeom>
          <a:noFill/>
          <a:ln w="9525">
            <a:noFill/>
            <a:miter lim="800000"/>
            <a:headEnd/>
            <a:tailEnd/>
          </a:ln>
        </p:spPr>
        <p:txBody>
          <a:bodyPr wrap="square">
            <a:spAutoFit/>
          </a:bodyPr>
          <a:lstStyle/>
          <a:p>
            <a:r>
              <a:rPr lang="en-US" sz="1600" b="1" dirty="0">
                <a:solidFill>
                  <a:srgbClr val="FF0000"/>
                </a:solidFill>
                <a:latin typeface="Arial" panose="020B0604020202020204" pitchFamily="34" charset="0"/>
                <a:cs typeface="Arial" panose="020B0604020202020204" pitchFamily="34" charset="0"/>
              </a:rPr>
              <a:t>What happened</a:t>
            </a:r>
          </a:p>
        </p:txBody>
      </p:sp>
      <p:sp>
        <p:nvSpPr>
          <p:cNvPr id="8" name="Rectangle 1"/>
          <p:cNvSpPr>
            <a:spLocks noChangeArrowheads="1"/>
          </p:cNvSpPr>
          <p:nvPr/>
        </p:nvSpPr>
        <p:spPr bwMode="auto">
          <a:xfrm>
            <a:off x="321885" y="3094593"/>
            <a:ext cx="8292027"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400" dirty="0"/>
              <a:t>While the Assistant Operator was disconnecting the safety brake assembly located on the back of the trailer, the assembly fell from the trailer hitting Operator’s  right foot resulting in compound fractured to his right foot.</a:t>
            </a:r>
          </a:p>
        </p:txBody>
      </p:sp>
      <p:sp>
        <p:nvSpPr>
          <p:cNvPr id="9" name="Rectangle 4"/>
          <p:cNvSpPr>
            <a:spLocks noChangeArrowheads="1"/>
          </p:cNvSpPr>
          <p:nvPr/>
        </p:nvSpPr>
        <p:spPr bwMode="auto">
          <a:xfrm>
            <a:off x="758009" y="3950261"/>
            <a:ext cx="4643351" cy="307975"/>
          </a:xfrm>
          <a:prstGeom prst="rect">
            <a:avLst/>
          </a:prstGeom>
          <a:solidFill>
            <a:srgbClr val="92D050"/>
          </a:solidFill>
          <a:ln>
            <a:headEnd/>
            <a:tailEnd/>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marL="342900" indent="-342900">
              <a:defRPr/>
            </a:pPr>
            <a:r>
              <a:rPr lang="en-GB" sz="1400" b="1" dirty="0">
                <a:solidFill>
                  <a:srgbClr val="000000"/>
                </a:solidFill>
                <a:latin typeface="Calibri" pitchFamily="34" charset="0"/>
                <a:cs typeface="Calibri" pitchFamily="34" charset="0"/>
              </a:rPr>
              <a:t>Mr. Musleh asks the questions of can it happen to you?</a:t>
            </a:r>
          </a:p>
        </p:txBody>
      </p:sp>
      <p:sp>
        <p:nvSpPr>
          <p:cNvPr id="10" name="Rounded Rectangular Callout 20"/>
          <p:cNvSpPr>
            <a:spLocks noChangeArrowheads="1"/>
          </p:cNvSpPr>
          <p:nvPr/>
        </p:nvSpPr>
        <p:spPr bwMode="auto">
          <a:xfrm>
            <a:off x="321885" y="4346223"/>
            <a:ext cx="6952083" cy="1454970"/>
          </a:xfrm>
          <a:prstGeom prst="wedgeRoundRectCallout">
            <a:avLst>
              <a:gd name="adj1" fmla="val 58250"/>
              <a:gd name="adj2" fmla="val 3296"/>
              <a:gd name="adj3" fmla="val 16667"/>
            </a:avLst>
          </a:prstGeom>
          <a:solidFill>
            <a:srgbClr val="FFCC00">
              <a:alpha val="59999"/>
            </a:srgbClr>
          </a:solidFill>
          <a:ln w="9525" algn="ctr">
            <a:solidFill>
              <a:schemeClr val="tx1"/>
            </a:solidFill>
            <a:round/>
            <a:headEnd/>
            <a:tailEnd/>
          </a:ln>
        </p:spPr>
        <p:txBody>
          <a:bodyPr/>
          <a:lstStyle/>
          <a:p>
            <a:pPr marL="342900" indent="-342900">
              <a:buFontTx/>
              <a:buAutoNum type="arabicPeriod"/>
            </a:pPr>
            <a:r>
              <a:rPr lang="en-US" sz="1400" dirty="0">
                <a:solidFill>
                  <a:srgbClr val="000000"/>
                </a:solidFill>
                <a:latin typeface="Calibri" pitchFamily="34" charset="0"/>
                <a:cs typeface="Calibri" pitchFamily="34" charset="0"/>
              </a:rPr>
              <a:t>Do you ensure you identify all hazards before starting a task including potential drop objects?</a:t>
            </a:r>
          </a:p>
          <a:p>
            <a:pPr marL="342900" indent="-342900">
              <a:buFontTx/>
              <a:buAutoNum type="arabicPeriod"/>
            </a:pPr>
            <a:r>
              <a:rPr lang="en-US" sz="1400" dirty="0">
                <a:solidFill>
                  <a:srgbClr val="000000"/>
                </a:solidFill>
                <a:latin typeface="Calibri" pitchFamily="34" charset="0"/>
                <a:cs typeface="Calibri" pitchFamily="34" charset="0"/>
              </a:rPr>
              <a:t>Do you ensure you keep your body parts away from Line Of Fire?</a:t>
            </a:r>
          </a:p>
          <a:p>
            <a:pPr marL="342900" indent="-342900">
              <a:buFontTx/>
              <a:buAutoNum type="arabicPeriod"/>
            </a:pPr>
            <a:r>
              <a:rPr lang="en-US" sz="1400" dirty="0">
                <a:solidFill>
                  <a:srgbClr val="000000"/>
                </a:solidFill>
                <a:latin typeface="Calibri" pitchFamily="34" charset="0"/>
                <a:cs typeface="Calibri" pitchFamily="34" charset="0"/>
              </a:rPr>
              <a:t>Do you ensure you have right procedure for the task and adhere to it? </a:t>
            </a:r>
          </a:p>
          <a:p>
            <a:pPr marL="342900" indent="-342900">
              <a:buFontTx/>
              <a:buAutoNum type="arabicPeriod"/>
            </a:pPr>
            <a:r>
              <a:rPr lang="en-US" sz="1400" dirty="0">
                <a:solidFill>
                  <a:srgbClr val="000000"/>
                </a:solidFill>
                <a:latin typeface="Calibri" pitchFamily="34" charset="0"/>
                <a:cs typeface="Calibri" pitchFamily="34" charset="0"/>
              </a:rPr>
              <a:t>Do you ensure to intervene when observe unsafe act/condition?</a:t>
            </a:r>
          </a:p>
          <a:p>
            <a:pPr marL="342900" indent="-342900">
              <a:buFontTx/>
              <a:buAutoNum type="arabicPeriod"/>
            </a:pPr>
            <a:r>
              <a:rPr lang="en-US" sz="1400" dirty="0">
                <a:solidFill>
                  <a:srgbClr val="000000"/>
                </a:solidFill>
                <a:latin typeface="Calibri" pitchFamily="34" charset="0"/>
                <a:cs typeface="Calibri" pitchFamily="34" charset="0"/>
              </a:rPr>
              <a:t>Do you ensure the management and supervision for the out of sight location?</a:t>
            </a:r>
          </a:p>
          <a:p>
            <a:endParaRPr lang="en-US" sz="1300" dirty="0">
              <a:solidFill>
                <a:srgbClr val="000000"/>
              </a:solidFill>
              <a:latin typeface="Calibri" pitchFamily="34" charset="0"/>
              <a:cs typeface="Calibri" pitchFamily="34" charset="0"/>
            </a:endParaRPr>
          </a:p>
          <a:p>
            <a:pPr marL="342900" indent="-342900">
              <a:buFont typeface="Arial" charset="0"/>
              <a:buAutoNum type="arabicPeriod"/>
            </a:pPr>
            <a:endParaRPr lang="en-US" sz="1300" dirty="0">
              <a:solidFill>
                <a:srgbClr val="000000"/>
              </a:solidFill>
              <a:latin typeface="Calibri" pitchFamily="34" charset="0"/>
              <a:cs typeface="Calibri" pitchFamily="34" charset="0"/>
            </a:endParaRPr>
          </a:p>
          <a:p>
            <a:pPr marL="342900" indent="-342900">
              <a:buFont typeface="Arial" charset="0"/>
              <a:buAutoNum type="arabicPeriod"/>
            </a:pPr>
            <a:endParaRPr lang="en-US" sz="1300" dirty="0">
              <a:solidFill>
                <a:srgbClr val="000000"/>
              </a:solidFill>
              <a:latin typeface="Calibri" pitchFamily="34" charset="0"/>
              <a:cs typeface="Calibri" pitchFamily="34" charset="0"/>
            </a:endParaRPr>
          </a:p>
          <a:p>
            <a:pPr marL="342900" indent="-342900">
              <a:buFont typeface="Arial" charset="0"/>
              <a:buAutoNum type="arabicPeriod"/>
            </a:pPr>
            <a:endParaRPr lang="en-GB" sz="1300" dirty="0">
              <a:solidFill>
                <a:srgbClr val="000000"/>
              </a:solidFill>
              <a:latin typeface="Calibri" pitchFamily="34" charset="0"/>
              <a:cs typeface="Calibri" pitchFamily="34" charset="0"/>
            </a:endParaRPr>
          </a:p>
          <a:p>
            <a:pPr marL="342900" indent="-342900"/>
            <a:endParaRPr lang="en-US" sz="1400" dirty="0">
              <a:latin typeface="Calibri" pitchFamily="34" charset="0"/>
              <a:cs typeface="Calibri" pitchFamily="34" charset="0"/>
            </a:endParaRPr>
          </a:p>
          <a:p>
            <a:pPr marL="342900" indent="-342900"/>
            <a:endParaRPr lang="en-US" sz="1400" dirty="0">
              <a:latin typeface="Calibri" pitchFamily="34" charset="0"/>
              <a:cs typeface="Calibri" pitchFamily="34" charset="0"/>
            </a:endParaRPr>
          </a:p>
          <a:p>
            <a:pPr marL="342900" indent="-342900"/>
            <a:endParaRPr lang="en-US" sz="1400" dirty="0">
              <a:latin typeface="Calibri" pitchFamily="34" charset="0"/>
              <a:cs typeface="Calibri" pitchFamily="34" charset="0"/>
            </a:endParaRPr>
          </a:p>
          <a:p>
            <a:pPr marL="342900" indent="-342900"/>
            <a:endParaRPr lang="en-GB" sz="1400" dirty="0">
              <a:latin typeface="Calibri" pitchFamily="34" charset="0"/>
              <a:cs typeface="Calibri" pitchFamily="34" charset="0"/>
            </a:endParaRPr>
          </a:p>
          <a:p>
            <a:pPr marL="342900" indent="-342900"/>
            <a:endParaRPr lang="en-GB" sz="1400" dirty="0">
              <a:latin typeface="Calibri" pitchFamily="34" charset="0"/>
              <a:cs typeface="Calibri"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3077586325"/>
              </p:ext>
            </p:extLst>
          </p:nvPr>
        </p:nvGraphicFramePr>
        <p:xfrm>
          <a:off x="1730844" y="754985"/>
          <a:ext cx="10237637" cy="1058866"/>
        </p:xfrm>
        <a:graphic>
          <a:graphicData uri="http://schemas.openxmlformats.org/drawingml/2006/table">
            <a:tbl>
              <a:tblPr firstRow="1" bandRow="1">
                <a:tableStyleId>{5C22544A-7EE6-4342-B048-85BDC9FD1C3A}</a:tableStyleId>
              </a:tblPr>
              <a:tblGrid>
                <a:gridCol w="1540676">
                  <a:extLst>
                    <a:ext uri="{9D8B030D-6E8A-4147-A177-3AD203B41FA5}">
                      <a16:colId xmlns:a16="http://schemas.microsoft.com/office/drawing/2014/main" val="4136576419"/>
                    </a:ext>
                  </a:extLst>
                </a:gridCol>
                <a:gridCol w="2971625">
                  <a:extLst>
                    <a:ext uri="{9D8B030D-6E8A-4147-A177-3AD203B41FA5}">
                      <a16:colId xmlns:a16="http://schemas.microsoft.com/office/drawing/2014/main" val="425046032"/>
                    </a:ext>
                  </a:extLst>
                </a:gridCol>
                <a:gridCol w="1397876">
                  <a:extLst>
                    <a:ext uri="{9D8B030D-6E8A-4147-A177-3AD203B41FA5}">
                      <a16:colId xmlns:a16="http://schemas.microsoft.com/office/drawing/2014/main" val="4255786960"/>
                    </a:ext>
                  </a:extLst>
                </a:gridCol>
                <a:gridCol w="1767139">
                  <a:extLst>
                    <a:ext uri="{9D8B030D-6E8A-4147-A177-3AD203B41FA5}">
                      <a16:colId xmlns:a16="http://schemas.microsoft.com/office/drawing/2014/main" val="2009492886"/>
                    </a:ext>
                  </a:extLst>
                </a:gridCol>
                <a:gridCol w="2560321">
                  <a:extLst>
                    <a:ext uri="{9D8B030D-6E8A-4147-A177-3AD203B41FA5}">
                      <a16:colId xmlns:a16="http://schemas.microsoft.com/office/drawing/2014/main" val="2894944956"/>
                    </a:ext>
                  </a:extLst>
                </a:gridCol>
              </a:tblGrid>
              <a:tr h="288168">
                <a:tc>
                  <a:txBody>
                    <a:bodyPr/>
                    <a:lstStyle/>
                    <a:p>
                      <a:r>
                        <a:rPr lang="en-US" sz="1400" dirty="0">
                          <a:solidFill>
                            <a:schemeClr val="tx1"/>
                          </a:solidFill>
                        </a:rPr>
                        <a:t>Incident Type</a:t>
                      </a:r>
                      <a:endParaRPr lang="en-US" sz="1400" dirty="0">
                        <a:solidFill>
                          <a:schemeClr val="tx1"/>
                        </a:solidFill>
                        <a:latin typeface="+mj-lt"/>
                      </a:endParaRPr>
                    </a:p>
                  </a:txBody>
                  <a:tcPr>
                    <a:solidFill>
                      <a:schemeClr val="accent1">
                        <a:lumMod val="20000"/>
                        <a:lumOff val="80000"/>
                      </a:schemeClr>
                    </a:solidFill>
                  </a:tcPr>
                </a:tc>
                <a:tc>
                  <a:txBody>
                    <a:bodyPr/>
                    <a:lstStyle/>
                    <a:p>
                      <a:r>
                        <a:rPr lang="en-US" sz="1400" b="0" kern="1200" dirty="0">
                          <a:solidFill>
                            <a:schemeClr val="dk1"/>
                          </a:solidFill>
                          <a:latin typeface="+mn-lt"/>
                          <a:ea typeface="+mn-ea"/>
                          <a:cs typeface="+mn-cs"/>
                        </a:rPr>
                        <a:t>LTI#28</a:t>
                      </a:r>
                    </a:p>
                  </a:txBody>
                  <a:tcPr>
                    <a:solidFill>
                      <a:schemeClr val="accent1">
                        <a:lumMod val="20000"/>
                        <a:lumOff val="80000"/>
                      </a:schemeClr>
                    </a:solidFill>
                  </a:tcPr>
                </a:tc>
                <a:tc>
                  <a:txBody>
                    <a:bodyPr/>
                    <a:lstStyle/>
                    <a:p>
                      <a:r>
                        <a:rPr lang="en-US" sz="1400" dirty="0">
                          <a:solidFill>
                            <a:schemeClr val="tx1"/>
                          </a:solidFill>
                        </a:rPr>
                        <a:t>Pattern</a:t>
                      </a:r>
                      <a:endParaRPr lang="en-US" sz="1400" dirty="0">
                        <a:solidFill>
                          <a:schemeClr val="tx1"/>
                        </a:solidFill>
                        <a:latin typeface="+mj-lt"/>
                      </a:endParaRPr>
                    </a:p>
                  </a:txBody>
                  <a:tcPr>
                    <a:solidFill>
                      <a:schemeClr val="accent1">
                        <a:lumMod val="20000"/>
                        <a:lumOff val="80000"/>
                      </a:schemeClr>
                    </a:solidFill>
                  </a:tcPr>
                </a:tc>
                <a:tc>
                  <a:txBody>
                    <a:bodyPr/>
                    <a:lstStyle/>
                    <a:p>
                      <a:pPr marL="0" algn="l" defTabSz="914400" rtl="0" eaLnBrk="1" latinLnBrk="0" hangingPunct="1"/>
                      <a:r>
                        <a:rPr lang="en-US" sz="1400" b="0" kern="1200" dirty="0">
                          <a:solidFill>
                            <a:schemeClr val="dk1"/>
                          </a:solidFill>
                          <a:latin typeface="+mn-lt"/>
                          <a:ea typeface="+mn-ea"/>
                          <a:cs typeface="+mn-cs"/>
                        </a:rPr>
                        <a:t>DROPs</a:t>
                      </a:r>
                    </a:p>
                  </a:txBody>
                  <a:tcPr>
                    <a:solidFill>
                      <a:schemeClr val="accent1">
                        <a:lumMod val="20000"/>
                        <a:lumOff val="80000"/>
                      </a:schemeClr>
                    </a:solid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300" b="1" dirty="0">
                          <a:solidFill>
                            <a:schemeClr val="tx1"/>
                          </a:solidFill>
                          <a:latin typeface="Calibri Light" panose="020F0302020204030204"/>
                        </a:rPr>
                        <a:t>In case of an emergency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300" b="1" dirty="0">
                          <a:solidFill>
                            <a:schemeClr val="tx1"/>
                          </a:solidFill>
                          <a:latin typeface="Calibri Light" panose="020F0302020204030204"/>
                        </a:rPr>
                        <a:t>please call PDO Emergency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300" b="1" dirty="0">
                          <a:solidFill>
                            <a:schemeClr val="tx1"/>
                          </a:solidFill>
                          <a:latin typeface="Calibri Light" panose="020F0302020204030204"/>
                        </a:rPr>
                        <a:t>Number (Toll Free):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300" b="1" dirty="0">
                          <a:solidFill>
                            <a:schemeClr val="tx1"/>
                          </a:solidFill>
                          <a:latin typeface="Calibri Light" panose="020F0302020204030204"/>
                          <a:cs typeface="Times New Roman" panose="02020603050405020304" pitchFamily="18" charset="0"/>
                        </a:rPr>
                        <a:t>              </a:t>
                      </a:r>
                      <a:r>
                        <a:rPr lang="en-US" altLang="en-US" sz="1600" b="1" dirty="0">
                          <a:solidFill>
                            <a:srgbClr val="FF0000"/>
                          </a:solidFill>
                          <a:latin typeface="Times New Roman" panose="02020603050405020304" pitchFamily="18" charset="0"/>
                          <a:cs typeface="Times New Roman" panose="02020603050405020304" pitchFamily="18" charset="0"/>
                        </a:rPr>
                        <a:t>2467-5555</a:t>
                      </a:r>
                      <a:endParaRPr lang="en-US" sz="1600" b="1" dirty="0">
                        <a:solidFill>
                          <a:srgbClr val="58595B"/>
                        </a:solidFill>
                        <a:latin typeface="Calibri Light" panose="020F0302020204030204"/>
                      </a:endParaRPr>
                    </a:p>
                  </a:txBody>
                  <a:tcPr>
                    <a:solidFill>
                      <a:schemeClr val="accent1">
                        <a:lumMod val="20000"/>
                        <a:lumOff val="80000"/>
                      </a:schemeClr>
                    </a:solidFill>
                  </a:tcPr>
                </a:tc>
                <a:extLst>
                  <a:ext uri="{0D108BD9-81ED-4DB2-BD59-A6C34878D82A}">
                    <a16:rowId xmlns:a16="http://schemas.microsoft.com/office/drawing/2014/main" val="3806748105"/>
                  </a:ext>
                </a:extLst>
              </a:tr>
              <a:tr h="288070">
                <a:tc>
                  <a:txBody>
                    <a:bodyPr/>
                    <a:lstStyle/>
                    <a:p>
                      <a:r>
                        <a:rPr lang="en-US" sz="1400" b="1" dirty="0"/>
                        <a:t>Date / Time </a:t>
                      </a:r>
                      <a:endParaRPr lang="en-US" sz="1400" b="1"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dirty="0"/>
                        <a:t>13.07.2022@</a:t>
                      </a:r>
                      <a:r>
                        <a:rPr lang="en-GB" sz="1400" b="0" kern="1200" baseline="0" dirty="0"/>
                        <a:t>00:15 hrs</a:t>
                      </a:r>
                      <a:endParaRPr lang="en-US" sz="1400" b="0" kern="1200" dirty="0">
                        <a:solidFill>
                          <a:schemeClr val="tx1"/>
                        </a:solidFill>
                        <a:latin typeface="+mj-lt"/>
                        <a:ea typeface="+mn-ea"/>
                        <a:cs typeface="Calibri" pitchFamily="34" charset="0"/>
                      </a:endParaRPr>
                    </a:p>
                  </a:txBody>
                  <a:tcPr/>
                </a:tc>
                <a:tc>
                  <a:txBody>
                    <a:bodyPr/>
                    <a:lstStyle/>
                    <a:p>
                      <a:r>
                        <a:rPr lang="en-US" sz="1400" b="1" dirty="0"/>
                        <a:t>Directorate</a:t>
                      </a:r>
                      <a:endParaRPr lang="en-US" sz="1400" b="1" dirty="0">
                        <a:latin typeface="+mj-lt"/>
                      </a:endParaRPr>
                    </a:p>
                  </a:txBody>
                  <a:tcPr/>
                </a:tc>
                <a:tc>
                  <a:txBody>
                    <a:bodyPr/>
                    <a:lstStyle/>
                    <a:p>
                      <a:pPr marL="0" algn="l" defTabSz="914400" rtl="0" eaLnBrk="1" latinLnBrk="0" hangingPunct="1"/>
                      <a:endParaRPr lang="en-US" sz="1400" b="0" kern="1200" dirty="0">
                        <a:solidFill>
                          <a:schemeClr val="dk1"/>
                        </a:solidFill>
                        <a:latin typeface="+mn-lt"/>
                        <a:ea typeface="+mn-ea"/>
                        <a:cs typeface="+mn-cs"/>
                      </a:endParaRPr>
                    </a:p>
                  </a:txBody>
                  <a:tcPr/>
                </a:tc>
                <a:tc vMerge="1">
                  <a:txBody>
                    <a:bodyPr/>
                    <a:lstStyle/>
                    <a:p>
                      <a:endParaRPr lang="en-US" sz="1400" b="0" dirty="0">
                        <a:latin typeface="+mj-lt"/>
                      </a:endParaRPr>
                    </a:p>
                  </a:txBody>
                  <a:tcPr/>
                </a:tc>
                <a:extLst>
                  <a:ext uri="{0D108BD9-81ED-4DB2-BD59-A6C34878D82A}">
                    <a16:rowId xmlns:a16="http://schemas.microsoft.com/office/drawing/2014/main" val="2836305567"/>
                  </a:ext>
                </a:extLst>
              </a:tr>
              <a:tr h="449266">
                <a:tc>
                  <a:txBody>
                    <a:bodyPr/>
                    <a:lstStyle/>
                    <a:p>
                      <a:r>
                        <a:rPr lang="en-US" sz="1400" b="1" dirty="0"/>
                        <a:t>Location</a:t>
                      </a:r>
                      <a:endParaRPr lang="en-US" sz="1400" b="1" dirty="0">
                        <a:latin typeface="+mj-lt"/>
                      </a:endParaRPr>
                    </a:p>
                  </a:txBody>
                  <a:tcPr/>
                </a:tc>
                <a:tc>
                  <a:txBody>
                    <a:bodyPr/>
                    <a:lstStyle/>
                    <a:p>
                      <a:r>
                        <a:rPr lang="en-US" sz="1400" b="0" kern="1200" dirty="0">
                          <a:solidFill>
                            <a:schemeClr val="dk1"/>
                          </a:solidFill>
                          <a:effectLst/>
                          <a:latin typeface="+mn-lt"/>
                          <a:ea typeface="+mn-ea"/>
                          <a:cs typeface="+mn-cs"/>
                        </a:rPr>
                        <a:t>MARMUL – WPH78 </a:t>
                      </a:r>
                      <a:endParaRPr lang="en-US" sz="1400" b="0" kern="1200" dirty="0">
                        <a:solidFill>
                          <a:schemeClr val="dk1"/>
                        </a:solidFill>
                        <a:latin typeface="+mn-lt"/>
                        <a:ea typeface="+mn-ea"/>
                        <a:cs typeface="+mn-cs"/>
                      </a:endParaRPr>
                    </a:p>
                  </a:txBody>
                  <a:tcPr/>
                </a:tc>
                <a:tc>
                  <a:txBody>
                    <a:bodyPr/>
                    <a:lstStyle/>
                    <a:p>
                      <a:r>
                        <a:rPr lang="en-US" sz="1400" b="1" dirty="0"/>
                        <a:t>Dept</a:t>
                      </a:r>
                      <a:endParaRPr lang="en-US" sz="1400" b="1" dirty="0">
                        <a:latin typeface="+mj-lt"/>
                      </a:endParaRPr>
                    </a:p>
                  </a:txBody>
                  <a:tcPr/>
                </a:tc>
                <a:tc>
                  <a:txBody>
                    <a:bodyPr/>
                    <a:lstStyle/>
                    <a:p>
                      <a:pPr marL="0" algn="l" defTabSz="914400" rtl="0" eaLnBrk="1" latinLnBrk="0" hangingPunct="1"/>
                      <a:endParaRPr lang="en-US" sz="1400" b="0" kern="1200" dirty="0">
                        <a:solidFill>
                          <a:schemeClr val="dk1"/>
                        </a:solidFill>
                        <a:latin typeface="+mn-lt"/>
                        <a:ea typeface="+mn-ea"/>
                        <a:cs typeface="+mn-cs"/>
                      </a:endParaRPr>
                    </a:p>
                  </a:txBody>
                  <a:tcPr/>
                </a:tc>
                <a:tc vMerge="1">
                  <a:txBody>
                    <a:bodyPr/>
                    <a:lstStyle/>
                    <a:p>
                      <a:endParaRPr lang="en-US" sz="1400" b="0" dirty="0">
                        <a:latin typeface="+mj-lt"/>
                      </a:endParaRPr>
                    </a:p>
                  </a:txBody>
                  <a:tcPr/>
                </a:tc>
                <a:extLst>
                  <a:ext uri="{0D108BD9-81ED-4DB2-BD59-A6C34878D82A}">
                    <a16:rowId xmlns:a16="http://schemas.microsoft.com/office/drawing/2014/main" val="3519593395"/>
                  </a:ext>
                </a:extLst>
              </a:tr>
            </a:tbl>
          </a:graphicData>
        </a:graphic>
      </p:graphicFrame>
      <p:pic>
        <p:nvPicPr>
          <p:cNvPr id="15" name="Picture 18" descr="speakers-beu.png"/>
          <p:cNvPicPr>
            <a:picLocks noChangeAspect="1"/>
          </p:cNvPicPr>
          <p:nvPr/>
        </p:nvPicPr>
        <p:blipFill>
          <a:blip r:embed="rId3" cstate="email"/>
          <a:srcRect/>
          <a:stretch>
            <a:fillRect/>
          </a:stretch>
        </p:blipFill>
        <p:spPr bwMode="auto">
          <a:xfrm>
            <a:off x="298385" y="6038106"/>
            <a:ext cx="1016000" cy="762000"/>
          </a:xfrm>
          <a:prstGeom prst="rect">
            <a:avLst/>
          </a:prstGeom>
          <a:noFill/>
          <a:ln w="9525">
            <a:noFill/>
            <a:miter lim="800000"/>
            <a:headEnd/>
            <a:tailEnd/>
          </a:ln>
        </p:spPr>
      </p:pic>
      <p:sp>
        <p:nvSpPr>
          <p:cNvPr id="16" name="Curved Down Arrow 15"/>
          <p:cNvSpPr/>
          <p:nvPr/>
        </p:nvSpPr>
        <p:spPr bwMode="auto">
          <a:xfrm>
            <a:off x="1074492" y="5801193"/>
            <a:ext cx="747792" cy="182937"/>
          </a:xfrm>
          <a:prstGeom prst="curvedDown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en-US" dirty="0">
              <a:solidFill>
                <a:schemeClr val="tx1"/>
              </a:solidFill>
            </a:endParaRPr>
          </a:p>
        </p:txBody>
      </p:sp>
      <p:sp>
        <p:nvSpPr>
          <p:cNvPr id="17" name="Rounded Rectangle 20"/>
          <p:cNvSpPr>
            <a:spLocks noChangeArrowheads="1"/>
          </p:cNvSpPr>
          <p:nvPr/>
        </p:nvSpPr>
        <p:spPr bwMode="auto">
          <a:xfrm>
            <a:off x="1469453" y="6137758"/>
            <a:ext cx="4114800" cy="657827"/>
          </a:xfrm>
          <a:prstGeom prst="roundRect">
            <a:avLst>
              <a:gd name="adj" fmla="val 16667"/>
            </a:avLst>
          </a:prstGeom>
          <a:solidFill>
            <a:schemeClr val="bg1">
              <a:alpha val="0"/>
            </a:schemeClr>
          </a:solidFill>
          <a:ln w="15875" algn="ctr">
            <a:solidFill>
              <a:srgbClr val="0070C0"/>
            </a:solidFill>
            <a:round/>
            <a:headEnd/>
            <a:tailEnd/>
          </a:ln>
        </p:spPr>
        <p:txBody>
          <a:bodyPr/>
          <a:lstStyle/>
          <a:p>
            <a:pPr algn="justLow"/>
            <a:r>
              <a:rPr lang="en-US" sz="1200" b="1" dirty="0">
                <a:solidFill>
                  <a:srgbClr val="58595B"/>
                </a:solidFill>
                <a:latin typeface="Calibri Light" panose="020F0302020204030204"/>
              </a:rPr>
              <a:t>Please disseminate this LTI notification to your teams and use it in your tool box talks and HSE meetings and notice boards.</a:t>
            </a:r>
          </a:p>
        </p:txBody>
      </p:sp>
      <p:sp>
        <p:nvSpPr>
          <p:cNvPr id="18" name="Rectangle 17"/>
          <p:cNvSpPr>
            <a:spLocks noChangeArrowheads="1"/>
          </p:cNvSpPr>
          <p:nvPr/>
        </p:nvSpPr>
        <p:spPr bwMode="auto">
          <a:xfrm>
            <a:off x="1632367" y="1921047"/>
            <a:ext cx="9812021" cy="369332"/>
          </a:xfrm>
          <a:prstGeom prst="rect">
            <a:avLst/>
          </a:prstGeom>
          <a:solidFill>
            <a:srgbClr val="FFCC00"/>
          </a:solidFill>
          <a:ln w="9525">
            <a:noFill/>
            <a:miter lim="800000"/>
            <a:headEnd/>
            <a:tailEnd/>
          </a:ln>
        </p:spPr>
        <p:txBody>
          <a:bodyPr wrap="square">
            <a:spAutoFit/>
          </a:bodyPr>
          <a:lstStyle/>
          <a:p>
            <a:r>
              <a:rPr lang="en-US" b="1" dirty="0">
                <a:solidFill>
                  <a:srgbClr val="0D38B3"/>
                </a:solidFill>
                <a:latin typeface="Arial" panose="020B0604020202020204" pitchFamily="34" charset="0"/>
                <a:cs typeface="Arial" panose="020B0604020202020204" pitchFamily="34" charset="0"/>
              </a:rPr>
              <a:t>Target</a:t>
            </a:r>
            <a:r>
              <a:rPr lang="en-US" b="1" dirty="0">
                <a:solidFill>
                  <a:srgbClr val="0D38B3"/>
                </a:solidFill>
                <a:latin typeface="+mj-lt"/>
                <a:cs typeface="Calibri" pitchFamily="34" charset="0"/>
              </a:rPr>
              <a:t> </a:t>
            </a:r>
            <a:r>
              <a:rPr lang="en-US" b="1" dirty="0">
                <a:solidFill>
                  <a:srgbClr val="0D38B3"/>
                </a:solidFill>
                <a:latin typeface="Arial" panose="020B0604020202020204" pitchFamily="34" charset="0"/>
                <a:cs typeface="Arial" panose="020B0604020202020204" pitchFamily="34" charset="0"/>
              </a:rPr>
              <a:t>Audience: </a:t>
            </a:r>
            <a:r>
              <a:rPr lang="en-US" sz="1600" dirty="0"/>
              <a:t>Infrastructure, Well Engineering, Operations, Engineering, Project Delivery &amp; External Affairs</a:t>
            </a:r>
          </a:p>
        </p:txBody>
      </p:sp>
      <p:sp>
        <p:nvSpPr>
          <p:cNvPr id="2" name="Footer Placeholder 1"/>
          <p:cNvSpPr>
            <a:spLocks noGrp="1"/>
          </p:cNvSpPr>
          <p:nvPr>
            <p:ph type="ftr" sz="quarter" idx="11"/>
          </p:nvPr>
        </p:nvSpPr>
        <p:spPr>
          <a:xfrm>
            <a:off x="5206538" y="6488957"/>
            <a:ext cx="4114800" cy="365125"/>
          </a:xfrm>
        </p:spPr>
        <p:txBody>
          <a:bodyPr/>
          <a:lstStyle/>
          <a:p>
            <a:r>
              <a:rPr lang="en-US" dirty="0"/>
              <a:t>V 1 (2020)</a:t>
            </a:r>
          </a:p>
        </p:txBody>
      </p:sp>
      <p:pic>
        <p:nvPicPr>
          <p:cNvPr id="20" name="Picture 19">
            <a:extLst>
              <a:ext uri="{FF2B5EF4-FFF2-40B4-BE49-F238E27FC236}">
                <a16:creationId xmlns:a16="http://schemas.microsoft.com/office/drawing/2014/main" id="{46F8F66F-5A7F-4C12-91F2-0434116A09F6}"/>
              </a:ext>
            </a:extLst>
          </p:cNvPr>
          <p:cNvPicPr>
            <a:picLocks noChangeAspect="1"/>
          </p:cNvPicPr>
          <p:nvPr/>
        </p:nvPicPr>
        <p:blipFill rotWithShape="1">
          <a:blip r:embed="rId4"/>
          <a:srcRect l="3049"/>
          <a:stretch/>
        </p:blipFill>
        <p:spPr>
          <a:xfrm flipH="1">
            <a:off x="11332205" y="779818"/>
            <a:ext cx="561409" cy="713701"/>
          </a:xfrm>
          <a:prstGeom prst="rect">
            <a:avLst/>
          </a:prstGeom>
        </p:spPr>
      </p:pic>
      <p:pic>
        <p:nvPicPr>
          <p:cNvPr id="5" name="Picture 4" descr="A picture containing outdoor, sky, ground, truck&#10;&#10;Description automatically generated">
            <a:extLst>
              <a:ext uri="{FF2B5EF4-FFF2-40B4-BE49-F238E27FC236}">
                <a16:creationId xmlns:a16="http://schemas.microsoft.com/office/drawing/2014/main" id="{8052BD95-7805-4967-99AC-EFD8689C5C4C}"/>
              </a:ext>
            </a:extLst>
          </p:cNvPr>
          <p:cNvPicPr>
            <a:picLocks noChangeAspect="1"/>
          </p:cNvPicPr>
          <p:nvPr/>
        </p:nvPicPr>
        <p:blipFill>
          <a:blip r:embed="rId5"/>
          <a:stretch>
            <a:fillRect/>
          </a:stretch>
        </p:blipFill>
        <p:spPr>
          <a:xfrm>
            <a:off x="8870029" y="2556183"/>
            <a:ext cx="3158517" cy="2368888"/>
          </a:xfrm>
          <a:prstGeom prst="rect">
            <a:avLst/>
          </a:prstGeom>
        </p:spPr>
      </p:pic>
      <p:cxnSp>
        <p:nvCxnSpPr>
          <p:cNvPr id="12" name="Straight Arrow Connector 11">
            <a:extLst>
              <a:ext uri="{FF2B5EF4-FFF2-40B4-BE49-F238E27FC236}">
                <a16:creationId xmlns:a16="http://schemas.microsoft.com/office/drawing/2014/main" id="{6681549C-504D-4543-945F-8ABE92D12964}"/>
              </a:ext>
            </a:extLst>
          </p:cNvPr>
          <p:cNvCxnSpPr>
            <a:cxnSpLocks/>
          </p:cNvCxnSpPr>
          <p:nvPr/>
        </p:nvCxnSpPr>
        <p:spPr>
          <a:xfrm>
            <a:off x="9846365" y="3356203"/>
            <a:ext cx="185531" cy="816929"/>
          </a:xfrm>
          <a:prstGeom prst="straightConnector1">
            <a:avLst/>
          </a:prstGeom>
          <a:ln w="2857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23" name="Picture 22" descr="Logo&#10;&#10;Description automatically generated">
            <a:extLst>
              <a:ext uri="{FF2B5EF4-FFF2-40B4-BE49-F238E27FC236}">
                <a16:creationId xmlns:a16="http://schemas.microsoft.com/office/drawing/2014/main" id="{52E1F18D-49D6-4FA3-ADA7-8606A80D24BC}"/>
              </a:ext>
            </a:extLst>
          </p:cNvPr>
          <p:cNvPicPr>
            <a:picLocks noChangeAspect="1"/>
          </p:cNvPicPr>
          <p:nvPr/>
        </p:nvPicPr>
        <p:blipFill>
          <a:blip r:embed="rId6"/>
          <a:stretch>
            <a:fillRect/>
          </a:stretch>
        </p:blipFill>
        <p:spPr>
          <a:xfrm>
            <a:off x="381000" y="684355"/>
            <a:ext cx="842682" cy="1526581"/>
          </a:xfrm>
          <a:prstGeom prst="rect">
            <a:avLst/>
          </a:prstGeom>
        </p:spPr>
      </p:pic>
    </p:spTree>
    <p:extLst>
      <p:ext uri="{BB962C8B-B14F-4D97-AF65-F5344CB8AC3E}">
        <p14:creationId xmlns:p14="http://schemas.microsoft.com/office/powerpoint/2010/main" val="3725890572"/>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92613</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3E85700B-0666-4E7A-8A5E-AAFA59477C08}"/>
</file>

<file path=customXml/itemProps2.xml><?xml version="1.0" encoding="utf-8"?>
<ds:datastoreItem xmlns:ds="http://schemas.openxmlformats.org/officeDocument/2006/customXml" ds:itemID="{5643A46C-72B3-4012-8CB2-E0E23D8B71D1}">
  <ds:schemaRefs>
    <ds:schemaRef ds:uri="http://schemas.microsoft.com/sharepoint/v3/contenttype/forms"/>
  </ds:schemaRefs>
</ds:datastoreItem>
</file>

<file path=customXml/itemProps3.xml><?xml version="1.0" encoding="utf-8"?>
<ds:datastoreItem xmlns:ds="http://schemas.openxmlformats.org/officeDocument/2006/customXml" ds:itemID="{ECEB1FCF-0E89-482E-A62E-598FF58845D8}">
  <ds:schemaRefs>
    <ds:schemaRef ds:uri="9d51eac6-a7d5-47f5-a119-63d146adb134"/>
    <ds:schemaRef ds:uri="http://schemas.microsoft.com/sharepoint/v3"/>
    <ds:schemaRef ds:uri="http://schemas.microsoft.com/office/2006/documentManagement/types"/>
    <ds:schemaRef ds:uri="http://www.w3.org/XML/1998/namespace"/>
    <ds:schemaRef ds:uri="http://schemas.microsoft.com/office/infopath/2007/PartnerControls"/>
    <ds:schemaRef ds:uri="http://purl.org/dc/dcmitype/"/>
    <ds:schemaRef ds:uri="4880E4F8-4B7D-4BDD-91E3-E10D47036ECA"/>
    <ds:schemaRef ds:uri="http://schemas.openxmlformats.org/package/2006/metadata/core-properties"/>
    <ds:schemaRef ds:uri="http://purl.org/dc/elements/1.1/"/>
    <ds:schemaRef ds:uri="http://purl.org/dc/terms/"/>
    <ds:schemaRef ds:uri="4880e4f8-4b7d-4bdd-91e3-e10d47036eca"/>
    <ds:schemaRef ds:uri="http://schemas.microsoft.com/sharepoint/v3/field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415</TotalTime>
  <Words>206</Words>
  <Application>Microsoft Office PowerPoint</Application>
  <PresentationFormat>Widescreen</PresentationFormat>
  <Paragraphs>33</Paragraphs>
  <Slides>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vt:i4>
      </vt:variant>
    </vt:vector>
  </HeadingPairs>
  <TitlesOfParts>
    <vt:vector size="9" baseType="lpstr">
      <vt:lpstr>Arial</vt:lpstr>
      <vt:lpstr>Calibri</vt:lpstr>
      <vt:lpstr>Calibri Light</vt:lpstr>
      <vt:lpstr>Gill Sans</vt:lpstr>
      <vt:lpstr>Gill Sans Light</vt:lpstr>
      <vt:lpstr>Times New Roman</vt:lpstr>
      <vt:lpstr>Office Theme</vt:lpstr>
      <vt:lpstr>Custom Design</vt:lpstr>
      <vt:lpstr>PDO Incident First Alert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1st Alert- LTI#28 - Foot injury- Al Baraka</dc:title>
  <dc:creator>nazar@umsoman.com</dc:creator>
  <cp:lastModifiedBy>Konduru, Raju IDI63X</cp:lastModifiedBy>
  <cp:revision>81</cp:revision>
  <dcterms:created xsi:type="dcterms:W3CDTF">2018-09-24T07:27:56Z</dcterms:created>
  <dcterms:modified xsi:type="dcterms:W3CDTF">2024-04-25T04:11:30Z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