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721E85E-A5CD-442F-AF32-A4E182A8E98C}"/>
    <pc:docChg chg="modSld">
      <pc:chgData name="Konduru, Raju IDI63X" userId="d8c4c54e-792b-4728-ba18-36787d9218e6" providerId="ADAL" clId="{7721E85E-A5CD-442F-AF32-A4E182A8E98C}" dt="2024-03-27T05:26:30.927" v="1" actId="6549"/>
      <pc:docMkLst>
        <pc:docMk/>
      </pc:docMkLst>
      <pc:sldChg chg="modSp mod">
        <pc:chgData name="Konduru, Raju IDI63X" userId="d8c4c54e-792b-4728-ba18-36787d9218e6" providerId="ADAL" clId="{7721E85E-A5CD-442F-AF32-A4E182A8E98C}" dt="2024-03-27T05:26:30.927" v="1" actId="6549"/>
        <pc:sldMkLst>
          <pc:docMk/>
          <pc:sldMk cId="3725890572" sldId="258"/>
        </pc:sldMkLst>
        <pc:graphicFrameChg chg="modGraphic">
          <ac:chgData name="Konduru, Raju IDI63X" userId="d8c4c54e-792b-4728-ba18-36787d9218e6" providerId="ADAL" clId="{7721E85E-A5CD-442F-AF32-A4E182A8E98C}" dt="2024-03-27T05:26:30.927" v="1" actId="6549"/>
          <ac:graphicFrameMkLst>
            <pc:docMk/>
            <pc:sldMk cId="3725890572" sldId="258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27622" y="4396682"/>
            <a:ext cx="922020" cy="2136360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98385" y="2444007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5369" y="2897868"/>
            <a:ext cx="6901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While the Wellhead Engineer was involved in retrieving Tubing Hanger Pack off seal activity , a sudden pressure released resulting in fracture to the engineers’ Left Jaw.</a:t>
            </a:r>
          </a:p>
          <a:p>
            <a:endParaRPr lang="en-US" sz="1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40902" y="3866578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98385" y="4275467"/>
            <a:ext cx="7322929" cy="1093135"/>
          </a:xfrm>
          <a:prstGeom prst="wedgeRoundRectCallout">
            <a:avLst>
              <a:gd name="adj1" fmla="val 53214"/>
              <a:gd name="adj2" fmla="val 15004"/>
              <a:gd name="adj3" fmla="val 16667"/>
            </a:avLst>
          </a:prstGeom>
          <a:solidFill>
            <a:srgbClr val="FFCC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that well barrier diagram is clear and understood before performing the task?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always walk the line to identify the hazard/ risk of potential pressure release?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sub-surface uncertainties are known and discussed?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zone management is implemented and only required crew are in the working platform?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valid MOC in place if there is a deviation or variation from the standards </a:t>
            </a:r>
            <a:r>
              <a:rPr lang="en-US" sz="1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and/or programs?</a:t>
            </a:r>
          </a:p>
          <a:p>
            <a:pPr marL="342900" indent="-342900">
              <a:buFont typeface="Arial" charset="0"/>
              <a:buAutoNum type="arabicPeriod"/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87682"/>
              </p:ext>
            </p:extLst>
          </p:nvPr>
        </p:nvGraphicFramePr>
        <p:xfrm>
          <a:off x="1730844" y="754985"/>
          <a:ext cx="1023763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676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265680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36728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560321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13.07.2022@</a:t>
                      </a:r>
                      <a:r>
                        <a:rPr lang="en-GB" sz="1400" b="0" kern="1200" baseline="0" dirty="0"/>
                        <a:t>09:05hrs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BRNW-41, 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200" b="1" dirty="0">
                <a:solidFill>
                  <a:srgbClr val="58595B"/>
                </a:solidFill>
                <a:latin typeface="Calibri Light" panose="020F0302020204030204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32367" y="1921047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dirty="0"/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F8F66F-5A7F-4C12-91F2-0434116A0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9"/>
          <a:stretch/>
        </p:blipFill>
        <p:spPr>
          <a:xfrm flipH="1">
            <a:off x="11332205" y="779818"/>
            <a:ext cx="561409" cy="7137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7DD797-A731-4557-8DD0-04CA80AB5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767" y="2453990"/>
            <a:ext cx="3579076" cy="3584116"/>
          </a:xfrm>
          <a:prstGeom prst="rect">
            <a:avLst/>
          </a:prstGeom>
        </p:spPr>
      </p:pic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0C24706C-F5C7-458A-981C-F8CE4985C78E}"/>
              </a:ext>
            </a:extLst>
          </p:cNvPr>
          <p:cNvSpPr/>
          <p:nvPr/>
        </p:nvSpPr>
        <p:spPr>
          <a:xfrm>
            <a:off x="9258095" y="4246048"/>
            <a:ext cx="847765" cy="719968"/>
          </a:xfrm>
          <a:prstGeom prst="irregularSeal1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5" name="Picture 4" descr="A picture containing text, helmet&#10;&#10;Description automatically generated">
            <a:extLst>
              <a:ext uri="{FF2B5EF4-FFF2-40B4-BE49-F238E27FC236}">
                <a16:creationId xmlns:a16="http://schemas.microsoft.com/office/drawing/2014/main" id="{6EE79890-2572-489D-A8E6-24A153B46F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2" y="750348"/>
            <a:ext cx="1252742" cy="13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92614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www.w3.org/XML/1998/namespace"/>
    <ds:schemaRef ds:uri="4880E4F8-4B7D-4BDD-91E3-E10D47036ECA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9d51eac6-a7d5-47f5-a119-63d146adb134"/>
    <ds:schemaRef ds:uri="http://schemas.microsoft.com/sharepoint/v3/field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44E62D8-5A58-4260-B12F-F20D36642B6D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210</Words>
  <Application>Microsoft Office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Gill Sans</vt:lpstr>
      <vt:lpstr>Gill Sans Light</vt:lpstr>
      <vt:lpstr>Times New Roman</vt:lpstr>
      <vt:lpstr>Office Theme</vt:lpstr>
      <vt:lpstr>Custom Design</vt:lpstr>
      <vt:lpstr>PDO Incident First Alert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Alert- LTI#29- Halliburton- Fractured Jaw</dc:title>
  <dc:creator>nazar@umsoman.com</dc:creator>
  <cp:lastModifiedBy>Konduru, Raju IDI63X</cp:lastModifiedBy>
  <cp:revision>44</cp:revision>
  <dcterms:created xsi:type="dcterms:W3CDTF">2018-09-24T07:27:56Z</dcterms:created>
  <dcterms:modified xsi:type="dcterms:W3CDTF">2024-04-25T04:11:56Z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