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202929F0-3430-4DBD-AFF4-0A806C91BA70}"/>
    <pc:docChg chg="modSld">
      <pc:chgData name="Konduru, Raju IDI63X" userId="d8c4c54e-792b-4728-ba18-36787d9218e6" providerId="ADAL" clId="{202929F0-3430-4DBD-AFF4-0A806C91BA70}" dt="2024-03-27T05:30:44.167" v="1" actId="6549"/>
      <pc:docMkLst>
        <pc:docMk/>
      </pc:docMkLst>
      <pc:sldChg chg="modSp mod">
        <pc:chgData name="Konduru, Raju IDI63X" userId="d8c4c54e-792b-4728-ba18-36787d9218e6" providerId="ADAL" clId="{202929F0-3430-4DBD-AFF4-0A806C91BA70}" dt="2024-03-27T05:30:44.167" v="1" actId="6549"/>
        <pc:sldMkLst>
          <pc:docMk/>
          <pc:sldMk cId="3725890572" sldId="258"/>
        </pc:sldMkLst>
        <pc:graphicFrameChg chg="modGraphic">
          <ac:chgData name="Konduru, Raju IDI63X" userId="d8c4c54e-792b-4728-ba18-36787d9218e6" providerId="ADAL" clId="{202929F0-3430-4DBD-AFF4-0A806C91BA70}" dt="2024-03-27T05:30:44.167"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616357" y="4603616"/>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21885" y="2191307"/>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198041" y="2606403"/>
            <a:ext cx="849627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solidFill>
                  <a:prstClr val="black"/>
                </a:solidFill>
              </a:rPr>
              <a:t>During the process of MWD probe installation and while the engineers were attempting to latch the running tool to the fish neck of the probe, the lifting clamp accidentally opened and dropped on the rotary causing the probe to strike inside the NMDC (Non-Magnetic Drill Collar) and caused explosion of the lithium battery pack inside the probe which resulted in moderate burn injuries on right hand of both engineers and fracture of two fingers of one of the engineers. </a:t>
            </a:r>
            <a:endParaRPr lang="en-US" sz="1400" dirty="0"/>
          </a:p>
        </p:txBody>
      </p:sp>
      <p:sp>
        <p:nvSpPr>
          <p:cNvPr id="9" name="Rectangle 4"/>
          <p:cNvSpPr>
            <a:spLocks noChangeArrowheads="1"/>
          </p:cNvSpPr>
          <p:nvPr/>
        </p:nvSpPr>
        <p:spPr bwMode="auto">
          <a:xfrm>
            <a:off x="650432" y="3922746"/>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19306" y="4353119"/>
            <a:ext cx="5280999" cy="1022093"/>
          </a:xfrm>
          <a:prstGeom prst="wedgeRoundRectCallout">
            <a:avLst>
              <a:gd name="adj1" fmla="val 57620"/>
              <a:gd name="adj2" fmla="val 31499"/>
              <a:gd name="adj3" fmla="val 16667"/>
            </a:avLst>
          </a:prstGeom>
          <a:solidFill>
            <a:srgbClr val="FFCC00">
              <a:alpha val="59999"/>
            </a:srgbClr>
          </a:solidFill>
          <a:ln w="9525" algn="ctr">
            <a:solidFill>
              <a:schemeClr val="tx1"/>
            </a:solidFill>
            <a:round/>
            <a:headEnd/>
            <a:tailEnd/>
          </a:ln>
        </p:spPr>
        <p:txBody>
          <a:bodyPr/>
          <a:lstStyle/>
          <a:p>
            <a:pPr marL="342900" indent="-342900">
              <a:buFont typeface="Arial" charset="0"/>
              <a:buAutoNum type="arabicPeriod"/>
            </a:pPr>
            <a:r>
              <a:rPr lang="en-US" sz="13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ensure proper supervision during the task?</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ensure you use the right tools before starting the task?</a:t>
            </a:r>
          </a:p>
          <a:p>
            <a:pPr marL="342900" indent="-342900">
              <a:buFont typeface="Arial" charset="0"/>
              <a:buAutoNum type="arabicPeriod"/>
            </a:pPr>
            <a:r>
              <a:rPr lang="en-US" sz="1300" dirty="0">
                <a:solidFill>
                  <a:srgbClr val="000000"/>
                </a:solidFill>
                <a:latin typeface="Calibri" pitchFamily="34" charset="0"/>
                <a:cs typeface="Calibri" pitchFamily="34" charset="0"/>
              </a:rPr>
              <a:t>Do you ensure to intervene and correct unsafe act/condition?</a:t>
            </a: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39865529"/>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265680">
                  <a:extLst>
                    <a:ext uri="{9D8B030D-6E8A-4147-A177-3AD203B41FA5}">
                      <a16:colId xmlns:a16="http://schemas.microsoft.com/office/drawing/2014/main" val="425046032"/>
                    </a:ext>
                  </a:extLst>
                </a:gridCol>
                <a:gridCol w="1503680">
                  <a:extLst>
                    <a:ext uri="{9D8B030D-6E8A-4147-A177-3AD203B41FA5}">
                      <a16:colId xmlns:a16="http://schemas.microsoft.com/office/drawing/2014/main" val="4255786960"/>
                    </a:ext>
                  </a:extLst>
                </a:gridCol>
                <a:gridCol w="2367280">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LTI#12 &amp;13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Fire &amp; Explosion</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21.04.2022@</a:t>
                      </a:r>
                      <a:r>
                        <a:rPr lang="en-GB" sz="1400" b="0" kern="1200" baseline="0" dirty="0"/>
                        <a:t>17:20hrs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t>Rig-101, Nimr</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845513"/>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6" name="Picture 5">
            <a:extLst>
              <a:ext uri="{FF2B5EF4-FFF2-40B4-BE49-F238E27FC236}">
                <a16:creationId xmlns:a16="http://schemas.microsoft.com/office/drawing/2014/main" id="{F7F856CA-6FA9-4437-8DFA-2812EC580BAA}"/>
              </a:ext>
            </a:extLst>
          </p:cNvPr>
          <p:cNvPicPr>
            <a:picLocks noChangeAspect="1"/>
          </p:cNvPicPr>
          <p:nvPr/>
        </p:nvPicPr>
        <p:blipFill>
          <a:blip r:embed="rId5"/>
          <a:stretch>
            <a:fillRect/>
          </a:stretch>
        </p:blipFill>
        <p:spPr>
          <a:xfrm>
            <a:off x="373252" y="706684"/>
            <a:ext cx="1259115" cy="1544041"/>
          </a:xfrm>
          <a:prstGeom prst="rect">
            <a:avLst/>
          </a:prstGeom>
        </p:spPr>
      </p:pic>
      <p:pic>
        <p:nvPicPr>
          <p:cNvPr id="27" name="Picture 26">
            <a:extLst>
              <a:ext uri="{FF2B5EF4-FFF2-40B4-BE49-F238E27FC236}">
                <a16:creationId xmlns:a16="http://schemas.microsoft.com/office/drawing/2014/main" id="{6CD741C2-45AC-44E5-91E1-FEFD5D67C40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49412" r="17164" b="37546"/>
          <a:stretch/>
        </p:blipFill>
        <p:spPr>
          <a:xfrm>
            <a:off x="8726423" y="2424877"/>
            <a:ext cx="3184595" cy="3678138"/>
          </a:xfrm>
          <a:prstGeom prst="rect">
            <a:avLst/>
          </a:prstGeom>
        </p:spPr>
      </p:pic>
      <p:pic>
        <p:nvPicPr>
          <p:cNvPr id="28" name="Picture 27" descr="sad.png">
            <a:extLst>
              <a:ext uri="{FF2B5EF4-FFF2-40B4-BE49-F238E27FC236}">
                <a16:creationId xmlns:a16="http://schemas.microsoft.com/office/drawing/2014/main" id="{16A1071F-C170-4215-BF84-6D558314518A}"/>
              </a:ext>
            </a:extLst>
          </p:cNvPr>
          <p:cNvPicPr>
            <a:picLocks noChangeAspect="1"/>
          </p:cNvPicPr>
          <p:nvPr/>
        </p:nvPicPr>
        <p:blipFill>
          <a:blip r:embed="rId2" cstate="email"/>
          <a:stretch>
            <a:fillRect/>
          </a:stretch>
        </p:blipFill>
        <p:spPr>
          <a:xfrm>
            <a:off x="10473477" y="4076733"/>
            <a:ext cx="301281" cy="1215213"/>
          </a:xfrm>
          <a:prstGeom prst="rect">
            <a:avLst/>
          </a:prstGeom>
        </p:spPr>
      </p:pic>
      <p:pic>
        <p:nvPicPr>
          <p:cNvPr id="29" name="Picture 28" descr="sad.png">
            <a:extLst>
              <a:ext uri="{FF2B5EF4-FFF2-40B4-BE49-F238E27FC236}">
                <a16:creationId xmlns:a16="http://schemas.microsoft.com/office/drawing/2014/main" id="{9E32EAD6-1EB4-4658-AC10-479420ECB51A}"/>
              </a:ext>
            </a:extLst>
          </p:cNvPr>
          <p:cNvPicPr>
            <a:picLocks noChangeAspect="1"/>
          </p:cNvPicPr>
          <p:nvPr/>
        </p:nvPicPr>
        <p:blipFill>
          <a:blip r:embed="rId2" cstate="email"/>
          <a:stretch>
            <a:fillRect/>
          </a:stretch>
        </p:blipFill>
        <p:spPr>
          <a:xfrm>
            <a:off x="9765731" y="3999580"/>
            <a:ext cx="301281" cy="1215213"/>
          </a:xfrm>
          <a:prstGeom prst="rect">
            <a:avLst/>
          </a:prstGeom>
        </p:spPr>
      </p:pic>
      <p:sp>
        <p:nvSpPr>
          <p:cNvPr id="31" name="TextBox 30">
            <a:extLst>
              <a:ext uri="{FF2B5EF4-FFF2-40B4-BE49-F238E27FC236}">
                <a16:creationId xmlns:a16="http://schemas.microsoft.com/office/drawing/2014/main" id="{2521692D-124C-4752-A704-AAABCE23335F}"/>
              </a:ext>
            </a:extLst>
          </p:cNvPr>
          <p:cNvSpPr txBox="1"/>
          <p:nvPr/>
        </p:nvSpPr>
        <p:spPr>
          <a:xfrm>
            <a:off x="10742655" y="4753269"/>
            <a:ext cx="794001" cy="261610"/>
          </a:xfrm>
          <a:prstGeom prst="rect">
            <a:avLst/>
          </a:prstGeom>
          <a:solidFill>
            <a:srgbClr val="FFFF00"/>
          </a:solidFill>
        </p:spPr>
        <p:txBody>
          <a:bodyPr wrap="square" rtlCol="0">
            <a:spAutoFit/>
          </a:bodyPr>
          <a:lstStyle/>
          <a:p>
            <a:pPr algn="ctr"/>
            <a:r>
              <a:rPr lang="en-US" sz="1100" b="1" dirty="0">
                <a:solidFill>
                  <a:srgbClr val="FF0000"/>
                </a:solidFill>
              </a:rPr>
              <a:t>MWD Eng</a:t>
            </a:r>
          </a:p>
        </p:txBody>
      </p:sp>
      <p:sp>
        <p:nvSpPr>
          <p:cNvPr id="32" name="TextBox 31">
            <a:extLst>
              <a:ext uri="{FF2B5EF4-FFF2-40B4-BE49-F238E27FC236}">
                <a16:creationId xmlns:a16="http://schemas.microsoft.com/office/drawing/2014/main" id="{462E72F2-0D9E-4593-AF07-51E6E3F02DD1}"/>
              </a:ext>
            </a:extLst>
          </p:cNvPr>
          <p:cNvSpPr txBox="1"/>
          <p:nvPr/>
        </p:nvSpPr>
        <p:spPr>
          <a:xfrm>
            <a:off x="8904524" y="4753269"/>
            <a:ext cx="833628" cy="261610"/>
          </a:xfrm>
          <a:prstGeom prst="rect">
            <a:avLst/>
          </a:prstGeom>
          <a:solidFill>
            <a:srgbClr val="FFFF00"/>
          </a:solidFill>
        </p:spPr>
        <p:txBody>
          <a:bodyPr wrap="square" rtlCol="0">
            <a:spAutoFit/>
          </a:bodyPr>
          <a:lstStyle/>
          <a:p>
            <a:pPr algn="ctr"/>
            <a:r>
              <a:rPr lang="en-US" sz="1100" b="1" dirty="0">
                <a:solidFill>
                  <a:srgbClr val="FF0000"/>
                </a:solidFill>
              </a:rPr>
              <a:t>MWD Eng</a:t>
            </a:r>
          </a:p>
        </p:txBody>
      </p:sp>
      <p:pic>
        <p:nvPicPr>
          <p:cNvPr id="33" name="Picture 32" descr="sad.png">
            <a:extLst>
              <a:ext uri="{FF2B5EF4-FFF2-40B4-BE49-F238E27FC236}">
                <a16:creationId xmlns:a16="http://schemas.microsoft.com/office/drawing/2014/main" id="{1437D2BE-42F5-4EF4-AC15-8FF82C82337A}"/>
              </a:ext>
            </a:extLst>
          </p:cNvPr>
          <p:cNvPicPr>
            <a:picLocks noChangeAspect="1"/>
          </p:cNvPicPr>
          <p:nvPr/>
        </p:nvPicPr>
        <p:blipFill>
          <a:blip r:embed="rId2" cstate="email"/>
          <a:stretch>
            <a:fillRect/>
          </a:stretch>
        </p:blipFill>
        <p:spPr>
          <a:xfrm>
            <a:off x="10290733" y="3500460"/>
            <a:ext cx="301281" cy="1215213"/>
          </a:xfrm>
          <a:prstGeom prst="rect">
            <a:avLst/>
          </a:prstGeom>
        </p:spPr>
      </p:pic>
      <p:sp>
        <p:nvSpPr>
          <p:cNvPr id="34" name="TextBox 33">
            <a:extLst>
              <a:ext uri="{FF2B5EF4-FFF2-40B4-BE49-F238E27FC236}">
                <a16:creationId xmlns:a16="http://schemas.microsoft.com/office/drawing/2014/main" id="{10FBB6F3-6FFE-4FF6-8CD8-1E3E0C23FFFE}"/>
              </a:ext>
            </a:extLst>
          </p:cNvPr>
          <p:cNvSpPr txBox="1"/>
          <p:nvPr/>
        </p:nvSpPr>
        <p:spPr>
          <a:xfrm>
            <a:off x="10212129" y="3133834"/>
            <a:ext cx="589164" cy="261610"/>
          </a:xfrm>
          <a:prstGeom prst="rect">
            <a:avLst/>
          </a:prstGeom>
          <a:solidFill>
            <a:srgbClr val="FFFF00"/>
          </a:solidFill>
        </p:spPr>
        <p:txBody>
          <a:bodyPr wrap="square" rtlCol="0">
            <a:spAutoFit/>
          </a:bodyPr>
          <a:lstStyle/>
          <a:p>
            <a:pPr algn="ctr"/>
            <a:r>
              <a:rPr lang="en-US" sz="1100" b="1" dirty="0">
                <a:solidFill>
                  <a:srgbClr val="FF0000"/>
                </a:solidFill>
              </a:rPr>
              <a:t>Driller</a:t>
            </a:r>
          </a:p>
        </p:txBody>
      </p:sp>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92593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http://schemas.microsoft.com/sharepoint/v3/fields"/>
    <ds:schemaRef ds:uri="http://schemas.openxmlformats.org/package/2006/metadata/core-propertie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9d51eac6-a7d5-47f5-a119-63d146adb134"/>
    <ds:schemaRef ds:uri="4880e4f8-4b7d-4bdd-91e3-e10d47036eca"/>
    <ds:schemaRef ds:uri="4880E4F8-4B7D-4BDD-91E3-E10D47036ECA"/>
    <ds:schemaRef ds:uri="http://schemas.microsoft.com/sharepoint/v3"/>
  </ds:schemaRefs>
</ds:datastoreItem>
</file>

<file path=customXml/itemProps2.xml><?xml version="1.0" encoding="utf-8"?>
<ds:datastoreItem xmlns:ds="http://schemas.openxmlformats.org/officeDocument/2006/customXml" ds:itemID="{14C6BFD7-C42F-4416-8481-0FD028D56DD2}"/>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235</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Alert-LTI12 &amp; 13- Hand Burns -Ray</dc:title>
  <dc:creator>nazar@umsoman.com</dc:creator>
  <cp:lastModifiedBy>Konduru, Raju IDI63X</cp:lastModifiedBy>
  <cp:revision>45</cp:revision>
  <dcterms:created xsi:type="dcterms:W3CDTF">2018-09-24T07:27:56Z</dcterms:created>
  <dcterms:modified xsi:type="dcterms:W3CDTF">2024-04-25T04:06:42Z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