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D2F26ED4-83B2-4302-8BD7-CCF0ED7A6D00}"/>
    <pc:docChg chg="modSld">
      <pc:chgData name="Konduru, Raju IDI63X" userId="d8c4c54e-792b-4728-ba18-36787d9218e6" providerId="ADAL" clId="{D2F26ED4-83B2-4302-8BD7-CCF0ED7A6D00}" dt="2024-03-27T05:30:23.992" v="1" actId="6549"/>
      <pc:docMkLst>
        <pc:docMk/>
      </pc:docMkLst>
      <pc:sldChg chg="modSp mod">
        <pc:chgData name="Konduru, Raju IDI63X" userId="d8c4c54e-792b-4728-ba18-36787d9218e6" providerId="ADAL" clId="{D2F26ED4-83B2-4302-8BD7-CCF0ED7A6D00}" dt="2024-03-27T05:30:23.992" v="1" actId="6549"/>
        <pc:sldMkLst>
          <pc:docMk/>
          <pc:sldMk cId="3725890572" sldId="258"/>
        </pc:sldMkLst>
        <pc:graphicFrameChg chg="modGraphic">
          <ac:chgData name="Konduru, Raju IDI63X" userId="d8c4c54e-792b-4728-ba18-36787d9218e6" providerId="ADAL" clId="{D2F26ED4-83B2-4302-8BD7-CCF0ED7A6D00}" dt="2024-03-27T05:30:23.992" v="1" actId="6549"/>
          <ac:graphicFrameMkLst>
            <pc:docMk/>
            <pc:sldMk cId="3725890572" sldId="258"/>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077368" y="4566376"/>
            <a:ext cx="922020" cy="2136360"/>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98385" y="2621329"/>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1886" y="2986871"/>
            <a:ext cx="667750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solidFill>
                  <a:prstClr val="black"/>
                </a:solidFill>
              </a:rPr>
              <a:t>While the catering staff was descending from the freezer truck cabin, he lost his balance and fell on the ground landing on his right hand and causing fracture to his right-hand wrist.</a:t>
            </a:r>
            <a:endParaRPr lang="en-US" sz="1400" dirty="0"/>
          </a:p>
        </p:txBody>
      </p:sp>
      <p:sp>
        <p:nvSpPr>
          <p:cNvPr id="9" name="Rectangle 4"/>
          <p:cNvSpPr>
            <a:spLocks noChangeArrowheads="1"/>
          </p:cNvSpPr>
          <p:nvPr/>
        </p:nvSpPr>
        <p:spPr bwMode="auto">
          <a:xfrm>
            <a:off x="758009" y="3879163"/>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03254" y="4266606"/>
            <a:ext cx="5774114" cy="1198360"/>
          </a:xfrm>
          <a:prstGeom prst="wedgeRoundRectCallout">
            <a:avLst>
              <a:gd name="adj1" fmla="val 57008"/>
              <a:gd name="adj2" fmla="val 22973"/>
              <a:gd name="adj3" fmla="val 16667"/>
            </a:avLst>
          </a:prstGeom>
          <a:solidFill>
            <a:srgbClr val="FFCC00">
              <a:alpha val="59999"/>
            </a:srgbClr>
          </a:solidFill>
          <a:ln w="9525" algn="ctr">
            <a:solidFill>
              <a:schemeClr val="tx1"/>
            </a:solidFill>
            <a:round/>
            <a:headEnd/>
            <a:tailEnd/>
          </a:ln>
        </p:spPr>
        <p:txBody>
          <a:bodyPr/>
          <a:lstStyle/>
          <a:p>
            <a:pPr marL="342900" indent="-342900">
              <a:buFont typeface="Arial" charset="0"/>
              <a:buAutoNum type="arabicPeriod"/>
            </a:pPr>
            <a:r>
              <a:rPr lang="en-US" sz="1300" dirty="0">
                <a:solidFill>
                  <a:srgbClr val="000000"/>
                </a:solidFill>
                <a:latin typeface="Calibri" pitchFamily="34" charset="0"/>
                <a:cs typeface="Calibri" pitchFamily="34" charset="0"/>
              </a:rPr>
              <a:t>Do you ensure you identify all hazards around your working location?</a:t>
            </a:r>
          </a:p>
          <a:p>
            <a:pPr marL="342900" indent="-342900">
              <a:buFont typeface="Arial" charset="0"/>
              <a:buAutoNum type="arabicPeriod"/>
            </a:pPr>
            <a:r>
              <a:rPr lang="en-US" sz="1300" dirty="0">
                <a:solidFill>
                  <a:srgbClr val="000000"/>
                </a:solidFill>
                <a:latin typeface="Calibri" pitchFamily="34" charset="0"/>
                <a:cs typeface="Calibri" pitchFamily="34" charset="0"/>
              </a:rPr>
              <a:t>Do always pay attention to where you are stepping?</a:t>
            </a:r>
          </a:p>
          <a:p>
            <a:pPr marL="342900" indent="-342900">
              <a:buFont typeface="Arial" charset="0"/>
              <a:buAutoNum type="arabicPeriod"/>
            </a:pPr>
            <a:r>
              <a:rPr lang="en-US" sz="1300" dirty="0">
                <a:solidFill>
                  <a:srgbClr val="000000"/>
                </a:solidFill>
                <a:latin typeface="Calibri" pitchFamily="34" charset="0"/>
                <a:cs typeface="Calibri" pitchFamily="34" charset="0"/>
              </a:rPr>
              <a:t>Do you ensure you are wearing the correct type of footwear? </a:t>
            </a:r>
          </a:p>
          <a:p>
            <a:pPr marL="342900" indent="-342900">
              <a:buFont typeface="Arial" charset="0"/>
              <a:buAutoNum type="arabicPeriod"/>
            </a:pPr>
            <a:r>
              <a:rPr lang="en-US" sz="1300" dirty="0">
                <a:solidFill>
                  <a:srgbClr val="000000"/>
                </a:solidFill>
                <a:latin typeface="Calibri" pitchFamily="34" charset="0"/>
                <a:cs typeface="Calibri" pitchFamily="34" charset="0"/>
              </a:rPr>
              <a:t>Do you ensure you have safe access and egress? </a:t>
            </a:r>
          </a:p>
          <a:p>
            <a:pPr marL="342900" indent="-342900">
              <a:buFont typeface="Arial" charset="0"/>
              <a:buAutoNum type="arabicPeriod"/>
            </a:pPr>
            <a:r>
              <a:rPr lang="en-US" sz="1300" dirty="0">
                <a:solidFill>
                  <a:srgbClr val="000000"/>
                </a:solidFill>
                <a:latin typeface="Calibri" pitchFamily="34" charset="0"/>
                <a:cs typeface="Calibri" pitchFamily="34" charset="0"/>
              </a:rPr>
              <a:t>Do you always consider how you can fall from height?</a:t>
            </a: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570536584"/>
              </p:ext>
            </p:extLst>
          </p:nvPr>
        </p:nvGraphicFramePr>
        <p:xfrm>
          <a:off x="1730844" y="754985"/>
          <a:ext cx="10237637" cy="1058866"/>
        </p:xfrm>
        <a:graphic>
          <a:graphicData uri="http://schemas.openxmlformats.org/drawingml/2006/table">
            <a:tbl>
              <a:tblPr firstRow="1" bandRow="1">
                <a:tableStyleId>{5C22544A-7EE6-4342-B048-85BDC9FD1C3A}</a:tableStyleId>
              </a:tblPr>
              <a:tblGrid>
                <a:gridCol w="1540676">
                  <a:extLst>
                    <a:ext uri="{9D8B030D-6E8A-4147-A177-3AD203B41FA5}">
                      <a16:colId xmlns:a16="http://schemas.microsoft.com/office/drawing/2014/main" val="4136576419"/>
                    </a:ext>
                  </a:extLst>
                </a:gridCol>
                <a:gridCol w="2917524">
                  <a:extLst>
                    <a:ext uri="{9D8B030D-6E8A-4147-A177-3AD203B41FA5}">
                      <a16:colId xmlns:a16="http://schemas.microsoft.com/office/drawing/2014/main" val="425046032"/>
                    </a:ext>
                  </a:extLst>
                </a:gridCol>
                <a:gridCol w="1414914">
                  <a:extLst>
                    <a:ext uri="{9D8B030D-6E8A-4147-A177-3AD203B41FA5}">
                      <a16:colId xmlns:a16="http://schemas.microsoft.com/office/drawing/2014/main" val="4255786960"/>
                    </a:ext>
                  </a:extLst>
                </a:gridCol>
                <a:gridCol w="1804202">
                  <a:extLst>
                    <a:ext uri="{9D8B030D-6E8A-4147-A177-3AD203B41FA5}">
                      <a16:colId xmlns:a16="http://schemas.microsoft.com/office/drawing/2014/main" val="2009492886"/>
                    </a:ext>
                  </a:extLst>
                </a:gridCol>
                <a:gridCol w="2560321">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LTI#14</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&amp; fall</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a:t>01.05.2022@</a:t>
                      </a:r>
                      <a:r>
                        <a:rPr lang="en-GB" sz="1400" b="0" kern="1200" baseline="0"/>
                        <a:t>07:30hrs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dirty="0"/>
                        <a:t>ATE Camp, Nimr</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200" b="1" dirty="0">
                <a:solidFill>
                  <a:srgbClr val="58595B"/>
                </a:solidFill>
                <a:latin typeface="Calibri Light" panose="020F0302020204030204"/>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632367" y="1921047"/>
            <a:ext cx="9812021" cy="369332"/>
          </a:xfrm>
          <a:prstGeom prst="rect">
            <a:avLst/>
          </a:prstGeom>
          <a:solidFill>
            <a:srgbClr val="FFCC00"/>
          </a:solid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dirty="0"/>
              <a:t>Well Engineering, Infrastructure, Operations, Engineering, Project Delivery &amp; External Affairs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46F8F66F-5A7F-4C12-91F2-0434116A09F6}"/>
              </a:ext>
            </a:extLst>
          </p:cNvPr>
          <p:cNvPicPr>
            <a:picLocks noChangeAspect="1"/>
          </p:cNvPicPr>
          <p:nvPr/>
        </p:nvPicPr>
        <p:blipFill rotWithShape="1">
          <a:blip r:embed="rId4"/>
          <a:srcRect l="3049"/>
          <a:stretch/>
        </p:blipFill>
        <p:spPr>
          <a:xfrm flipH="1">
            <a:off x="11332205" y="779818"/>
            <a:ext cx="561409" cy="713701"/>
          </a:xfrm>
          <a:prstGeom prst="rect">
            <a:avLst/>
          </a:prstGeom>
        </p:spPr>
      </p:pic>
      <p:pic>
        <p:nvPicPr>
          <p:cNvPr id="14" name="Picture 13" descr="A picture containing text, vector graphics&#10;&#10;Description automatically generated">
            <a:extLst>
              <a:ext uri="{FF2B5EF4-FFF2-40B4-BE49-F238E27FC236}">
                <a16:creationId xmlns:a16="http://schemas.microsoft.com/office/drawing/2014/main" id="{2052E4A3-4511-4910-911D-BEAAFF4B8430}"/>
              </a:ext>
            </a:extLst>
          </p:cNvPr>
          <p:cNvPicPr>
            <a:picLocks noChangeAspect="1"/>
          </p:cNvPicPr>
          <p:nvPr/>
        </p:nvPicPr>
        <p:blipFill>
          <a:blip r:embed="rId5"/>
          <a:stretch>
            <a:fillRect/>
          </a:stretch>
        </p:blipFill>
        <p:spPr>
          <a:xfrm>
            <a:off x="539574" y="773821"/>
            <a:ext cx="747792" cy="1362510"/>
          </a:xfrm>
          <a:prstGeom prst="rect">
            <a:avLst/>
          </a:prstGeom>
        </p:spPr>
      </p:pic>
      <p:pic>
        <p:nvPicPr>
          <p:cNvPr id="19" name="Picture 4">
            <a:extLst>
              <a:ext uri="{FF2B5EF4-FFF2-40B4-BE49-F238E27FC236}">
                <a16:creationId xmlns:a16="http://schemas.microsoft.com/office/drawing/2014/main" id="{CC632C8D-23BC-4EF7-9C07-3926C062A9B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98569" y="2833902"/>
            <a:ext cx="4915750" cy="31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Explosion: 8 Points 20">
            <a:extLst>
              <a:ext uri="{FF2B5EF4-FFF2-40B4-BE49-F238E27FC236}">
                <a16:creationId xmlns:a16="http://schemas.microsoft.com/office/drawing/2014/main" id="{04BE8C24-F92B-4337-A747-1CD3AC8CED44}"/>
              </a:ext>
            </a:extLst>
          </p:cNvPr>
          <p:cNvSpPr/>
          <p:nvPr/>
        </p:nvSpPr>
        <p:spPr>
          <a:xfrm rot="18359143">
            <a:off x="8638452" y="4894902"/>
            <a:ext cx="776455" cy="927689"/>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92596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745B7-D999-47C8-A2CD-13ABB18E2305}"/>
</file>

<file path=customXml/itemProps2.xml><?xml version="1.0" encoding="utf-8"?>
<ds:datastoreItem xmlns:ds="http://schemas.openxmlformats.org/officeDocument/2006/customXml" ds:itemID="{ECEB1FCF-0E89-482E-A62E-598FF58845D8}">
  <ds:schemaRefs>
    <ds:schemaRef ds:uri="http://purl.org/dc/terms/"/>
    <ds:schemaRef ds:uri="http://schemas.microsoft.com/office/2006/documentManagement/types"/>
    <ds:schemaRef ds:uri="http://schemas.microsoft.com/office/2006/metadata/properties"/>
    <ds:schemaRef ds:uri="http://purl.org/dc/elements/1.1/"/>
    <ds:schemaRef ds:uri="4880E4F8-4B7D-4BDD-91E3-E10D47036ECA"/>
    <ds:schemaRef ds:uri="4880e4f8-4b7d-4bdd-91e3-e10d47036eca"/>
    <ds:schemaRef ds:uri="9d51eac6-a7d5-47f5-a119-63d146adb134"/>
    <ds:schemaRef ds:uri="http://purl.org/dc/dcmitype/"/>
    <ds:schemaRef ds:uri="http://schemas.microsoft.com/office/infopath/2007/PartnerControls"/>
    <ds:schemaRef ds:uri="http://www.w3.org/XML/1998/namespace"/>
    <ds:schemaRef ds:uri="http://schemas.openxmlformats.org/package/2006/metadata/core-properties"/>
    <ds:schemaRef ds:uri="http://schemas.microsoft.com/sharepoint/v3/fields"/>
    <ds:schemaRef ds:uri="http://schemas.microsoft.com/sharepoint/v3"/>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TotalTime>
  <Words>189</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Times New Roman</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Alert-LTI14- Fractured Wrist -ATE</dc:title>
  <dc:creator>nazar@umsoman.com</dc:creator>
  <cp:lastModifiedBy>Konduru, Raju IDI63X</cp:lastModifiedBy>
  <cp:revision>48</cp:revision>
  <dcterms:created xsi:type="dcterms:W3CDTF">2018-09-24T07:27:56Z</dcterms:created>
  <dcterms:modified xsi:type="dcterms:W3CDTF">2024-04-25T04:07:09Z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