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sldIdLst>
    <p:sldId id="441" r:id="rId5"/>
    <p:sldId id="44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13" autoAdjust="0"/>
    <p:restoredTop sz="94674"/>
  </p:normalViewPr>
  <p:slideViewPr>
    <p:cSldViewPr snapToGrid="0" snapToObjects="1">
      <p:cViewPr varScale="1">
        <p:scale>
          <a:sx n="93" d="100"/>
          <a:sy n="93" d="100"/>
        </p:scale>
        <p:origin x="1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C4E3F4-07A7-4D4F-A076-25A603D3A220}" type="datetimeFigureOut">
              <a:rPr lang="en-US" smtClean="0"/>
              <a:t>26/07/2022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62F221-BDC5-47C4-9623-5AC0BCB09AC3}" type="slidenum">
              <a:rPr lang="en-US" smtClean="0"/>
              <a:t>‹#›</a:t>
            </a:fld>
            <a:endParaRPr lang="en-US"/>
          </a:p>
        </p:txBody>
      </p:sp>
    </p:spTree>
    <p:extLst>
      <p:ext uri="{BB962C8B-B14F-4D97-AF65-F5344CB8AC3E}">
        <p14:creationId xmlns:p14="http://schemas.microsoft.com/office/powerpoint/2010/main" val="1059431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tab pos="107950" algn="l"/>
              </a:tabLst>
            </a:pPr>
            <a:r>
              <a:rPr kumimoji="0" lang="en-GB" altLang="en-US" sz="1200" b="1" i="0" u="none" strike="noStrike" kern="1200" cap="none" normalizeH="0" baseline="0" dirty="0">
                <a:ln>
                  <a:noFill/>
                </a:ln>
                <a:solidFill>
                  <a:srgbClr val="58595B"/>
                </a:solidFill>
                <a:effectLst/>
                <a:latin typeface="+mn-lt"/>
                <a:ea typeface="Times New Roman" panose="02020603050405020304" pitchFamily="18" charset="0"/>
                <a:cs typeface="+mn-cs"/>
              </a:rPr>
              <a:t>Target audience for this alert</a:t>
            </a:r>
            <a:endParaRPr kumimoji="0" lang="en-US" altLang="en-US"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pPr>
            <a:r>
              <a:rPr kumimoji="0" lang="en-GB" altLang="en-US" sz="1200" b="0" i="0" u="none" strike="noStrike" kern="1200" cap="none" normalizeH="0" baseline="0" dirty="0">
                <a:ln>
                  <a:noFill/>
                </a:ln>
                <a:solidFill>
                  <a:srgbClr val="58595B"/>
                </a:solidFill>
                <a:effectLst/>
                <a:latin typeface="+mn-lt"/>
                <a:ea typeface="Times New Roman" panose="02020603050405020304" pitchFamily="18" charset="0"/>
                <a:cs typeface="+mn-cs"/>
              </a:rPr>
              <a:t>List the position names or roles that are the target audience for this alert. Wherever possible, the target audience should be limited to those in positions or roles or locations for which the lesson learnt are relevant, or who are required to take action upon receiving this Alert.</a:t>
            </a:r>
            <a:endParaRPr kumimoji="0" lang="en-US" altLang="en-US"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tab pos="107950" algn="l"/>
              </a:tabLst>
            </a:pPr>
            <a:r>
              <a:rPr kumimoji="0" lang="en-GB" altLang="zh-CN" sz="1200" b="0" i="0" u="none" strike="noStrike" kern="1200" cap="none" normalizeH="0" baseline="0" dirty="0">
                <a:ln>
                  <a:noFill/>
                </a:ln>
                <a:solidFill>
                  <a:srgbClr val="58595B"/>
                </a:solidFill>
                <a:effectLst/>
                <a:latin typeface="+mn-lt"/>
                <a:ea typeface="SimSun" panose="02010600030101010101" pitchFamily="2" charset="-122"/>
                <a:cs typeface="Times New Roman" panose="02020603050405020304" pitchFamily="18" charset="0"/>
              </a:rPr>
              <a:t>Position or role name</a:t>
            </a:r>
            <a:endParaRPr kumimoji="0" lang="en-US" altLang="zh-CN"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tab pos="107950" algn="l"/>
              </a:tabLst>
            </a:pPr>
            <a:r>
              <a:rPr kumimoji="0" lang="en-GB" altLang="zh-CN" sz="1200" b="0" i="0" u="none" strike="noStrike" kern="1200" cap="none" normalizeH="0" baseline="0" dirty="0">
                <a:ln>
                  <a:noFill/>
                </a:ln>
                <a:solidFill>
                  <a:srgbClr val="58595B"/>
                </a:solidFill>
                <a:effectLst/>
                <a:latin typeface="+mn-lt"/>
                <a:ea typeface="Times New Roman" panose="02020603050405020304" pitchFamily="18" charset="0"/>
                <a:cs typeface="+mn-cs"/>
              </a:rPr>
              <a:t>Position or role name </a:t>
            </a:r>
          </a:p>
          <a:p>
            <a:pPr>
              <a:spcBef>
                <a:spcPct val="50000"/>
              </a:spcBef>
            </a:pPr>
            <a:endParaRPr lang="en-US" dirty="0">
              <a:latin typeface="Arial" charset="0"/>
              <a:cs typeface="Arial" charset="0"/>
            </a:endParaRPr>
          </a:p>
          <a:p>
            <a:pPr>
              <a:spcBef>
                <a:spcPct val="50000"/>
              </a:spcBef>
            </a:pPr>
            <a:endParaRPr lang="en-US" dirty="0">
              <a:latin typeface="Arial" charset="0"/>
              <a:cs typeface="Arial" charset="0"/>
            </a:endParaRPr>
          </a:p>
          <a:p>
            <a:pPr>
              <a:spcBef>
                <a:spcPct val="50000"/>
              </a:spcBef>
            </a:pPr>
            <a:r>
              <a:rPr lang="en-US" sz="1200" b="1" kern="1200" dirty="0">
                <a:solidFill>
                  <a:srgbClr val="58595B"/>
                </a:solidFill>
                <a:latin typeface="+mn-lt"/>
                <a:ea typeface="Times New Roman" panose="02020603050405020304" pitchFamily="18" charset="0"/>
                <a:cs typeface="+mn-cs"/>
              </a:rPr>
              <a:t>Description of the incident: </a:t>
            </a:r>
            <a:endParaRPr lang="en-US" dirty="0">
              <a:latin typeface="Arial" charset="0"/>
              <a:cs typeface="Arial" charset="0"/>
            </a:endParaRPr>
          </a:p>
          <a:p>
            <a:pPr>
              <a:spcBef>
                <a:spcPct val="50000"/>
              </a:spcBef>
            </a:pPr>
            <a:r>
              <a:rPr lang="en-US" dirty="0">
                <a:latin typeface="Arial" charset="0"/>
                <a:cs typeface="Arial" charset="0"/>
              </a:rPr>
              <a:t>This should be free text writing and include the relevant facts explaining.</a:t>
            </a:r>
            <a:r>
              <a:rPr lang="en-US" baseline="0" dirty="0">
                <a:latin typeface="Arial" charset="0"/>
                <a:cs typeface="Arial" charset="0"/>
              </a:rPr>
              <a:t> </a:t>
            </a:r>
            <a:r>
              <a:rPr lang="en-US" dirty="0">
                <a:latin typeface="Arial" charset="0"/>
                <a:cs typeface="Arial" charset="0"/>
              </a:rPr>
              <a:t> what happened to all the relevant parties </a:t>
            </a:r>
            <a:r>
              <a:rPr lang="en-US" dirty="0">
                <a:solidFill>
                  <a:srgbClr val="0070C0"/>
                </a:solidFill>
                <a:latin typeface="Arial" charset="0"/>
                <a:cs typeface="Arial" charset="0"/>
              </a:rPr>
              <a:t>in a </a:t>
            </a:r>
            <a:r>
              <a:rPr lang="en-US" b="1" dirty="0">
                <a:solidFill>
                  <a:srgbClr val="0070C0"/>
                </a:solidFill>
                <a:latin typeface="Arial" charset="0"/>
                <a:cs typeface="Arial" charset="0"/>
              </a:rPr>
              <a:t>short sharp factual paragraph that describes the incident</a:t>
            </a:r>
            <a:r>
              <a:rPr lang="en-US" dirty="0">
                <a:solidFill>
                  <a:srgbClr val="0070C0"/>
                </a:solidFill>
                <a:latin typeface="Arial" charset="0"/>
                <a:cs typeface="Arial" charset="0"/>
              </a:rPr>
              <a:t>.</a:t>
            </a:r>
            <a:r>
              <a:rPr lang="en-US" baseline="0" dirty="0">
                <a:solidFill>
                  <a:srgbClr val="0070C0"/>
                </a:solidFill>
                <a:latin typeface="Arial" charset="0"/>
                <a:cs typeface="Arial" charset="0"/>
              </a:rPr>
              <a:t> </a:t>
            </a:r>
          </a:p>
          <a:p>
            <a:pPr>
              <a:spcBef>
                <a:spcPct val="50000"/>
              </a:spcBef>
            </a:pPr>
            <a:r>
              <a:rPr lang="en-US" b="0" dirty="0">
                <a:solidFill>
                  <a:srgbClr val="0070C0"/>
                </a:solidFill>
                <a:latin typeface="Arial" charset="0"/>
                <a:cs typeface="Arial" charset="0"/>
              </a:rPr>
              <a:t>W</a:t>
            </a:r>
            <a:r>
              <a:rPr lang="en-US" dirty="0"/>
              <a:t>ithout mentioning names of contractors or</a:t>
            </a:r>
            <a:r>
              <a:rPr lang="en-US" baseline="0" dirty="0"/>
              <a:t> individuals.  You should include, what happened, to who (by job title) and what injuries this resulted in.  Nothing more</a:t>
            </a:r>
            <a:endParaRPr lang="en-US" dirty="0">
              <a:solidFill>
                <a:srgbClr val="0070C0"/>
              </a:solidFill>
              <a:latin typeface="Arial" charset="0"/>
              <a:cs typeface="Arial" charset="0"/>
            </a:endParaRPr>
          </a:p>
          <a:p>
            <a:pPr>
              <a:spcBef>
                <a:spcPct val="50000"/>
              </a:spcBef>
            </a:pPr>
            <a:r>
              <a:rPr lang="en-US" dirty="0">
                <a:latin typeface="Arial" charset="0"/>
                <a:cs typeface="Arial" charset="0"/>
              </a:rPr>
              <a:t>The description should be in sufficient detail to allow a person who does not know anything about the incident to imagine it.  </a:t>
            </a:r>
          </a:p>
          <a:p>
            <a:pPr>
              <a:spcBef>
                <a:spcPct val="50000"/>
              </a:spcBef>
            </a:pPr>
            <a:r>
              <a:rPr lang="en-US" dirty="0">
                <a:latin typeface="Arial" charset="0"/>
                <a:cs typeface="Arial" charset="0"/>
              </a:rPr>
              <a:t>It should only be about what happened and </a:t>
            </a:r>
            <a:r>
              <a:rPr lang="en-US" u="sng" dirty="0">
                <a:latin typeface="Arial" charset="0"/>
                <a:cs typeface="Arial" charset="0"/>
              </a:rPr>
              <a:t>not</a:t>
            </a:r>
            <a:r>
              <a:rPr lang="en-US" dirty="0">
                <a:latin typeface="Arial" charset="0"/>
                <a:cs typeface="Arial" charset="0"/>
              </a:rPr>
              <a:t> why it happened.  </a:t>
            </a:r>
          </a:p>
          <a:p>
            <a:pPr>
              <a:spcBef>
                <a:spcPct val="50000"/>
              </a:spcBef>
            </a:pPr>
            <a:r>
              <a:rPr lang="en-US" dirty="0">
                <a:latin typeface="Arial" charset="0"/>
                <a:cs typeface="Arial" charset="0"/>
              </a:rPr>
              <a:t>DO</a:t>
            </a:r>
            <a:r>
              <a:rPr lang="en-US" baseline="0" dirty="0">
                <a:latin typeface="Arial" charset="0"/>
                <a:cs typeface="Arial" charset="0"/>
              </a:rPr>
              <a:t> NOT</a:t>
            </a:r>
            <a:r>
              <a:rPr lang="en-US" dirty="0">
                <a:latin typeface="Arial" charset="0"/>
                <a:cs typeface="Arial" charset="0"/>
              </a:rPr>
              <a:t> include investigation findings here, simply describe the incident as the investigation has shown it happened. </a:t>
            </a:r>
          </a:p>
          <a:p>
            <a:pPr>
              <a:spcBef>
                <a:spcPct val="50000"/>
              </a:spcBef>
            </a:pPr>
            <a:r>
              <a:rPr lang="en-US" dirty="0">
                <a:latin typeface="Arial" charset="0"/>
                <a:cs typeface="Arial" charset="0"/>
              </a:rPr>
              <a:t>DO NOT give us a sequence</a:t>
            </a:r>
            <a:r>
              <a:rPr lang="en-US" baseline="0" dirty="0">
                <a:latin typeface="Arial" charset="0"/>
                <a:cs typeface="Arial" charset="0"/>
              </a:rPr>
              <a:t> of events here.   </a:t>
            </a:r>
            <a:endParaRPr lang="en-US" dirty="0">
              <a:latin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906F0F-6AA3-414C-870B-3468ED710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9812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0"/>
              </a:spcBef>
              <a:spcAft>
                <a:spcPct val="0"/>
              </a:spcAft>
              <a:tabLst>
                <a:tab pos="107950" algn="l"/>
              </a:tabLst>
            </a:pPr>
            <a:r>
              <a:rPr lang="en-GB" altLang="zh-CN" sz="1600" b="1" kern="1200" dirty="0">
                <a:solidFill>
                  <a:srgbClr val="58595B"/>
                </a:solidFill>
                <a:latin typeface="+mn-lt"/>
                <a:ea typeface="Times New Roman" panose="02020603050405020304" pitchFamily="18" charset="0"/>
                <a:cs typeface="+mn-cs"/>
              </a:rPr>
              <a:t>Why it happened</a:t>
            </a:r>
            <a:endParaRPr lang="en-US" altLang="zh-CN" sz="1600" b="1" kern="1200" dirty="0">
              <a:solidFill>
                <a:srgbClr val="58595B"/>
              </a:solidFill>
              <a:latin typeface="+mn-lt"/>
              <a:ea typeface="Times New Roman" panose="02020603050405020304" pitchFamily="18" charset="0"/>
              <a:cs typeface="+mn-cs"/>
            </a:endParaRPr>
          </a:p>
          <a:p>
            <a:pPr lvl="0" eaLnBrk="0" fontAlgn="base" hangingPunct="0">
              <a:spcBef>
                <a:spcPct val="0"/>
              </a:spcBef>
              <a:spcAft>
                <a:spcPct val="0"/>
              </a:spcAft>
              <a:tabLst>
                <a:tab pos="107950" algn="l"/>
              </a:tabLst>
            </a:pPr>
            <a:r>
              <a:rPr lang="en-GB" altLang="zh-CN" sz="1600" dirty="0">
                <a:solidFill>
                  <a:srgbClr val="58595B"/>
                </a:solidFill>
                <a:ea typeface="Times New Roman" panose="02020603050405020304" pitchFamily="18" charset="0"/>
              </a:rPr>
              <a:t>Describe here the:</a:t>
            </a:r>
            <a:endParaRPr lang="en-US" altLang="zh-CN" sz="1600" dirty="0"/>
          </a:p>
          <a:p>
            <a:pPr lvl="0" eaLnBrk="0" fontAlgn="base" hangingPunct="0">
              <a:spcBef>
                <a:spcPct val="0"/>
              </a:spcBef>
              <a:spcAft>
                <a:spcPct val="0"/>
              </a:spcAft>
              <a:buFontTx/>
              <a:buChar char="•"/>
              <a:tabLst>
                <a:tab pos="107950" algn="l"/>
              </a:tabLst>
            </a:pPr>
            <a:r>
              <a:rPr lang="en-GB" altLang="zh-CN" sz="1000" kern="1200" dirty="0">
                <a:solidFill>
                  <a:srgbClr val="58595B"/>
                </a:solidFill>
                <a:latin typeface="+mn-lt"/>
                <a:ea typeface="Times New Roman" panose="02020603050405020304" pitchFamily="18" charset="0"/>
                <a:cs typeface="+mn-cs"/>
              </a:rPr>
              <a:t>Immediate causes of the incident; and</a:t>
            </a:r>
            <a:endParaRPr lang="en-US" altLang="zh-CN" sz="1000" kern="1200" dirty="0">
              <a:solidFill>
                <a:srgbClr val="58595B"/>
              </a:solidFill>
              <a:latin typeface="+mn-lt"/>
              <a:ea typeface="Times New Roman" panose="02020603050405020304" pitchFamily="18" charset="0"/>
              <a:cs typeface="+mn-cs"/>
            </a:endParaRPr>
          </a:p>
          <a:p>
            <a:pPr lvl="0" eaLnBrk="0" fontAlgn="base" hangingPunct="0">
              <a:spcBef>
                <a:spcPct val="0"/>
              </a:spcBef>
              <a:spcAft>
                <a:spcPct val="0"/>
              </a:spcAft>
              <a:buFontTx/>
              <a:buChar char="•"/>
              <a:tabLst>
                <a:tab pos="107950" algn="l"/>
              </a:tabLst>
            </a:pPr>
            <a:r>
              <a:rPr lang="en-GB" altLang="zh-CN" sz="1000" kern="1200" dirty="0">
                <a:solidFill>
                  <a:srgbClr val="58595B"/>
                </a:solidFill>
                <a:latin typeface="+mn-lt"/>
                <a:ea typeface="Times New Roman" panose="02020603050405020304" pitchFamily="18" charset="0"/>
                <a:cs typeface="+mn-cs"/>
              </a:rPr>
              <a:t>Underlying causes of the incident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Lessons Learned: </a:t>
            </a:r>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dirty="0"/>
          </a:p>
          <a:p>
            <a:r>
              <a:rPr lang="en-US" b="1" dirty="0"/>
              <a:t>Contract managers: </a:t>
            </a:r>
            <a:r>
              <a:rPr lang="en-US" dirty="0"/>
              <a:t>Must review their risk assessment for this task capturing all points raised as a minimum and provide assurance to Contract</a:t>
            </a:r>
            <a:r>
              <a:rPr lang="en-US" baseline="0" dirty="0"/>
              <a:t> Holders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906F0F-6AA3-414C-870B-3468ED710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6711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26/07/2022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26/07/2022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26/07/2022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26/07/2022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26/07/2022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26/07/2022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26/07/2022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26/07/2022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26/07/2022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26/07/2022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26/07/2022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26/07/2022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BC64F59-F2B6-415F-AC17-FFDC59B9A840}"/>
              </a:ext>
            </a:extLst>
          </p:cNvPr>
          <p:cNvPicPr>
            <a:picLocks noChangeAspect="1"/>
          </p:cNvPicPr>
          <p:nvPr/>
        </p:nvPicPr>
        <p:blipFill>
          <a:blip r:embed="rId3"/>
          <a:stretch>
            <a:fillRect/>
          </a:stretch>
        </p:blipFill>
        <p:spPr>
          <a:xfrm>
            <a:off x="8406966" y="2006005"/>
            <a:ext cx="1819275" cy="3339067"/>
          </a:xfrm>
          <a:prstGeom prst="rect">
            <a:avLst/>
          </a:prstGeom>
        </p:spPr>
      </p:pic>
      <p:sp>
        <p:nvSpPr>
          <p:cNvPr id="21" name="Title 2"/>
          <p:cNvSpPr>
            <a:spLocks noGrp="1"/>
          </p:cNvSpPr>
          <p:nvPr>
            <p:ph type="title"/>
          </p:nvPr>
        </p:nvSpPr>
        <p:spPr>
          <a:xfrm>
            <a:off x="365458" y="0"/>
            <a:ext cx="11826541" cy="801238"/>
          </a:xfrm>
          <a:solidFill>
            <a:srgbClr val="FFC000"/>
          </a:solidFill>
        </p:spPr>
        <p:txBody>
          <a:bodyPr>
            <a:noAutofit/>
          </a:bodyPr>
          <a:lstStyle/>
          <a:p>
            <a:pPr algn="ctr"/>
            <a:r>
              <a:rPr lang="en-GB" sz="2800" dirty="0"/>
              <a:t>Learning From Incident  </a:t>
            </a:r>
            <a:br>
              <a:rPr lang="en-GB" sz="2800" dirty="0"/>
            </a:br>
            <a:r>
              <a:rPr lang="en-GB" sz="2800" b="1" dirty="0"/>
              <a:t>Awareness Alert </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1</a:t>
            </a:r>
          </a:p>
        </p:txBody>
      </p:sp>
      <p:sp>
        <p:nvSpPr>
          <p:cNvPr id="7" name="Footer Placeholder 6"/>
          <p:cNvSpPr>
            <a:spLocks noGrp="1"/>
          </p:cNvSpPr>
          <p:nvPr>
            <p:ph type="ftr" sz="quarter" idx="11"/>
          </p:nvPr>
        </p:nvSpPr>
        <p:spPr>
          <a:xfrm>
            <a:off x="3582169" y="6399648"/>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58595B"/>
              </a:solidFill>
              <a:effectLst/>
              <a:highlight>
                <a:srgbClr val="FFFF00"/>
              </a:highligh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rPr>
              <a:t>For more information: please contact MSE3 team directly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1FDED82-FB05-40DF-AE94-7AC97CF1FC13}"/>
              </a:ext>
            </a:extLst>
          </p:cNvPr>
          <p:cNvSpPr/>
          <p:nvPr/>
        </p:nvSpPr>
        <p:spPr>
          <a:xfrm>
            <a:off x="10561980" y="5495206"/>
            <a:ext cx="1518413" cy="505875"/>
          </a:xfrm>
          <a:prstGeom prst="rect">
            <a:avLst/>
          </a:prstGeom>
          <a:solidFill>
            <a:srgbClr val="C0000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600" kern="0" dirty="0">
                <a:solidFill>
                  <a:srgbClr val="FFFFFF"/>
                </a:solidFill>
                <a:latin typeface="Calibri" panose="020F0502020204030204" pitchFamily="34" charset="0"/>
              </a:rPr>
              <a:t>Single Barrier</a:t>
            </a:r>
            <a:endParaRPr kumimoji="0" lang="en-US" sz="16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6" name="Rectangle 15">
            <a:extLst>
              <a:ext uri="{FF2B5EF4-FFF2-40B4-BE49-F238E27FC236}">
                <a16:creationId xmlns:a16="http://schemas.microsoft.com/office/drawing/2014/main" id="{905E4173-6466-49F0-9F11-BE430C7F6B47}"/>
              </a:ext>
            </a:extLst>
          </p:cNvPr>
          <p:cNvSpPr/>
          <p:nvPr/>
        </p:nvSpPr>
        <p:spPr>
          <a:xfrm>
            <a:off x="8474694" y="5520662"/>
            <a:ext cx="1819275" cy="480420"/>
          </a:xfrm>
          <a:prstGeom prst="rect">
            <a:avLst/>
          </a:prstGeom>
          <a:solidFill>
            <a:srgbClr val="00B05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2x Qualified Barriers</a:t>
            </a:r>
          </a:p>
        </p:txBody>
      </p:sp>
      <p:sp>
        <p:nvSpPr>
          <p:cNvPr id="22" name="Rectangle 21"/>
          <p:cNvSpPr>
            <a:spLocks noChangeArrowheads="1"/>
          </p:cNvSpPr>
          <p:nvPr/>
        </p:nvSpPr>
        <p:spPr bwMode="auto">
          <a:xfrm>
            <a:off x="475773" y="1839927"/>
            <a:ext cx="7820774" cy="3939540"/>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7950" algn="l"/>
              </a:tabLst>
              <a:defRPr>
                <a:solidFill>
                  <a:schemeClr val="tx1"/>
                </a:solidFill>
                <a:latin typeface="Arial" panose="020B0604020202020204" pitchFamily="34" charset="0"/>
              </a:defRPr>
            </a:lvl1pPr>
            <a:lvl2pPr eaLnBrk="0" fontAlgn="base" hangingPunct="0">
              <a:spcBef>
                <a:spcPct val="0"/>
              </a:spcBef>
              <a:spcAft>
                <a:spcPct val="0"/>
              </a:spcAft>
              <a:tabLst>
                <a:tab pos="107950" algn="l"/>
              </a:tabLst>
              <a:defRPr>
                <a:solidFill>
                  <a:schemeClr val="tx1"/>
                </a:solidFill>
                <a:latin typeface="Arial" panose="020B0604020202020204" pitchFamily="34" charset="0"/>
              </a:defRPr>
            </a:lvl2pPr>
            <a:lvl3pPr eaLnBrk="0" fontAlgn="base" hangingPunct="0">
              <a:spcBef>
                <a:spcPct val="0"/>
              </a:spcBef>
              <a:spcAft>
                <a:spcPct val="0"/>
              </a:spcAft>
              <a:tabLst>
                <a:tab pos="107950" algn="l"/>
              </a:tabLst>
              <a:defRPr>
                <a:solidFill>
                  <a:schemeClr val="tx1"/>
                </a:solidFill>
                <a:latin typeface="Arial" panose="020B0604020202020204" pitchFamily="34" charset="0"/>
              </a:defRPr>
            </a:lvl3pPr>
            <a:lvl4pPr eaLnBrk="0" fontAlgn="base" hangingPunct="0">
              <a:spcBef>
                <a:spcPct val="0"/>
              </a:spcBef>
              <a:spcAft>
                <a:spcPct val="0"/>
              </a:spcAft>
              <a:tabLst>
                <a:tab pos="107950" algn="l"/>
              </a:tabLst>
              <a:defRPr>
                <a:solidFill>
                  <a:schemeClr val="tx1"/>
                </a:solidFill>
                <a:latin typeface="Arial" panose="020B0604020202020204" pitchFamily="34" charset="0"/>
              </a:defRPr>
            </a:lvl4pPr>
            <a:lvl5pPr eaLnBrk="0" fontAlgn="base" hangingPunct="0">
              <a:spcBef>
                <a:spcPct val="0"/>
              </a:spcBef>
              <a:spcAft>
                <a:spcPct val="0"/>
              </a:spcAft>
              <a:tabLst>
                <a:tab pos="107950" algn="l"/>
              </a:tabLst>
              <a:defRPr>
                <a:solidFill>
                  <a:schemeClr val="tx1"/>
                </a:solidFill>
                <a:latin typeface="Arial" panose="020B0604020202020204" pitchFamily="34" charset="0"/>
              </a:defRPr>
            </a:lvl5pPr>
            <a:lvl6pPr eaLnBrk="0" fontAlgn="base" hangingPunct="0">
              <a:spcBef>
                <a:spcPct val="0"/>
              </a:spcBef>
              <a:spcAft>
                <a:spcPct val="0"/>
              </a:spcAft>
              <a:tabLst>
                <a:tab pos="107950" algn="l"/>
              </a:tabLst>
              <a:defRPr>
                <a:solidFill>
                  <a:schemeClr val="tx1"/>
                </a:solidFill>
                <a:latin typeface="Arial" panose="020B0604020202020204" pitchFamily="34" charset="0"/>
              </a:defRPr>
            </a:lvl6pPr>
            <a:lvl7pPr eaLnBrk="0" fontAlgn="base" hangingPunct="0">
              <a:spcBef>
                <a:spcPct val="0"/>
              </a:spcBef>
              <a:spcAft>
                <a:spcPct val="0"/>
              </a:spcAft>
              <a:tabLst>
                <a:tab pos="107950" algn="l"/>
              </a:tabLst>
              <a:defRPr>
                <a:solidFill>
                  <a:schemeClr val="tx1"/>
                </a:solidFill>
                <a:latin typeface="Arial" panose="020B0604020202020204" pitchFamily="34" charset="0"/>
              </a:defRPr>
            </a:lvl7pPr>
            <a:lvl8pPr eaLnBrk="0" fontAlgn="base" hangingPunct="0">
              <a:spcBef>
                <a:spcPct val="0"/>
              </a:spcBef>
              <a:spcAft>
                <a:spcPct val="0"/>
              </a:spcAft>
              <a:tabLst>
                <a:tab pos="107950" algn="l"/>
              </a:tabLst>
              <a:defRPr>
                <a:solidFill>
                  <a:schemeClr val="tx1"/>
                </a:solidFill>
                <a:latin typeface="Arial" panose="020B0604020202020204" pitchFamily="34" charset="0"/>
              </a:defRPr>
            </a:lvl8pPr>
            <a:lvl9pPr eaLnBrk="0" fontAlgn="base" hangingPunct="0">
              <a:spcBef>
                <a:spcPct val="0"/>
              </a:spcBef>
              <a:spcAft>
                <a:spcPct val="0"/>
              </a:spcAft>
              <a:tabLst>
                <a:tab pos="10795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07950" algn="l"/>
              </a:tabLst>
              <a:defRPr/>
            </a:pPr>
            <a:r>
              <a:rPr lang="en-GB" altLang="zh-CN" sz="1600" b="1" dirty="0">
                <a:solidFill>
                  <a:srgbClr val="58595B"/>
                </a:solidFill>
                <a:latin typeface="Tahoma" panose="020B0604030504040204" pitchFamily="34" charset="0"/>
                <a:ea typeface="Tahoma" panose="020B0604030504040204" pitchFamily="34" charset="0"/>
                <a:cs typeface="Tahoma" panose="020B0604030504040204" pitchFamily="34" charset="0"/>
              </a:rPr>
              <a:t>Tubing Hanger Ejected due to Well Pressure</a:t>
            </a:r>
          </a:p>
          <a:p>
            <a:pPr marL="0" marR="0" lvl="0" indent="0" algn="ctr" defTabSz="914400" rtl="0" eaLnBrk="0" fontAlgn="base" latinLnBrk="0" hangingPunct="0">
              <a:lnSpc>
                <a:spcPct val="100000"/>
              </a:lnSpc>
              <a:spcBef>
                <a:spcPct val="0"/>
              </a:spcBef>
              <a:spcAft>
                <a:spcPct val="0"/>
              </a:spcAft>
              <a:buClrTx/>
              <a:buSzTx/>
              <a:buFontTx/>
              <a:buNone/>
              <a:tabLst>
                <a:tab pos="107950" algn="l"/>
              </a:tabLst>
              <a:defRPr/>
            </a:pPr>
            <a:endParaRPr kumimoji="0" lang="en-GB" sz="1000" b="1" i="0" u="none" strike="noStrike" kern="1200" cap="none" spc="0" normalizeH="0" baseline="0" noProof="0" dirty="0">
              <a:ln>
                <a:noFill/>
              </a:ln>
              <a:solidFill>
                <a:srgbClr val="58595B"/>
              </a:solidFill>
              <a:effectLst/>
              <a:uLnTx/>
              <a:uFillTx/>
              <a:latin typeface="Calibri Light" panose="020F0302020204030204"/>
              <a:ea typeface="+mn-ea"/>
              <a:cs typeface="+mn-cs"/>
            </a:endParaRPr>
          </a:p>
          <a:p>
            <a:pPr marR="0" indent="0">
              <a:lnSpc>
                <a:spcPct val="100000"/>
              </a:lnSpc>
              <a:buClrTx/>
              <a:buSzTx/>
              <a:buFontTx/>
              <a:buNone/>
              <a:defRPr/>
            </a:pPr>
            <a:r>
              <a:rPr lang="en-US" sz="1600" b="1" dirty="0">
                <a:solidFill>
                  <a:srgbClr val="FF0000"/>
                </a:solidFill>
                <a:latin typeface="Tahoma" panose="020B0604030504040204" pitchFamily="34" charset="0"/>
                <a:ea typeface="Tahoma" panose="020B0604030504040204" pitchFamily="34" charset="0"/>
                <a:cs typeface="Tahoma" panose="020B0604030504040204" pitchFamily="34" charset="0"/>
              </a:rPr>
              <a:t>Description of the incident: </a:t>
            </a:r>
          </a:p>
          <a:p>
            <a:pPr marR="0" indent="0">
              <a:lnSpc>
                <a:spcPct val="100000"/>
              </a:lnSpc>
              <a:buClrTx/>
              <a:buSzTx/>
              <a:buFontTx/>
              <a:buNone/>
              <a:defRPr/>
            </a:pPr>
            <a:endParaRPr lang="en-GB" sz="1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lvl="0" indent="-342900" eaLnBrk="1" fontAlgn="auto" hangingPunct="1">
              <a:spcBef>
                <a:spcPts val="0"/>
              </a:spcBef>
              <a:spcAft>
                <a:spcPts val="0"/>
              </a:spcAft>
              <a:tabLst/>
              <a:defRPr/>
            </a:pPr>
            <a:r>
              <a:rPr lang="en-US" sz="1400" dirty="0">
                <a:solidFill>
                  <a:prstClr val="black"/>
                </a:solidFill>
                <a:latin typeface="Calibri" panose="020F0502020204030204" pitchFamily="34" charset="0"/>
                <a:cs typeface="Calibri" panose="020F0502020204030204" pitchFamily="34" charset="0"/>
              </a:rPr>
              <a:t>During a well operation to restore Well Integrity of a gas production well, the Tubing Hanger ejected up through an open Blow Out Preventer (BOP) together with the a well plug followed by a large release of gas.</a:t>
            </a:r>
          </a:p>
          <a:p>
            <a:pPr lvl="0" indent="-342900" eaLnBrk="1" fontAlgn="auto" hangingPunct="1">
              <a:spcBef>
                <a:spcPts val="0"/>
              </a:spcBef>
              <a:spcAft>
                <a:spcPts val="0"/>
              </a:spcAft>
              <a:tabLst/>
              <a:defRPr/>
            </a:pPr>
            <a:r>
              <a:rPr lang="en-US" sz="1400" dirty="0">
                <a:solidFill>
                  <a:prstClr val="black"/>
                </a:solidFill>
                <a:latin typeface="Calibri" panose="020F0502020204030204" pitchFamily="34" charset="0"/>
                <a:cs typeface="Calibri" panose="020F0502020204030204" pitchFamily="34" charset="0"/>
              </a:rPr>
              <a:t>Above the BOP, two individuals were struck by the combination of ejected equipment combined with the force of gas being released resulting in their loss of life.</a:t>
            </a:r>
          </a:p>
          <a:p>
            <a:pPr lvl="0" indent="-342900" eaLnBrk="1" fontAlgn="auto" hangingPunct="1">
              <a:spcBef>
                <a:spcPts val="0"/>
              </a:spcBef>
              <a:spcAft>
                <a:spcPts val="0"/>
              </a:spcAft>
              <a:tabLst/>
              <a:defRPr/>
            </a:pPr>
            <a:r>
              <a:rPr lang="en-US" sz="1400" dirty="0">
                <a:solidFill>
                  <a:prstClr val="black"/>
                </a:solidFill>
                <a:latin typeface="Calibri" panose="020F0502020204030204" pitchFamily="34" charset="0"/>
                <a:cs typeface="Calibri" panose="020F0502020204030204" pitchFamily="34" charset="0"/>
              </a:rPr>
              <a:t>The well was immediately secured by closing the open BOP and Side Outlet Valves.</a:t>
            </a: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US" sz="2000" b="0" i="0" u="none" strike="noStrike" kern="1200" cap="none" spc="0" normalizeH="0" baseline="0" noProof="0" dirty="0">
              <a:ln>
                <a:noFill/>
              </a:ln>
              <a:solidFill>
                <a:srgbClr val="58595B"/>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lang="en-GB" altLang="zh-CN" sz="1600" b="1" dirty="0">
                <a:solidFill>
                  <a:schemeClr val="accent5"/>
                </a:solidFill>
                <a:latin typeface="Tahoma" panose="020B0604030504040204" pitchFamily="34" charset="0"/>
                <a:ea typeface="Tahoma" panose="020B0604030504040204" pitchFamily="34" charset="0"/>
                <a:cs typeface="Tahoma" panose="020B0604030504040204" pitchFamily="34" charset="0"/>
              </a:rPr>
              <a:t>Why it happened/Finding :</a:t>
            </a: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lang="en-GB" altLang="zh-CN" sz="1600" b="1" dirty="0">
              <a:solidFill>
                <a:schemeClr val="accent5"/>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defRPr/>
            </a:pPr>
            <a:r>
              <a:rPr lang="en-GB" altLang="zh-CN" sz="1400" dirty="0">
                <a:solidFill>
                  <a:prstClr val="black"/>
                </a:solidFill>
                <a:latin typeface="Calibri" panose="020F0502020204030204" pitchFamily="34" charset="0"/>
                <a:cs typeface="Tahoma" pitchFamily="34" charset="0"/>
              </a:rPr>
              <a:t>The plug was set too shallow and assumed to have set correctly due to the fact that it had sealed pressure for a long period of time.</a:t>
            </a:r>
          </a:p>
          <a:p>
            <a:pPr marL="285750" lvl="0" indent="-285750">
              <a:buFont typeface="Arial" panose="020B0604020202020204" pitchFamily="34" charset="0"/>
              <a:buChar char="•"/>
              <a:defRPr/>
            </a:pPr>
            <a:r>
              <a:rPr lang="en-GB" altLang="zh-CN" sz="1400" dirty="0">
                <a:solidFill>
                  <a:prstClr val="black"/>
                </a:solidFill>
                <a:latin typeface="Calibri" panose="020F0502020204030204" pitchFamily="34" charset="0"/>
                <a:cs typeface="Tahoma" pitchFamily="34" charset="0"/>
              </a:rPr>
              <a:t>Part of the considered Secondary Barrier envelope (BOP) was open to prepare to remove the Tubing Hanger, hence considering it as part of a Barrier at this point in time was not valid until it is closed</a:t>
            </a:r>
            <a:r>
              <a:rPr lang="en-GB" altLang="zh-CN" sz="1400" dirty="0">
                <a:solidFill>
                  <a:srgbClr val="58595B"/>
                </a:solidFill>
                <a:latin typeface="Calibri Light" panose="020F0302020204030204"/>
              </a:rPr>
              <a:t>. </a:t>
            </a:r>
          </a:p>
        </p:txBody>
      </p:sp>
      <p:pic>
        <p:nvPicPr>
          <p:cNvPr id="4" name="Picture 3"/>
          <p:cNvPicPr>
            <a:picLocks noChangeAspect="1"/>
          </p:cNvPicPr>
          <p:nvPr/>
        </p:nvPicPr>
        <p:blipFill>
          <a:blip r:embed="rId4"/>
          <a:stretch>
            <a:fillRect/>
          </a:stretch>
        </p:blipFill>
        <p:spPr>
          <a:xfrm>
            <a:off x="8267402" y="1830711"/>
            <a:ext cx="573074" cy="585267"/>
          </a:xfrm>
          <a:prstGeom prst="rect">
            <a:avLst/>
          </a:prstGeom>
        </p:spPr>
      </p:pic>
      <p:pic>
        <p:nvPicPr>
          <p:cNvPr id="13" name="Picture 12">
            <a:extLst>
              <a:ext uri="{FF2B5EF4-FFF2-40B4-BE49-F238E27FC236}">
                <a16:creationId xmlns:a16="http://schemas.microsoft.com/office/drawing/2014/main" id="{AE3DF5BE-FBCF-44D3-8A88-A186A3155A18}"/>
              </a:ext>
            </a:extLst>
          </p:cNvPr>
          <p:cNvPicPr>
            <a:picLocks noChangeAspect="1"/>
          </p:cNvPicPr>
          <p:nvPr/>
        </p:nvPicPr>
        <p:blipFill>
          <a:blip r:embed="rId5"/>
          <a:stretch>
            <a:fillRect/>
          </a:stretch>
        </p:blipFill>
        <p:spPr>
          <a:xfrm>
            <a:off x="10331573" y="2101595"/>
            <a:ext cx="1748820" cy="3339067"/>
          </a:xfrm>
          <a:prstGeom prst="rect">
            <a:avLst/>
          </a:prstGeom>
        </p:spPr>
      </p:pic>
      <p:pic>
        <p:nvPicPr>
          <p:cNvPr id="9" name="Picture 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716227" y="1947554"/>
            <a:ext cx="454025" cy="481012"/>
          </a:xfrm>
          <a:prstGeom prst="rect">
            <a:avLst/>
          </a:prstGeom>
          <a:noFill/>
          <a:ln w="9525">
            <a:noFill/>
            <a:miter lim="800000"/>
            <a:headEnd/>
            <a:tailEnd/>
          </a:ln>
        </p:spPr>
      </p:pic>
      <p:sp>
        <p:nvSpPr>
          <p:cNvPr id="3" name="Arc 2">
            <a:extLst>
              <a:ext uri="{FF2B5EF4-FFF2-40B4-BE49-F238E27FC236}">
                <a16:creationId xmlns:a16="http://schemas.microsoft.com/office/drawing/2014/main" id="{B9577879-3562-4377-A11E-51F737CC9BF9}"/>
              </a:ext>
            </a:extLst>
          </p:cNvPr>
          <p:cNvSpPr/>
          <p:nvPr/>
        </p:nvSpPr>
        <p:spPr>
          <a:xfrm rot="539687">
            <a:off x="10790829" y="2919115"/>
            <a:ext cx="395811" cy="1127053"/>
          </a:xfrm>
          <a:prstGeom prst="arc">
            <a:avLst>
              <a:gd name="adj1" fmla="val 17933712"/>
              <a:gd name="adj2" fmla="val 3972546"/>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F6A6D7BC-1496-48A8-B05A-301AB32D2F7C}"/>
              </a:ext>
            </a:extLst>
          </p:cNvPr>
          <p:cNvSpPr txBox="1"/>
          <p:nvPr/>
        </p:nvSpPr>
        <p:spPr>
          <a:xfrm>
            <a:off x="582834" y="6001081"/>
            <a:ext cx="6880251" cy="276999"/>
          </a:xfrm>
          <a:prstGeom prst="rect">
            <a:avLst/>
          </a:prstGeom>
          <a:noFill/>
        </p:spPr>
        <p:txBody>
          <a:bodyPr wrap="square" rtlCol="0">
            <a:spAutoFit/>
          </a:bodyPr>
          <a:lstStyle/>
          <a:p>
            <a:r>
              <a:rPr lang="en-US" sz="1200" b="1" dirty="0">
                <a:solidFill>
                  <a:srgbClr val="0033CC"/>
                </a:solidFill>
                <a:latin typeface="Calibri Light" panose="020F0302020204030204"/>
              </a:rPr>
              <a:t>*Note – investigation on going </a:t>
            </a:r>
          </a:p>
        </p:txBody>
      </p:sp>
      <p:graphicFrame>
        <p:nvGraphicFramePr>
          <p:cNvPr id="17" name="Table 16">
            <a:extLst>
              <a:ext uri="{FF2B5EF4-FFF2-40B4-BE49-F238E27FC236}">
                <a16:creationId xmlns:a16="http://schemas.microsoft.com/office/drawing/2014/main" id="{5CD86905-3E8F-4DE6-8299-CFCACBA31C4F}"/>
              </a:ext>
            </a:extLst>
          </p:cNvPr>
          <p:cNvGraphicFramePr>
            <a:graphicFrameLocks noGrp="1"/>
          </p:cNvGraphicFramePr>
          <p:nvPr>
            <p:extLst>
              <p:ext uri="{D42A27DB-BD31-4B8C-83A1-F6EECF244321}">
                <p14:modId xmlns:p14="http://schemas.microsoft.com/office/powerpoint/2010/main" val="2020426889"/>
              </p:ext>
            </p:extLst>
          </p:nvPr>
        </p:nvGraphicFramePr>
        <p:xfrm>
          <a:off x="439959" y="856918"/>
          <a:ext cx="11510421" cy="905807"/>
        </p:xfrm>
        <a:graphic>
          <a:graphicData uri="http://schemas.openxmlformats.org/drawingml/2006/table">
            <a:tbl>
              <a:tblPr firstRow="1" bandRow="1">
                <a:tableStyleId>{D7AC3CCA-C797-4891-BE02-D94E43425B78}</a:tableStyleId>
              </a:tblPr>
              <a:tblGrid>
                <a:gridCol w="1168107">
                  <a:extLst>
                    <a:ext uri="{9D8B030D-6E8A-4147-A177-3AD203B41FA5}">
                      <a16:colId xmlns:a16="http://schemas.microsoft.com/office/drawing/2014/main" val="4136576419"/>
                    </a:ext>
                  </a:extLst>
                </a:gridCol>
                <a:gridCol w="3856379">
                  <a:extLst>
                    <a:ext uri="{9D8B030D-6E8A-4147-A177-3AD203B41FA5}">
                      <a16:colId xmlns:a16="http://schemas.microsoft.com/office/drawing/2014/main" val="425046032"/>
                    </a:ext>
                  </a:extLst>
                </a:gridCol>
                <a:gridCol w="1574276">
                  <a:extLst>
                    <a:ext uri="{9D8B030D-6E8A-4147-A177-3AD203B41FA5}">
                      <a16:colId xmlns:a16="http://schemas.microsoft.com/office/drawing/2014/main" val="4255786960"/>
                    </a:ext>
                  </a:extLst>
                </a:gridCol>
                <a:gridCol w="4911659">
                  <a:extLst>
                    <a:ext uri="{9D8B030D-6E8A-4147-A177-3AD203B41FA5}">
                      <a16:colId xmlns:a16="http://schemas.microsoft.com/office/drawing/2014/main" val="2009492886"/>
                    </a:ext>
                  </a:extLst>
                </a:gridCol>
              </a:tblGrid>
              <a:tr h="466800">
                <a:tc>
                  <a:txBody>
                    <a:bodyPr/>
                    <a:lstStyle/>
                    <a:p>
                      <a:r>
                        <a:rPr kumimoji="0" lang="en-US" sz="1400" u="none" strike="noStrike" kern="1200" cap="none" normalizeH="0" baseline="0" dirty="0">
                          <a:ln>
                            <a:noFill/>
                          </a:ln>
                          <a:effectLst/>
                        </a:rPr>
                        <a:t>Alert NO:</a:t>
                      </a:r>
                    </a:p>
                    <a:p>
                      <a:r>
                        <a:rPr kumimoji="0" lang="en-US" sz="1400" u="none" strike="noStrike" kern="1200" cap="none" normalizeH="0" baseline="0" dirty="0">
                          <a:ln>
                            <a:noFill/>
                          </a:ln>
                          <a:effectLst/>
                        </a:rPr>
                        <a:t>PIM #</a:t>
                      </a:r>
                      <a:endPar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endParaRPr>
                    </a:p>
                  </a:txBody>
                  <a:tcPr marL="68580" marR="68580" marT="34290" marB="34290"/>
                </a:tc>
                <a:tc>
                  <a:txBody>
                    <a:bodyPr/>
                    <a:lstStyle/>
                    <a:p>
                      <a:r>
                        <a:rPr kumimoji="0" lang="en-US" sz="1400" u="none" strike="noStrike" kern="1200" cap="none" normalizeH="0" baseline="0" dirty="0">
                          <a:ln>
                            <a:noFill/>
                          </a:ln>
                          <a:effectLst/>
                        </a:rPr>
                        <a:t>PDO_LFI_2607202200_Fatality 2 &amp; 3 Initial</a:t>
                      </a:r>
                    </a:p>
                    <a:p>
                      <a:r>
                        <a:rPr kumimoji="0" lang="en-US" sz="1400" u="none" strike="noStrike" kern="1200" cap="none" normalizeH="0" baseline="0" dirty="0">
                          <a:ln>
                            <a:noFill/>
                          </a:ln>
                          <a:effectLst/>
                        </a:rPr>
                        <a:t>1141475</a:t>
                      </a:r>
                    </a:p>
                  </a:txBody>
                  <a:tcPr marL="68580" marR="68580" marT="34290" marB="34290"/>
                </a:tc>
                <a:tc>
                  <a:txBody>
                    <a:bodyPr/>
                    <a:lstStyle/>
                    <a:p>
                      <a:r>
                        <a:rPr kumimoji="0" lang="en-US" sz="1400" u="none" strike="noStrike" kern="1200" cap="none" normalizeH="0" baseline="0" dirty="0">
                          <a:ln>
                            <a:noFill/>
                          </a:ln>
                          <a:effectLst/>
                        </a:rPr>
                        <a:t>Pattern:</a:t>
                      </a:r>
                      <a:endPar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endParaRPr>
                    </a:p>
                  </a:txBody>
                  <a:tcPr marL="68580" marR="68580" marT="34290" marB="34290"/>
                </a:tc>
                <a:tc>
                  <a:txBody>
                    <a:bodyPr/>
                    <a:lstStyle/>
                    <a:p>
                      <a:pPr marL="0" algn="l" defTabSz="914400" rtl="0" eaLnBrk="1" latinLnBrk="0" hangingPunct="1"/>
                      <a:r>
                        <a:rPr kumimoji="0" lang="en-US" sz="1400" u="none" strike="noStrike" kern="1200" cap="none" normalizeH="0" baseline="0" noProof="0" dirty="0">
                          <a:ln>
                            <a:noFill/>
                          </a:ln>
                          <a:effectLst/>
                        </a:rPr>
                        <a:t>AIPS- Released Energy</a:t>
                      </a:r>
                      <a:endParaRPr kumimoji="0" lang="en-US" sz="1400" b="1" i="0" u="none" strike="noStrike" kern="1200" cap="none" normalizeH="0" baseline="0" dirty="0">
                        <a:ln>
                          <a:noFill/>
                        </a:ln>
                        <a:solidFill>
                          <a:srgbClr val="58595B"/>
                        </a:solidFill>
                        <a:effectLst/>
                        <a:latin typeface="+mj-lt"/>
                        <a:ea typeface="+mn-ea"/>
                        <a:cs typeface="+mn-cs"/>
                      </a:endParaRPr>
                    </a:p>
                  </a:txBody>
                  <a:tcPr marL="68580" marR="68580" marT="34290" marB="34290"/>
                </a:tc>
                <a:extLst>
                  <a:ext uri="{0D108BD9-81ED-4DB2-BD59-A6C34878D82A}">
                    <a16:rowId xmlns:a16="http://schemas.microsoft.com/office/drawing/2014/main" val="3806748105"/>
                  </a:ext>
                </a:extLst>
              </a:tr>
              <a:tr h="410507">
                <a:tc>
                  <a:txBody>
                    <a:bodyPr/>
                    <a:lstStyle/>
                    <a:p>
                      <a:r>
                        <a:rPr lang="en-US" sz="1500" kern="1200" dirty="0">
                          <a:solidFill>
                            <a:schemeClr val="tx1"/>
                          </a:solidFill>
                          <a:latin typeface="Cambria" panose="02040503050406030204" pitchFamily="18" charset="0"/>
                          <a:ea typeface="Cambria" panose="02040503050406030204" pitchFamily="18" charset="0"/>
                          <a:cs typeface="+mn-cs"/>
                        </a:rPr>
                        <a:t>Date:</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tx1"/>
                          </a:solidFill>
                          <a:latin typeface="Cambria" panose="02040503050406030204" pitchFamily="18" charset="0"/>
                          <a:ea typeface="Cambria" panose="02040503050406030204" pitchFamily="18" charset="0"/>
                          <a:cs typeface="+mn-cs"/>
                        </a:rPr>
                        <a:t>13/07/2022 @ 09:15 hrs</a:t>
                      </a:r>
                    </a:p>
                  </a:txBody>
                  <a:tcPr marL="68580" marR="68580" marT="34290" marB="34290"/>
                </a:tc>
                <a:tc>
                  <a:txBody>
                    <a:bodyPr/>
                    <a:lstStyle/>
                    <a:p>
                      <a:r>
                        <a:rPr lang="en-US" sz="1500" kern="1200" dirty="0">
                          <a:solidFill>
                            <a:schemeClr val="tx1"/>
                          </a:solidFill>
                          <a:latin typeface="Cambria" panose="02040503050406030204" pitchFamily="18" charset="0"/>
                          <a:ea typeface="Cambria" panose="02040503050406030204" pitchFamily="18" charset="0"/>
                          <a:cs typeface="+mn-cs"/>
                        </a:rPr>
                        <a:t>Target Audience:</a:t>
                      </a:r>
                    </a:p>
                  </a:txBody>
                  <a:tcPr marL="68580" marR="68580" marT="34290" marB="34290"/>
                </a:tc>
                <a:tc>
                  <a:txBody>
                    <a:bodyPr/>
                    <a:lstStyle/>
                    <a:p>
                      <a:pPr marL="0" algn="l" defTabSz="914400" rtl="0" eaLnBrk="1" latinLnBrk="0" hangingPunct="1"/>
                      <a:r>
                        <a:rPr lang="en-US" sz="1500" kern="1200" dirty="0">
                          <a:solidFill>
                            <a:schemeClr val="tx1"/>
                          </a:solidFill>
                          <a:latin typeface="Cambria" panose="02040503050406030204" pitchFamily="18" charset="0"/>
                          <a:ea typeface="Cambria" panose="02040503050406030204" pitchFamily="18" charset="0"/>
                          <a:cs typeface="+mn-cs"/>
                        </a:rPr>
                        <a:t>Planning &amp; Operations Well Engineers. Site Supervisors</a:t>
                      </a:r>
                    </a:p>
                  </a:txBody>
                  <a:tcPr marL="68580" marR="68580" marT="34290" marB="34290"/>
                </a:tc>
                <a:extLst>
                  <a:ext uri="{0D108BD9-81ED-4DB2-BD59-A6C34878D82A}">
                    <a16:rowId xmlns:a16="http://schemas.microsoft.com/office/drawing/2014/main" val="2836305567"/>
                  </a:ext>
                </a:extLst>
              </a:tr>
            </a:tbl>
          </a:graphicData>
        </a:graphic>
      </p:graphicFrame>
    </p:spTree>
    <p:extLst>
      <p:ext uri="{BB962C8B-B14F-4D97-AF65-F5344CB8AC3E}">
        <p14:creationId xmlns:p14="http://schemas.microsoft.com/office/powerpoint/2010/main" val="3727865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7236" y="801238"/>
            <a:ext cx="11722985" cy="584775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lang="en-GB" altLang="en-US" sz="2000" b="1" dirty="0">
                <a:solidFill>
                  <a:schemeClr val="accent5"/>
                </a:solidFill>
                <a:latin typeface="Tahoma" panose="020B0604030504040204" pitchFamily="34" charset="0"/>
                <a:ea typeface="Tahoma" panose="020B0604030504040204" pitchFamily="34" charset="0"/>
                <a:cs typeface="Tahoma" panose="020B0604030504040204" pitchFamily="34" charset="0"/>
              </a:rPr>
              <a:t>Lessons learned</a:t>
            </a:r>
            <a:r>
              <a:rPr lang="en-US" altLang="en-US" sz="2000" b="1" dirty="0">
                <a:solidFill>
                  <a:schemeClr val="accent5"/>
                </a:solidFill>
                <a:latin typeface="Tahoma" panose="020B0604030504040204" pitchFamily="34" charset="0"/>
                <a:ea typeface="Tahoma" panose="020B0604030504040204" pitchFamily="34" charset="0"/>
                <a:cs typeface="Tahoma" panose="020B060403050404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lang="en-GB" altLang="en-US" sz="2000" b="1" dirty="0">
              <a:solidFill>
                <a:schemeClr val="accent5"/>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itchFamily="34" charset="0"/>
              <a:buChar char="•"/>
              <a:defRPr/>
            </a:pPr>
            <a:r>
              <a:rPr lang="en-US" sz="1600" dirty="0">
                <a:solidFill>
                  <a:prstClr val="black"/>
                </a:solidFill>
                <a:latin typeface="Calibri" panose="020F0502020204030204" pitchFamily="34" charset="0"/>
                <a:cs typeface="Tahoma" pitchFamily="34" charset="0"/>
              </a:rPr>
              <a:t>All Well Barriers shall be formally qualified</a:t>
            </a:r>
          </a:p>
          <a:p>
            <a:pPr marL="342900" indent="-342900">
              <a:buFont typeface="Arial" pitchFamily="34" charset="0"/>
              <a:buChar char="•"/>
              <a:defRPr/>
            </a:pPr>
            <a:r>
              <a:rPr lang="en-US" sz="1600" dirty="0">
                <a:solidFill>
                  <a:prstClr val="black"/>
                </a:solidFill>
                <a:latin typeface="Calibri" panose="020F0502020204030204" pitchFamily="34" charset="0"/>
                <a:cs typeface="Tahoma" pitchFamily="34" charset="0"/>
              </a:rPr>
              <a:t>Single Barrier Operations shall be only accepted under an Approved Deviation (Management of Change MOC)</a:t>
            </a:r>
          </a:p>
          <a:p>
            <a:pPr marL="342900" indent="-342900">
              <a:buFont typeface="Arial" pitchFamily="34" charset="0"/>
              <a:buChar char="•"/>
              <a:defRPr/>
            </a:pPr>
            <a:r>
              <a:rPr lang="en-US" sz="1600" dirty="0">
                <a:solidFill>
                  <a:prstClr val="black"/>
                </a:solidFill>
                <a:latin typeface="Calibri" panose="020F0502020204030204" pitchFamily="34" charset="0"/>
                <a:cs typeface="Tahoma" pitchFamily="34" charset="0"/>
              </a:rPr>
              <a:t>All variations (Management of Change MOC) to a program shall be reported in writing and formally approved.</a:t>
            </a:r>
          </a:p>
          <a:p>
            <a:pPr marL="342900" indent="-342900">
              <a:buFont typeface="Arial" pitchFamily="34" charset="0"/>
              <a:buChar char="•"/>
              <a:defRPr/>
            </a:pPr>
            <a:r>
              <a:rPr lang="en-US" sz="1600" dirty="0">
                <a:solidFill>
                  <a:prstClr val="black"/>
                </a:solidFill>
                <a:latin typeface="Calibri" panose="020F0502020204030204" pitchFamily="34" charset="0"/>
                <a:cs typeface="Tahoma" pitchFamily="34" charset="0"/>
              </a:rPr>
              <a:t>Having no pressure above a plug (well barrier) alone does not necessarily indicate the barrier is fully verified. </a:t>
            </a:r>
          </a:p>
          <a:p>
            <a:pPr marL="342900" indent="-342900">
              <a:buFont typeface="Arial" pitchFamily="34" charset="0"/>
              <a:buChar char="•"/>
              <a:defRPr/>
            </a:pPr>
            <a:r>
              <a:rPr lang="en-US" sz="1600" dirty="0">
                <a:solidFill>
                  <a:prstClr val="black"/>
                </a:solidFill>
                <a:latin typeface="Calibri" panose="020F0502020204030204" pitchFamily="34" charset="0"/>
                <a:cs typeface="Tahoma" pitchFamily="34" charset="0"/>
              </a:rPr>
              <a:t>All Well Barriers shall be independent &amp; Identified, Verified &amp; Monitored.</a:t>
            </a:r>
          </a:p>
          <a:p>
            <a:pPr marL="342900" indent="-342900">
              <a:buFont typeface="Arial" pitchFamily="34" charset="0"/>
              <a:buChar char="•"/>
              <a:defRPr/>
            </a:pPr>
            <a:r>
              <a:rPr lang="en-US" sz="1600" dirty="0">
                <a:solidFill>
                  <a:prstClr val="black"/>
                </a:solidFill>
                <a:latin typeface="Calibri" panose="020F0502020204030204" pitchFamily="34" charset="0"/>
                <a:cs typeface="Tahoma" pitchFamily="34" charset="0"/>
              </a:rPr>
              <a:t>Well Risk shall be captured within the handover from one team to another.</a:t>
            </a:r>
          </a:p>
          <a:p>
            <a:pPr>
              <a:defRPr/>
            </a:pPr>
            <a:endParaRPr lang="en-US" sz="1600" dirty="0">
              <a:solidFill>
                <a:srgbClr val="000000"/>
              </a:solidFill>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GB" sz="1600" b="0" i="0" u="none" strike="noStrike" kern="1200" cap="none" spc="0" normalizeH="0" baseline="0" noProof="0" dirty="0">
              <a:ln>
                <a:noFill/>
              </a:ln>
              <a:solidFill>
                <a:srgbClr val="58595B"/>
              </a:solidFill>
              <a:effectLst/>
              <a:uLnTx/>
              <a:uFillTx/>
              <a:latin typeface="Times New Roman" panose="02020603050405020304" pitchFamily="18" charset="0"/>
              <a:ea typeface="+mn-ea"/>
              <a:cs typeface="Times New Roman" panose="02020603050405020304" pitchFamily="18" charset="0"/>
            </a:endParaRPr>
          </a:p>
          <a:p>
            <a:pPr algn="ctr" eaLnBrk="0" fontAlgn="base" hangingPunct="0">
              <a:spcBef>
                <a:spcPct val="0"/>
              </a:spcBef>
              <a:spcAft>
                <a:spcPct val="0"/>
              </a:spcAft>
              <a:tabLst>
                <a:tab pos="107950" algn="l"/>
              </a:tabLst>
              <a:defRPr/>
            </a:pPr>
            <a:r>
              <a:rPr lang="en-US" sz="2000" b="1" u="sng" dirty="0">
                <a:latin typeface="Tahoma" pitchFamily="34" charset="0"/>
              </a:rPr>
              <a:t>As a learning from this incident and ensure continual improvement all contract managers must review their HSE risk management against the questions asked below        </a:t>
            </a:r>
          </a:p>
          <a:p>
            <a:pPr eaLnBrk="0" fontAlgn="base" hangingPunct="0">
              <a:spcBef>
                <a:spcPct val="0"/>
              </a:spcBef>
              <a:spcAft>
                <a:spcPct val="0"/>
              </a:spcAft>
              <a:tabLst>
                <a:tab pos="107950" algn="l"/>
              </a:tabLst>
              <a:defRPr/>
            </a:pPr>
            <a:endParaRPr lang="en-US" sz="2000" b="1" dirty="0">
              <a:solidFill>
                <a:srgbClr val="58595B"/>
              </a:solidFill>
              <a:latin typeface="Calibri Light" panose="020F0302020204030204"/>
            </a:endParaRPr>
          </a:p>
          <a:p>
            <a:pPr eaLnBrk="0" fontAlgn="base" hangingPunct="0">
              <a:spcBef>
                <a:spcPct val="0"/>
              </a:spcBef>
              <a:spcAft>
                <a:spcPct val="0"/>
              </a:spcAft>
              <a:tabLst>
                <a:tab pos="107950" algn="l"/>
              </a:tabLst>
              <a:defRPr/>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Management Confirm the following:</a:t>
            </a:r>
            <a:endParaRPr lang="en-GB"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GB" sz="1400" b="0" i="0" u="none" strike="noStrike" kern="1200" cap="none" spc="0" normalizeH="0" baseline="0" noProof="0" dirty="0">
              <a:ln>
                <a:noFill/>
              </a:ln>
              <a:solidFill>
                <a:srgbClr val="58595B"/>
              </a:solidFill>
              <a:effectLst/>
              <a:uLnTx/>
              <a:uFillTx/>
              <a:latin typeface="Calibri Light" panose="020F0302020204030204"/>
              <a:ea typeface="+mn-ea"/>
              <a:cs typeface="+mn-cs"/>
            </a:endParaRP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Are Well Barriers visible and understood for every stage and every step of the operation?</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Are Single Barrier Operations approved by the correct technical authority? </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Is there clear evidence that the Well Risk is clearly understood by all parties?</a:t>
            </a: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GB" sz="1400" b="0" i="0" u="none" strike="noStrike" kern="1200" cap="none" spc="0" normalizeH="0" baseline="0" noProof="0" dirty="0">
              <a:ln>
                <a:noFill/>
              </a:ln>
              <a:solidFill>
                <a:srgbClr val="58595B"/>
              </a:solidFill>
              <a:effectLst/>
              <a:uLnTx/>
              <a:uFillTx/>
              <a:latin typeface="Calibri Light" panose="020F0302020204030204"/>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None/>
              <a:tabLst>
                <a:tab pos="107950" algn="l"/>
              </a:tabLst>
              <a:defRPr/>
            </a:pPr>
            <a:r>
              <a:rPr kumimoji="0" lang="en-US" sz="1200" b="1" i="1" u="none" strike="noStrike" kern="1200" cap="none" spc="0" normalizeH="0" baseline="0" noProof="0" dirty="0">
                <a:ln>
                  <a:noFill/>
                </a:ln>
                <a:solidFill>
                  <a:srgbClr val="0033CC"/>
                </a:solidFill>
                <a:effectLst/>
                <a:uLnTx/>
                <a:uFillTx/>
                <a:latin typeface="Calibri Light" panose="020F0302020204030204"/>
                <a:ea typeface="+mn-ea"/>
                <a:cs typeface="+mn-cs"/>
                <a:sym typeface="Wingdings" pitchFamily="2" charset="2"/>
              </a:rPr>
              <a:t>* If the answer is NO to any of the above questions, please ensure you take action to correct this finding.</a:t>
            </a: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US" altLang="en-US" sz="4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6" name="Title 2"/>
          <p:cNvSpPr>
            <a:spLocks noGrp="1"/>
          </p:cNvSpPr>
          <p:nvPr>
            <p:ph type="title"/>
          </p:nvPr>
        </p:nvSpPr>
        <p:spPr>
          <a:xfrm>
            <a:off x="365459" y="0"/>
            <a:ext cx="11826540" cy="801238"/>
          </a:xfrm>
          <a:solidFill>
            <a:srgbClr val="FFC000"/>
          </a:solidFill>
        </p:spPr>
        <p:txBody>
          <a:bodyPr>
            <a:noAutofit/>
          </a:bodyPr>
          <a:lstStyle/>
          <a:p>
            <a:pPr algn="ctr"/>
            <a:r>
              <a:rPr lang="en-GB" sz="2800" dirty="0"/>
              <a:t>Learning From Incident  </a:t>
            </a:r>
            <a:br>
              <a:rPr lang="en-GB" sz="2800" dirty="0"/>
            </a:br>
            <a:r>
              <a:rPr lang="en-GB" sz="2800" b="1" dirty="0"/>
              <a:t>Awareness Alert </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3922986"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rPr>
              <a:t>For more information: please contact MSE3 team directly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0481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92616</DocId>
    <ImageCreateDate xmlns="4880E4F8-4B7D-4BDD-91E3-E10D47036ECA"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EB1FCF-0E89-482E-A62E-598FF58845D8}">
  <ds:schemaRefs>
    <ds:schemaRef ds:uri="http://purl.org/dc/dcmitype/"/>
    <ds:schemaRef ds:uri="http://schemas.microsoft.com/sharepoint/v3"/>
    <ds:schemaRef ds:uri="http://schemas.openxmlformats.org/package/2006/metadata/core-properties"/>
    <ds:schemaRef ds:uri="http://purl.org/dc/elements/1.1/"/>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3.xml><?xml version="1.0" encoding="utf-8"?>
<ds:datastoreItem xmlns:ds="http://schemas.openxmlformats.org/officeDocument/2006/customXml" ds:itemID="{BBF56FF2-232D-4C69-BB09-52A86A31ACCE}"/>
</file>

<file path=docProps/app.xml><?xml version="1.0" encoding="utf-8"?>
<Properties xmlns="http://schemas.openxmlformats.org/officeDocument/2006/extended-properties" xmlns:vt="http://schemas.openxmlformats.org/officeDocument/2006/docPropsVTypes">
  <TotalTime>844</TotalTime>
  <Words>727</Words>
  <Application>Microsoft Office PowerPoint</Application>
  <PresentationFormat>Widescreen</PresentationFormat>
  <Paragraphs>76</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Cambria</vt:lpstr>
      <vt:lpstr>Gill Sans</vt:lpstr>
      <vt:lpstr>Gill Sans Light</vt:lpstr>
      <vt:lpstr>Tahoma</vt:lpstr>
      <vt:lpstr>Times New Roman</vt:lpstr>
      <vt:lpstr>Office Theme</vt:lpstr>
      <vt:lpstr>Learning From Incident   Awareness Alert </vt:lpstr>
      <vt:lpstr>Learning From Incident   Awareness Alert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20220721 BRNW-1 First Alert_v2</dc:title>
  <dc:creator>nazar@umsoman.com</dc:creator>
  <cp:lastModifiedBy>Balushi, Sumaiya MSE36</cp:lastModifiedBy>
  <cp:revision>48</cp:revision>
  <dcterms:created xsi:type="dcterms:W3CDTF">2018-09-24T07:27:56Z</dcterms:created>
  <dcterms:modified xsi:type="dcterms:W3CDTF">2022-07-26T09:52:18Z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