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21.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Override2.xml" ContentType="application/vnd.openxmlformats-officedocument.themeOverride+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1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6" r:id="rId2"/>
    <p:sldMasterId id="2147483794" r:id="rId3"/>
    <p:sldMasterId id="2147483806" r:id="rId4"/>
    <p:sldMasterId id="2147483818" r:id="rId5"/>
    <p:sldMasterId id="2147483830" r:id="rId6"/>
    <p:sldMasterId id="2147483842" r:id="rId7"/>
    <p:sldMasterId id="2147483854" r:id="rId8"/>
    <p:sldMasterId id="2147483866" r:id="rId9"/>
    <p:sldMasterId id="2147483878" r:id="rId10"/>
    <p:sldMasterId id="2147483890" r:id="rId11"/>
    <p:sldMasterId id="2147483902" r:id="rId12"/>
  </p:sldMasterIdLst>
  <p:notesMasterIdLst>
    <p:notesMasterId r:id="rId47"/>
  </p:notesMasterIdLst>
  <p:sldIdLst>
    <p:sldId id="641" r:id="rId13"/>
    <p:sldId id="451" r:id="rId14"/>
    <p:sldId id="1032" r:id="rId15"/>
    <p:sldId id="936" r:id="rId16"/>
    <p:sldId id="357" r:id="rId17"/>
    <p:sldId id="358" r:id="rId18"/>
    <p:sldId id="645" r:id="rId19"/>
    <p:sldId id="381" r:id="rId20"/>
    <p:sldId id="365" r:id="rId21"/>
    <p:sldId id="2147376961" r:id="rId22"/>
    <p:sldId id="2147376962" r:id="rId23"/>
    <p:sldId id="2147376963" r:id="rId24"/>
    <p:sldId id="2147376964" r:id="rId25"/>
    <p:sldId id="441" r:id="rId26"/>
    <p:sldId id="442" r:id="rId27"/>
    <p:sldId id="646" r:id="rId28"/>
    <p:sldId id="373" r:id="rId29"/>
    <p:sldId id="1033" r:id="rId30"/>
    <p:sldId id="1034" r:id="rId31"/>
    <p:sldId id="1035" r:id="rId32"/>
    <p:sldId id="1037" r:id="rId33"/>
    <p:sldId id="1038" r:id="rId34"/>
    <p:sldId id="2147376959" r:id="rId35"/>
    <p:sldId id="2147376960" r:id="rId36"/>
    <p:sldId id="649" r:id="rId37"/>
    <p:sldId id="1039" r:id="rId38"/>
    <p:sldId id="1040" r:id="rId39"/>
    <p:sldId id="328" r:id="rId40"/>
    <p:sldId id="356" r:id="rId41"/>
    <p:sldId id="350" r:id="rId42"/>
    <p:sldId id="1001" r:id="rId43"/>
    <p:sldId id="337" r:id="rId44"/>
    <p:sldId id="327" r:id="rId45"/>
    <p:sldId id="103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2D508F"/>
    <a:srgbClr val="F2B800"/>
    <a:srgbClr val="FF33CC"/>
    <a:srgbClr val="CCCC00"/>
    <a:srgbClr val="3399FF"/>
    <a:srgbClr val="6666FF"/>
    <a:srgbClr val="FE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36" autoAdjust="0"/>
    <p:restoredTop sz="94660"/>
  </p:normalViewPr>
  <p:slideViewPr>
    <p:cSldViewPr snapToGrid="0">
      <p:cViewPr varScale="1">
        <p:scale>
          <a:sx n="95" d="100"/>
          <a:sy n="95" d="100"/>
        </p:scale>
        <p:origin x="198"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customXml" Target="../customXml/item2.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Sheet1!$H$5</c:f>
              <c:strCache>
                <c:ptCount val="1"/>
                <c:pt idx="0">
                  <c:v># of incident</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83-41CF-88A4-1A5715FB0AB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83-41CF-88A4-1A5715FB0AB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83-41CF-88A4-1A5715FB0AB3}"/>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83-41CF-88A4-1A5715FB0AB3}"/>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9683-41CF-88A4-1A5715FB0AB3}"/>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9683-41CF-88A4-1A5715FB0AB3}"/>
              </c:ext>
            </c:extLst>
          </c:dPt>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Sheet1!$G$6:$G$11</c:f>
              <c:strCache>
                <c:ptCount val="6"/>
                <c:pt idx="0">
                  <c:v>Chemical Burn </c:v>
                </c:pt>
                <c:pt idx="1">
                  <c:v>Drops</c:v>
                </c:pt>
                <c:pt idx="2">
                  <c:v>Motor vehicle </c:v>
                </c:pt>
                <c:pt idx="3">
                  <c:v>Released Energy</c:v>
                </c:pt>
                <c:pt idx="4">
                  <c:v>Hands &amp; Fingers</c:v>
                </c:pt>
                <c:pt idx="5">
                  <c:v>NAD</c:v>
                </c:pt>
              </c:strCache>
            </c:strRef>
          </c:cat>
          <c:val>
            <c:numRef>
              <c:f>Sheet1!$H$6:$H$11</c:f>
              <c:numCache>
                <c:formatCode>General</c:formatCode>
                <c:ptCount val="6"/>
                <c:pt idx="0">
                  <c:v>1</c:v>
                </c:pt>
                <c:pt idx="1">
                  <c:v>5</c:v>
                </c:pt>
                <c:pt idx="2">
                  <c:v>4</c:v>
                </c:pt>
                <c:pt idx="3">
                  <c:v>1</c:v>
                </c:pt>
                <c:pt idx="4">
                  <c:v>1</c:v>
                </c:pt>
                <c:pt idx="5">
                  <c:v>3</c:v>
                </c:pt>
              </c:numCache>
            </c:numRef>
          </c:val>
          <c:extLst>
            <c:ext xmlns:c16="http://schemas.microsoft.com/office/drawing/2014/chart" uri="{C3380CC4-5D6E-409C-BE32-E72D297353CC}">
              <c16:uniqueId val="{0000000C-9683-41CF-88A4-1A5715FB0AB3}"/>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showDLblsOverMax val="0"/>
  </c:chart>
  <c:spPr>
    <a:noFill/>
    <a:ln>
      <a:noFill/>
    </a:ln>
    <a:effectLst/>
  </c:spPr>
  <c:txPr>
    <a:bodyPr/>
    <a:lstStyle/>
    <a:p>
      <a:pPr>
        <a:defRPr sz="105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9C2D2-753B-48B2-B64B-F3DA18287470}" type="datetimeFigureOut">
              <a:rPr lang="en-US" smtClean="0"/>
              <a:t>25/06/2023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39E33-00C3-438E-A84B-CED9744461E4}" type="slidenum">
              <a:rPr lang="en-US" smtClean="0"/>
              <a:t>‹#›</a:t>
            </a:fld>
            <a:endParaRPr lang="en-US"/>
          </a:p>
        </p:txBody>
      </p:sp>
    </p:spTree>
    <p:extLst>
      <p:ext uri="{BB962C8B-B14F-4D97-AF65-F5344CB8AC3E}">
        <p14:creationId xmlns:p14="http://schemas.microsoft.com/office/powerpoint/2010/main" val="939527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tabLst>
                <a:tab pos="107950" algn="l"/>
              </a:tabLst>
            </a:pPr>
            <a:r>
              <a:rPr lang="en-GB" altLang="zh-CN" sz="1600" b="1" kern="1200" dirty="0">
                <a:solidFill>
                  <a:srgbClr val="58595B"/>
                </a:solidFill>
                <a:latin typeface="+mn-lt"/>
                <a:ea typeface="Times New Roman" panose="02020603050405020304" pitchFamily="18" charset="0"/>
                <a:cs typeface="+mn-cs"/>
              </a:rPr>
              <a:t>Why it happened</a:t>
            </a:r>
            <a:endParaRPr lang="en-US" altLang="zh-CN" sz="1600" b="1" kern="1200" dirty="0">
              <a:solidFill>
                <a:srgbClr val="58595B"/>
              </a:solidFill>
              <a:latin typeface="+mn-lt"/>
              <a:ea typeface="Times New Roman" panose="02020603050405020304" pitchFamily="18" charset="0"/>
              <a:cs typeface="+mn-cs"/>
            </a:endParaRPr>
          </a:p>
          <a:p>
            <a:pPr lvl="0" eaLnBrk="0" fontAlgn="base" hangingPunct="0">
              <a:spcBef>
                <a:spcPct val="0"/>
              </a:spcBef>
              <a:spcAft>
                <a:spcPct val="0"/>
              </a:spcAft>
              <a:tabLst>
                <a:tab pos="107950" algn="l"/>
              </a:tabLst>
            </a:pPr>
            <a:r>
              <a:rPr lang="en-GB" altLang="zh-CN" sz="1600" dirty="0">
                <a:solidFill>
                  <a:srgbClr val="58595B"/>
                </a:solidFill>
                <a:ea typeface="Times New Roman" panose="02020603050405020304" pitchFamily="18" charset="0"/>
              </a:rPr>
              <a:t>Describe here the:</a:t>
            </a:r>
            <a:endParaRPr lang="en-US" altLang="zh-CN" sz="1600" dirty="0"/>
          </a:p>
          <a:p>
            <a:pPr lvl="0" eaLnBrk="0" fontAlgn="base" hangingPunct="0">
              <a:spcBef>
                <a:spcPct val="0"/>
              </a:spcBef>
              <a:spcAft>
                <a:spcPct val="0"/>
              </a:spcAft>
              <a:buFontTx/>
              <a:buChar char="•"/>
              <a:tabLst>
                <a:tab pos="107950" algn="l"/>
              </a:tabLst>
            </a:pPr>
            <a:r>
              <a:rPr lang="en-GB" altLang="zh-CN" sz="1000" kern="1200" dirty="0">
                <a:solidFill>
                  <a:srgbClr val="58595B"/>
                </a:solidFill>
                <a:latin typeface="+mn-lt"/>
                <a:ea typeface="Times New Roman" panose="02020603050405020304" pitchFamily="18" charset="0"/>
                <a:cs typeface="+mn-cs"/>
              </a:rPr>
              <a:t>Immediate causes of the incident; and</a:t>
            </a:r>
            <a:endParaRPr lang="en-US" altLang="zh-CN" sz="1000" kern="1200" dirty="0">
              <a:solidFill>
                <a:srgbClr val="58595B"/>
              </a:solidFill>
              <a:latin typeface="+mn-lt"/>
              <a:ea typeface="Times New Roman" panose="02020603050405020304" pitchFamily="18" charset="0"/>
              <a:cs typeface="+mn-cs"/>
            </a:endParaRPr>
          </a:p>
          <a:p>
            <a:pPr lvl="0" eaLnBrk="0" fontAlgn="base" hangingPunct="0">
              <a:spcBef>
                <a:spcPct val="0"/>
              </a:spcBef>
              <a:spcAft>
                <a:spcPct val="0"/>
              </a:spcAft>
              <a:buFontTx/>
              <a:buChar char="•"/>
              <a:tabLst>
                <a:tab pos="107950" algn="l"/>
              </a:tabLst>
            </a:pPr>
            <a:r>
              <a:rPr lang="en-GB" altLang="zh-CN" sz="1000" kern="1200" dirty="0">
                <a:solidFill>
                  <a:srgbClr val="58595B"/>
                </a:solidFill>
                <a:latin typeface="+mn-lt"/>
                <a:ea typeface="Times New Roman" panose="02020603050405020304" pitchFamily="18" charset="0"/>
                <a:cs typeface="+mn-cs"/>
              </a:rPr>
              <a:t>Underlying causes of the incident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Lessons Learned: </a:t>
            </a:r>
            <a:r>
              <a:rPr lang="en-US" baseline="0" dirty="0"/>
              <a:t>Four to five bullet points highlighting the main findings from the investigation.  Remember the target audience is the front line staff so this should be written in simple terms in a way that everyone can understand.</a:t>
            </a:r>
          </a:p>
          <a:p>
            <a:endParaRPr lang="en-US" dirty="0"/>
          </a:p>
          <a:p>
            <a:r>
              <a:rPr lang="en-US" b="1" dirty="0"/>
              <a:t>Contract managers: </a:t>
            </a:r>
            <a:r>
              <a:rPr lang="en-US" dirty="0"/>
              <a:t>Must review their risk assessment for this task capturing all points raised as a minimum and provide assurance to Contract</a:t>
            </a:r>
            <a:r>
              <a:rPr lang="en-US" baseline="0" dirty="0"/>
              <a:t> Holders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06F0F-6AA3-414C-870B-3468ED710C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711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65" eaLnBrk="0" fontAlgn="base" hangingPunct="0">
              <a:spcBef>
                <a:spcPct val="30000"/>
              </a:spcBef>
              <a:spcAft>
                <a:spcPct val="0"/>
              </a:spcAft>
              <a:defRPr/>
            </a:pPr>
            <a:r>
              <a:rPr lang="en-US" dirty="0">
                <a:solidFill>
                  <a:srgbClr val="000000"/>
                </a:solidFill>
                <a:latin typeface="Times New Roman" pitchFamily="18" charset="0"/>
              </a:rPr>
              <a:t>Ensure all dates and titles are input </a:t>
            </a:r>
          </a:p>
          <a:p>
            <a:pPr defTabSz="923065" eaLnBrk="0" fontAlgn="base" hangingPunct="0">
              <a:spcBef>
                <a:spcPct val="30000"/>
              </a:spcBef>
              <a:spcAft>
                <a:spcPct val="0"/>
              </a:spcAft>
              <a:defRPr/>
            </a:pPr>
            <a:endParaRPr lang="en-US" dirty="0">
              <a:solidFill>
                <a:srgbClr val="000000"/>
              </a:solidFill>
              <a:latin typeface="Times New Roman" pitchFamily="18" charset="0"/>
            </a:endParaRPr>
          </a:p>
          <a:p>
            <a:pPr defTabSz="923065" eaLnBrk="0" fontAlgn="base" hangingPunct="0">
              <a:spcBef>
                <a:spcPct val="30000"/>
              </a:spcBef>
              <a:spcAft>
                <a:spcPct val="0"/>
              </a:spcAft>
              <a:defRPr/>
            </a:pPr>
            <a:r>
              <a:rPr lang="en-US" dirty="0">
                <a:solidFill>
                  <a:srgbClr val="000000"/>
                </a:solidFill>
                <a:latin typeface="Times New Roman" pitchFamily="18" charset="0"/>
              </a:rPr>
              <a:t>A short description should be provided without mentioning names of contractors or individuals.  You should include, what happened, to who (by job title) and what injuries this resulted in.  Nothing more!</a:t>
            </a:r>
          </a:p>
          <a:p>
            <a:pPr defTabSz="923065" eaLnBrk="0" fontAlgn="base" hangingPunct="0">
              <a:spcBef>
                <a:spcPct val="30000"/>
              </a:spcBef>
              <a:spcAft>
                <a:spcPct val="0"/>
              </a:spcAft>
              <a:defRPr/>
            </a:pPr>
            <a:endParaRPr lang="en-US" dirty="0">
              <a:solidFill>
                <a:srgbClr val="000000"/>
              </a:solidFill>
              <a:latin typeface="Times New Roman" pitchFamily="18" charset="0"/>
            </a:endParaRPr>
          </a:p>
          <a:p>
            <a:pPr defTabSz="923065" eaLnBrk="0" fontAlgn="base" hangingPunct="0">
              <a:spcBef>
                <a:spcPct val="30000"/>
              </a:spcBef>
              <a:spcAft>
                <a:spcPct val="0"/>
              </a:spcAft>
              <a:defRPr/>
            </a:pPr>
            <a:r>
              <a:rPr lang="en-US" dirty="0">
                <a:solidFill>
                  <a:srgbClr val="000000"/>
                </a:solidFill>
                <a:latin typeface="Times New Roman" pitchFamily="18" charset="0"/>
              </a:rPr>
              <a:t>Four to five bullet points highlighting the main findings from the investigation.  Remember the target audience is the front line staff so this should be written in simple terms in a way that everyone can understand.</a:t>
            </a:r>
          </a:p>
          <a:p>
            <a:pPr defTabSz="923065" eaLnBrk="0" fontAlgn="base" hangingPunct="0">
              <a:spcBef>
                <a:spcPct val="30000"/>
              </a:spcBef>
              <a:spcAft>
                <a:spcPct val="0"/>
              </a:spcAft>
              <a:defRPr/>
            </a:pPr>
            <a:endParaRPr lang="en-US" dirty="0">
              <a:solidFill>
                <a:srgbClr val="000000"/>
              </a:solidFill>
              <a:latin typeface="Times New Roman" pitchFamily="18" charset="0"/>
            </a:endParaRPr>
          </a:p>
          <a:p>
            <a:pPr defTabSz="923065" eaLnBrk="0" fontAlgn="base" hangingPunct="0">
              <a:spcBef>
                <a:spcPct val="30000"/>
              </a:spcBef>
              <a:spcAft>
                <a:spcPct val="0"/>
              </a:spcAft>
              <a:defRPr/>
            </a:pPr>
            <a:r>
              <a:rPr lang="en-US" dirty="0">
                <a:solidFill>
                  <a:srgbClr val="000000"/>
                </a:solidFill>
                <a:latin typeface="Times New Roman" pitchFamily="18" charset="0"/>
              </a:rPr>
              <a:t>The strap line should be the main point you want to get across</a:t>
            </a:r>
          </a:p>
          <a:p>
            <a:pPr defTabSz="923065" eaLnBrk="0" fontAlgn="base" hangingPunct="0">
              <a:spcBef>
                <a:spcPct val="30000"/>
              </a:spcBef>
              <a:spcAft>
                <a:spcPct val="0"/>
              </a:spcAft>
              <a:defRPr/>
            </a:pPr>
            <a:endParaRPr lang="en-US" dirty="0">
              <a:solidFill>
                <a:srgbClr val="000000"/>
              </a:solidFill>
              <a:latin typeface="Times New Roman" pitchFamily="18" charset="0"/>
            </a:endParaRPr>
          </a:p>
          <a:p>
            <a:pPr defTabSz="923065" eaLnBrk="0" fontAlgn="base" hangingPunct="0">
              <a:spcBef>
                <a:spcPct val="30000"/>
              </a:spcBef>
              <a:spcAft>
                <a:spcPct val="0"/>
              </a:spcAft>
              <a:defRPr/>
            </a:pPr>
            <a:r>
              <a:rPr lang="en-US" dirty="0">
                <a:solidFill>
                  <a:srgbClr val="000000"/>
                </a:solidFill>
                <a:latin typeface="Times New Roman" pitchFamily="18" charset="0"/>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2306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2306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23065"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23065"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65" eaLnBrk="0" fontAlgn="base" hangingPunct="0">
              <a:spcBef>
                <a:spcPct val="30000"/>
              </a:spcBef>
              <a:spcAft>
                <a:spcPct val="0"/>
              </a:spcAft>
              <a:defRPr/>
            </a:pPr>
            <a:r>
              <a:rPr lang="en-US" dirty="0">
                <a:solidFill>
                  <a:srgbClr val="000000"/>
                </a:solidFill>
                <a:latin typeface="Times New Roman" pitchFamily="18" charset="0"/>
              </a:rPr>
              <a:t>Ensure all dates and titles are input </a:t>
            </a:r>
          </a:p>
          <a:p>
            <a:pPr defTabSz="923065"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23065"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defTabSz="923065"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23065"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Imagine you have to audit other companies to see if they could have the same issues.</a:t>
            </a:r>
          </a:p>
          <a:p>
            <a:pPr defTabSz="923065"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23065"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These questions should start with: Do you ensure…………………?</a:t>
            </a:r>
            <a:endParaRPr lang="en-US" dirty="0">
              <a:solidFill>
                <a:srgbClr val="000000"/>
              </a:solidFill>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37053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12210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dirty="0"/>
              <a:t>Ensure all dates and titles are input </a:t>
            </a:r>
          </a:p>
          <a:p>
            <a:endParaRPr lang="en-US" dirty="0"/>
          </a:p>
          <a:p>
            <a:r>
              <a:rPr lang="en-US" dirty="0"/>
              <a:t>A short description should be provided without mentioning names of contractors or</a:t>
            </a:r>
            <a:r>
              <a:rPr lang="en-US" baseline="0" dirty="0"/>
              <a:t> individuals.  You should include, what happened, to who (by job title) and what injuries this resulted in.  Nothing more!</a:t>
            </a:r>
          </a:p>
          <a:p>
            <a:endParaRPr lang="en-US" baseline="0" dirty="0"/>
          </a:p>
          <a:p>
            <a:r>
              <a:rPr lang="en-US" baseline="0" dirty="0"/>
              <a:t>Four to five bullet points highlighting the main findings from the investigation.  Remember the target audience is the front line staff so this should be written in simple terms in a way that everyone can understand.</a:t>
            </a:r>
          </a:p>
          <a:p>
            <a:endParaRPr lang="en-US" baseline="0" dirty="0"/>
          </a:p>
          <a:p>
            <a:r>
              <a:rPr lang="en-US" baseline="0" dirty="0"/>
              <a:t>The strap line should be the main point you want to get across</a:t>
            </a:r>
          </a:p>
          <a:p>
            <a:endParaRPr lang="en-US" baseline="0" dirty="0"/>
          </a:p>
          <a:p>
            <a:r>
              <a:rPr lang="en-US" baseline="0" dirty="0"/>
              <a:t>The images should be self explanatory, what went wrong (if you create a reconstruction please ensure you do not put people at risk) and below how it should be done.   </a:t>
            </a:r>
            <a:endParaRPr lang="en-US" dirty="0"/>
          </a:p>
        </p:txBody>
      </p:sp>
      <p:sp>
        <p:nvSpPr>
          <p:cNvPr id="5120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138CA7-92E6-41FD-A1B7-5ABDE6F177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56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dirty="0">
                <a:solidFill>
                  <a:srgbClr val="000000"/>
                </a:solidFill>
                <a:latin typeface="Times New Roman" pitchFamily="18" charset="0"/>
              </a:rPr>
              <a:t>Ensure all dates and titles are input </a:t>
            </a:r>
          </a:p>
          <a:p>
            <a:pPr defTabSz="933237" eaLnBrk="0" fontAlgn="base" hangingPunct="0">
              <a:spcBef>
                <a:spcPct val="30000"/>
              </a:spcBef>
              <a:spcAft>
                <a:spcPct val="0"/>
              </a:spcAft>
              <a:defRPr/>
            </a:pPr>
            <a:endParaRPr lang="en-US" dirty="0">
              <a:solidFill>
                <a:srgbClr val="000000"/>
              </a:solidFill>
              <a:latin typeface="Times New Roman" pitchFamily="18" charset="0"/>
            </a:endParaRPr>
          </a:p>
          <a:p>
            <a:pPr defTabSz="933237" eaLnBrk="0" fontAlgn="base" hangingPunct="0">
              <a:spcBef>
                <a:spcPct val="30000"/>
              </a:spcBef>
              <a:spcAft>
                <a:spcPct val="0"/>
              </a:spcAft>
              <a:defRPr/>
            </a:pPr>
            <a:r>
              <a:rPr lang="en-US" dirty="0">
                <a:solidFill>
                  <a:srgbClr val="000000"/>
                </a:solidFill>
                <a:latin typeface="Times New Roman" pitchFamily="18" charset="0"/>
              </a:rPr>
              <a:t>A short description should be provided without mentioning names of contractors or individuals.  You should include, what happened, to who (by job title) and what injuries this resulted in.  Nothing more!</a:t>
            </a:r>
          </a:p>
          <a:p>
            <a:pPr defTabSz="933237" eaLnBrk="0" fontAlgn="base" hangingPunct="0">
              <a:spcBef>
                <a:spcPct val="30000"/>
              </a:spcBef>
              <a:spcAft>
                <a:spcPct val="0"/>
              </a:spcAft>
              <a:defRPr/>
            </a:pPr>
            <a:endParaRPr lang="en-US" dirty="0">
              <a:solidFill>
                <a:srgbClr val="000000"/>
              </a:solidFill>
              <a:latin typeface="Times New Roman" pitchFamily="18" charset="0"/>
            </a:endParaRPr>
          </a:p>
          <a:p>
            <a:pPr defTabSz="933237" eaLnBrk="0" fontAlgn="base" hangingPunct="0">
              <a:spcBef>
                <a:spcPct val="30000"/>
              </a:spcBef>
              <a:spcAft>
                <a:spcPct val="0"/>
              </a:spcAft>
              <a:defRPr/>
            </a:pPr>
            <a:r>
              <a:rPr lang="en-US" dirty="0">
                <a:solidFill>
                  <a:srgbClr val="000000"/>
                </a:solidFill>
                <a:latin typeface="Times New Roman" pitchFamily="18" charset="0"/>
              </a:rPr>
              <a:t>Four to five bullet points highlighting the main findings from the investigation.  Remember the target audience is the front line staff so this should be written in simple terms in a way that everyone can understand.</a:t>
            </a:r>
          </a:p>
          <a:p>
            <a:pPr defTabSz="933237" eaLnBrk="0" fontAlgn="base" hangingPunct="0">
              <a:spcBef>
                <a:spcPct val="30000"/>
              </a:spcBef>
              <a:spcAft>
                <a:spcPct val="0"/>
              </a:spcAft>
              <a:defRPr/>
            </a:pPr>
            <a:endParaRPr lang="en-US" dirty="0">
              <a:solidFill>
                <a:srgbClr val="000000"/>
              </a:solidFill>
              <a:latin typeface="Times New Roman" pitchFamily="18" charset="0"/>
            </a:endParaRPr>
          </a:p>
          <a:p>
            <a:pPr defTabSz="933237" eaLnBrk="0" fontAlgn="base" hangingPunct="0">
              <a:spcBef>
                <a:spcPct val="30000"/>
              </a:spcBef>
              <a:spcAft>
                <a:spcPct val="0"/>
              </a:spcAft>
              <a:defRPr/>
            </a:pPr>
            <a:r>
              <a:rPr lang="en-US" dirty="0">
                <a:solidFill>
                  <a:srgbClr val="000000"/>
                </a:solidFill>
                <a:latin typeface="Times New Roman" pitchFamily="18" charset="0"/>
              </a:rPr>
              <a:t>The strap line should be the main point you want to get across</a:t>
            </a:r>
          </a:p>
          <a:p>
            <a:pPr defTabSz="933237" eaLnBrk="0" fontAlgn="base" hangingPunct="0">
              <a:spcBef>
                <a:spcPct val="30000"/>
              </a:spcBef>
              <a:spcAft>
                <a:spcPct val="0"/>
              </a:spcAft>
              <a:defRPr/>
            </a:pPr>
            <a:endParaRPr lang="en-US" dirty="0">
              <a:solidFill>
                <a:srgbClr val="000000"/>
              </a:solidFill>
              <a:latin typeface="Times New Roman" pitchFamily="18" charset="0"/>
            </a:endParaRPr>
          </a:p>
          <a:p>
            <a:pPr defTabSz="933237" eaLnBrk="0" fontAlgn="base" hangingPunct="0">
              <a:spcBef>
                <a:spcPct val="30000"/>
              </a:spcBef>
              <a:spcAft>
                <a:spcPct val="0"/>
              </a:spcAft>
              <a:defRPr/>
            </a:pPr>
            <a:r>
              <a:rPr lang="en-US" dirty="0">
                <a:solidFill>
                  <a:srgbClr val="000000"/>
                </a:solidFill>
                <a:latin typeface="Times New Roman" pitchFamily="18" charset="0"/>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3323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dirty="0">
                <a:solidFill>
                  <a:srgbClr val="000000"/>
                </a:solidFill>
                <a:latin typeface="Times New Roman" pitchFamily="18" charset="0"/>
              </a:rPr>
              <a:t>Ensure all dates and titles are input </a:t>
            </a:r>
          </a:p>
          <a:p>
            <a:pPr defTabSz="933237"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3237"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defTabSz="933237"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3237"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Imagine you have to audit other companies to see if they could have the same issues.</a:t>
            </a:r>
          </a:p>
          <a:p>
            <a:pPr defTabSz="933237" eaLnBrk="0" fontAlgn="base" hangingPunct="0">
              <a:spcBef>
                <a:spcPct val="30000"/>
              </a:spcBef>
              <a:spcAft>
                <a:spcPct val="0"/>
              </a:spcAft>
              <a:defRPr/>
            </a:pPr>
            <a:endParaRPr lang="en-US" dirty="0">
              <a:solidFill>
                <a:srgbClr val="0033CC"/>
              </a:solidFill>
              <a:cs typeface="Calibri" panose="020F0502020204030204" pitchFamily="34" charset="0"/>
              <a:sym typeface="Wingdings" pitchFamily="2" charset="2"/>
            </a:endParaRPr>
          </a:p>
          <a:p>
            <a:pPr defTabSz="933237" eaLnBrk="0" fontAlgn="base" hangingPunct="0">
              <a:spcBef>
                <a:spcPct val="30000"/>
              </a:spcBef>
              <a:spcAft>
                <a:spcPct val="0"/>
              </a:spcAft>
              <a:defRPr/>
            </a:pPr>
            <a:r>
              <a:rPr lang="en-US" dirty="0">
                <a:solidFill>
                  <a:srgbClr val="0033CC"/>
                </a:solidFill>
                <a:cs typeface="Calibri" panose="020F0502020204030204" pitchFamily="34" charset="0"/>
                <a:sym typeface="Wingdings" pitchFamily="2" charset="2"/>
              </a:rPr>
              <a:t>These questions should start with: Do you ensure…………………?</a:t>
            </a:r>
            <a:endParaRPr lang="en-US" dirty="0">
              <a:solidFill>
                <a:srgbClr val="000000"/>
              </a:solidFill>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dirty="0"/>
              <a:t>Ensure all dates and titles are input </a:t>
            </a:r>
          </a:p>
          <a:p>
            <a:endParaRPr lang="en-US" dirty="0"/>
          </a:p>
          <a:p>
            <a:r>
              <a:rPr lang="en-US" dirty="0"/>
              <a:t>A short description should be provided without mentioning names of contractors or</a:t>
            </a:r>
            <a:r>
              <a:rPr lang="en-US" baseline="0" dirty="0"/>
              <a:t> individuals.  You should include, what happened, to who (by job title) and what injuries this resulted in.  Nothing more!</a:t>
            </a:r>
          </a:p>
          <a:p>
            <a:endParaRPr lang="en-US" baseline="0" dirty="0"/>
          </a:p>
          <a:p>
            <a:r>
              <a:rPr lang="en-US" baseline="0" dirty="0"/>
              <a:t>Four to five bullet points highlighting the main findings from the investigation.  Remember the target audience is the front line staff so this should be written in simple terms in a way that everyone can understand.</a:t>
            </a:r>
          </a:p>
          <a:p>
            <a:endParaRPr lang="en-US" baseline="0" dirty="0"/>
          </a:p>
          <a:p>
            <a:r>
              <a:rPr lang="en-US" baseline="0" dirty="0"/>
              <a:t>The strap line should be the main point you want to get across</a:t>
            </a:r>
          </a:p>
          <a:p>
            <a:endParaRPr lang="en-US" baseline="0" dirty="0"/>
          </a:p>
          <a:p>
            <a:r>
              <a:rPr lang="en-US" baseline="0" dirty="0"/>
              <a:t>The images should be self explanatory, what went wrong (if you create a reconstruction please ensure you do not put people at risk) and below how it should be done.   </a:t>
            </a:r>
            <a:endParaRPr lang="en-US" dirty="0"/>
          </a:p>
        </p:txBody>
      </p:sp>
      <p:sp>
        <p:nvSpPr>
          <p:cNvPr id="5120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138CA7-92E6-41FD-A1B7-5ABDE6F177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485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No names or detail of company to link this to any recent specific incident </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589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No names or detail of company to link this to any recent specific incident </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085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No names or detail of company to link this to any recent specific incident </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085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3064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5816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short description should be provided without mentioning names of contractors or individuals.  You should include, what happened, to who (by job title) and what injuries this resulted in.  Nothing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Four to five bullet points highlighting the main findings from the investigation.  Remember the target audience is the front line staff so this should be written in simple terms in a way that everyone can understand.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strap line should be the main point you want to get across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images should be self explanatory, what went wrong (if you create a reconstruction please ensure you do not put people at risk) and below how it should be done.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135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Ensure all dates and titles are input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Make a list of closed questions (only ‘yes’ or ‘no’ as an answer) to ask others if they have the same issues based on the management or HSE-MS failings or shortfalls identified in the investigation.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Imagine you have to audit other companies to see if they could have the same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33CC"/>
                </a:solidFill>
                <a:effectLst/>
                <a:uLnTx/>
                <a:uFillTx/>
                <a:ea typeface="+mn-ea"/>
                <a:cs typeface="Calibri" panose="020F0502020204030204" pitchFamily="34" charset="0"/>
                <a:sym typeface="Wingdings" pitchFamily="2" charset="2"/>
              </a:rPr>
              <a:t>These questions should start with: Do you ensure…………………?</a:t>
            </a:r>
            <a:endPar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Confidential - Not to be shared outside of PDO/PDO contractors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714CE-FB4E-4316-BED5-DE0DF6B1D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054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tab pos="107950" algn="l"/>
              </a:tabLst>
            </a:pPr>
            <a:r>
              <a:rPr kumimoji="0" lang="en-GB" altLang="en-US" sz="1200" b="1" i="0" u="none" strike="noStrike" kern="1200" cap="none" normalizeH="0" baseline="0" dirty="0">
                <a:ln>
                  <a:noFill/>
                </a:ln>
                <a:solidFill>
                  <a:srgbClr val="58595B"/>
                </a:solidFill>
                <a:effectLst/>
                <a:latin typeface="+mn-lt"/>
                <a:ea typeface="Times New Roman" panose="02020603050405020304" pitchFamily="18" charset="0"/>
                <a:cs typeface="+mn-cs"/>
              </a:rPr>
              <a:t>Target audience for this alert</a:t>
            </a:r>
            <a:endParaRPr kumimoji="0" lang="en-US" altLang="en-US" sz="1200" b="0" i="0" u="none" strike="noStrike" kern="1200" cap="none" normalizeH="0" baseline="0" dirty="0">
              <a:ln>
                <a:noFill/>
              </a:ln>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07950" algn="l"/>
              </a:tabLst>
            </a:pPr>
            <a:r>
              <a:rPr kumimoji="0" lang="en-GB" altLang="en-US" sz="1200" b="0" i="0" u="none" strike="noStrike" kern="1200" cap="none" normalizeH="0" baseline="0" dirty="0">
                <a:ln>
                  <a:noFill/>
                </a:ln>
                <a:solidFill>
                  <a:srgbClr val="58595B"/>
                </a:solidFill>
                <a:effectLst/>
                <a:latin typeface="+mn-lt"/>
                <a:ea typeface="Times New Roman" panose="02020603050405020304" pitchFamily="18" charset="0"/>
                <a:cs typeface="+mn-cs"/>
              </a:rPr>
              <a:t>List the position names or roles that are the target audience for this alert. Wherever possible, the target audience should be limited to those in positions or roles or locations for which the lesson learnt are relevant, or who are required to take action upon receiving this Alert.</a:t>
            </a:r>
            <a:endParaRPr kumimoji="0" lang="en-US" altLang="en-US" sz="1200" b="0" i="0" u="none" strike="noStrike" kern="1200" cap="none" normalizeH="0" baseline="0" dirty="0">
              <a:ln>
                <a:noFill/>
              </a:ln>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07950" algn="l"/>
              </a:tabLst>
            </a:pPr>
            <a:r>
              <a:rPr kumimoji="0" lang="en-GB" altLang="zh-CN" sz="1200" b="0" i="0" u="none" strike="noStrike" kern="1200" cap="none" normalizeH="0" baseline="0" dirty="0">
                <a:ln>
                  <a:noFill/>
                </a:ln>
                <a:solidFill>
                  <a:srgbClr val="58595B"/>
                </a:solidFill>
                <a:effectLst/>
                <a:latin typeface="+mn-lt"/>
                <a:ea typeface="SimSun" panose="02010600030101010101" pitchFamily="2" charset="-122"/>
                <a:cs typeface="Times New Roman" panose="02020603050405020304" pitchFamily="18" charset="0"/>
              </a:rPr>
              <a:t>Position or role name</a:t>
            </a:r>
            <a:endParaRPr kumimoji="0" lang="en-US" altLang="zh-CN" sz="1200" b="0" i="0" u="none" strike="noStrike" kern="1200" cap="none" normalizeH="0" baseline="0" dirty="0">
              <a:ln>
                <a:noFill/>
              </a:ln>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07950" algn="l"/>
              </a:tabLst>
            </a:pPr>
            <a:r>
              <a:rPr kumimoji="0" lang="en-GB" altLang="zh-CN" sz="1200" b="0" i="0" u="none" strike="noStrike" kern="1200" cap="none" normalizeH="0" baseline="0" dirty="0">
                <a:ln>
                  <a:noFill/>
                </a:ln>
                <a:solidFill>
                  <a:srgbClr val="58595B"/>
                </a:solidFill>
                <a:effectLst/>
                <a:latin typeface="+mn-lt"/>
                <a:ea typeface="Times New Roman" panose="02020603050405020304" pitchFamily="18" charset="0"/>
                <a:cs typeface="+mn-cs"/>
              </a:rPr>
              <a:t>Position or role name </a:t>
            </a:r>
          </a:p>
          <a:p>
            <a:pPr>
              <a:spcBef>
                <a:spcPct val="50000"/>
              </a:spcBef>
            </a:pPr>
            <a:endParaRPr lang="en-US" dirty="0">
              <a:latin typeface="Arial" charset="0"/>
              <a:cs typeface="Arial" charset="0"/>
            </a:endParaRPr>
          </a:p>
          <a:p>
            <a:pPr>
              <a:spcBef>
                <a:spcPct val="50000"/>
              </a:spcBef>
            </a:pPr>
            <a:endParaRPr lang="en-US" dirty="0">
              <a:latin typeface="Arial" charset="0"/>
              <a:cs typeface="Arial" charset="0"/>
            </a:endParaRPr>
          </a:p>
          <a:p>
            <a:pPr>
              <a:spcBef>
                <a:spcPct val="50000"/>
              </a:spcBef>
            </a:pPr>
            <a:r>
              <a:rPr lang="en-US" sz="1200" b="1" kern="1200" dirty="0">
                <a:solidFill>
                  <a:srgbClr val="58595B"/>
                </a:solidFill>
                <a:latin typeface="+mn-lt"/>
                <a:ea typeface="Times New Roman" panose="02020603050405020304" pitchFamily="18" charset="0"/>
                <a:cs typeface="+mn-cs"/>
              </a:rPr>
              <a:t>Description of the incident: </a:t>
            </a:r>
            <a:endParaRPr lang="en-US" dirty="0">
              <a:latin typeface="Arial" charset="0"/>
              <a:cs typeface="Arial" charset="0"/>
            </a:endParaRPr>
          </a:p>
          <a:p>
            <a:pPr>
              <a:spcBef>
                <a:spcPct val="50000"/>
              </a:spcBef>
            </a:pPr>
            <a:r>
              <a:rPr lang="en-US" dirty="0">
                <a:latin typeface="Arial" charset="0"/>
                <a:cs typeface="Arial" charset="0"/>
              </a:rPr>
              <a:t>This should be free text writing and include the relevant facts explaining.</a:t>
            </a:r>
            <a:r>
              <a:rPr lang="en-US" baseline="0" dirty="0">
                <a:latin typeface="Arial" charset="0"/>
                <a:cs typeface="Arial" charset="0"/>
              </a:rPr>
              <a:t> </a:t>
            </a:r>
            <a:r>
              <a:rPr lang="en-US" dirty="0">
                <a:latin typeface="Arial" charset="0"/>
                <a:cs typeface="Arial" charset="0"/>
              </a:rPr>
              <a:t> what happened to all the relevant parties </a:t>
            </a:r>
            <a:r>
              <a:rPr lang="en-US" dirty="0">
                <a:solidFill>
                  <a:srgbClr val="0070C0"/>
                </a:solidFill>
                <a:latin typeface="Arial" charset="0"/>
                <a:cs typeface="Arial" charset="0"/>
              </a:rPr>
              <a:t>in a </a:t>
            </a:r>
            <a:r>
              <a:rPr lang="en-US" b="1" dirty="0">
                <a:solidFill>
                  <a:srgbClr val="0070C0"/>
                </a:solidFill>
                <a:latin typeface="Arial" charset="0"/>
                <a:cs typeface="Arial" charset="0"/>
              </a:rPr>
              <a:t>short sharp factual paragraph that describes the incident</a:t>
            </a:r>
            <a:r>
              <a:rPr lang="en-US" dirty="0">
                <a:solidFill>
                  <a:srgbClr val="0070C0"/>
                </a:solidFill>
                <a:latin typeface="Arial" charset="0"/>
                <a:cs typeface="Arial" charset="0"/>
              </a:rPr>
              <a:t>.</a:t>
            </a:r>
            <a:r>
              <a:rPr lang="en-US" baseline="0" dirty="0">
                <a:solidFill>
                  <a:srgbClr val="0070C0"/>
                </a:solidFill>
                <a:latin typeface="Arial" charset="0"/>
                <a:cs typeface="Arial" charset="0"/>
              </a:rPr>
              <a:t> </a:t>
            </a:r>
          </a:p>
          <a:p>
            <a:pPr>
              <a:spcBef>
                <a:spcPct val="50000"/>
              </a:spcBef>
            </a:pPr>
            <a:r>
              <a:rPr lang="en-US" b="0" dirty="0">
                <a:solidFill>
                  <a:srgbClr val="0070C0"/>
                </a:solidFill>
                <a:latin typeface="Arial" charset="0"/>
                <a:cs typeface="Arial" charset="0"/>
              </a:rPr>
              <a:t>W</a:t>
            </a:r>
            <a:r>
              <a:rPr lang="en-US" dirty="0"/>
              <a:t>ithout mentioning names of contractors or</a:t>
            </a:r>
            <a:r>
              <a:rPr lang="en-US" baseline="0" dirty="0"/>
              <a:t> individuals.  You should include, what happened, to who (by job title) and what injuries this resulted in.  Nothing more</a:t>
            </a:r>
            <a:endParaRPr lang="en-US" dirty="0">
              <a:solidFill>
                <a:srgbClr val="0070C0"/>
              </a:solidFill>
              <a:latin typeface="Arial" charset="0"/>
              <a:cs typeface="Arial" charset="0"/>
            </a:endParaRPr>
          </a:p>
          <a:p>
            <a:pPr>
              <a:spcBef>
                <a:spcPct val="50000"/>
              </a:spcBef>
            </a:pPr>
            <a:r>
              <a:rPr lang="en-US" dirty="0">
                <a:latin typeface="Arial" charset="0"/>
                <a:cs typeface="Arial" charset="0"/>
              </a:rPr>
              <a:t>The description should be in sufficient detail to allow a person who does not know anything about the incident to imagine it.  </a:t>
            </a:r>
          </a:p>
          <a:p>
            <a:pPr>
              <a:spcBef>
                <a:spcPct val="50000"/>
              </a:spcBef>
            </a:pPr>
            <a:r>
              <a:rPr lang="en-US" dirty="0">
                <a:latin typeface="Arial" charset="0"/>
                <a:cs typeface="Arial" charset="0"/>
              </a:rPr>
              <a:t>It should only be about what happened and </a:t>
            </a:r>
            <a:r>
              <a:rPr lang="en-US" u="sng" dirty="0">
                <a:latin typeface="Arial" charset="0"/>
                <a:cs typeface="Arial" charset="0"/>
              </a:rPr>
              <a:t>not</a:t>
            </a:r>
            <a:r>
              <a:rPr lang="en-US" dirty="0">
                <a:latin typeface="Arial" charset="0"/>
                <a:cs typeface="Arial" charset="0"/>
              </a:rPr>
              <a:t> why it happened.  </a:t>
            </a:r>
          </a:p>
          <a:p>
            <a:pPr>
              <a:spcBef>
                <a:spcPct val="50000"/>
              </a:spcBef>
            </a:pPr>
            <a:r>
              <a:rPr lang="en-US" dirty="0">
                <a:latin typeface="Arial" charset="0"/>
                <a:cs typeface="Arial" charset="0"/>
              </a:rPr>
              <a:t>DO</a:t>
            </a:r>
            <a:r>
              <a:rPr lang="en-US" baseline="0" dirty="0">
                <a:latin typeface="Arial" charset="0"/>
                <a:cs typeface="Arial" charset="0"/>
              </a:rPr>
              <a:t> NOT</a:t>
            </a:r>
            <a:r>
              <a:rPr lang="en-US" dirty="0">
                <a:latin typeface="Arial" charset="0"/>
                <a:cs typeface="Arial" charset="0"/>
              </a:rPr>
              <a:t> include investigation findings here, simply describe the incident as the investigation has shown it happened. </a:t>
            </a:r>
          </a:p>
          <a:p>
            <a:pPr>
              <a:spcBef>
                <a:spcPct val="50000"/>
              </a:spcBef>
            </a:pPr>
            <a:r>
              <a:rPr lang="en-US" dirty="0">
                <a:latin typeface="Arial" charset="0"/>
                <a:cs typeface="Arial" charset="0"/>
              </a:rPr>
              <a:t>DO NOT give us a sequence</a:t>
            </a:r>
            <a:r>
              <a:rPr lang="en-US" baseline="0" dirty="0">
                <a:latin typeface="Arial" charset="0"/>
                <a:cs typeface="Arial" charset="0"/>
              </a:rPr>
              <a:t> of events here.   </a:t>
            </a:r>
            <a:endParaRPr lang="en-US" dirty="0">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06F0F-6AA3-414C-870B-3468ED710C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812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0A81E8-6622-4A49-9FF2-EB24B86713DF}" type="datetime1">
              <a:rPr lang="en-US" smtClean="0"/>
              <a:t>25/06/2023</a:t>
            </a:fld>
            <a:endParaRPr lang="en-US"/>
          </a:p>
        </p:txBody>
      </p:sp>
      <p:sp>
        <p:nvSpPr>
          <p:cNvPr id="5" name="Footer Placeholder 4"/>
          <p:cNvSpPr>
            <a:spLocks noGrp="1"/>
          </p:cNvSpPr>
          <p:nvPr>
            <p:ph type="ftr" sz="quarter" idx="11"/>
          </p:nvPr>
        </p:nvSpPr>
        <p:spPr/>
        <p:txBody>
          <a:bodyPr/>
          <a:lstStyle/>
          <a:p>
            <a:r>
              <a:rPr lang="en-US"/>
              <a:t>V 1 (2020)</a:t>
            </a:r>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561609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6146D2-AFA6-4972-98EA-669A7C4EF4C1}" type="datetime1">
              <a:rPr lang="en-US" smtClean="0"/>
              <a:t>25/06/2023</a:t>
            </a:fld>
            <a:endParaRPr lang="en-US"/>
          </a:p>
        </p:txBody>
      </p:sp>
      <p:sp>
        <p:nvSpPr>
          <p:cNvPr id="5" name="Footer Placeholder 4"/>
          <p:cNvSpPr>
            <a:spLocks noGrp="1"/>
          </p:cNvSpPr>
          <p:nvPr>
            <p:ph type="ftr" sz="quarter" idx="11"/>
          </p:nvPr>
        </p:nvSpPr>
        <p:spPr/>
        <p:txBody>
          <a:bodyPr/>
          <a:lstStyle/>
          <a:p>
            <a:r>
              <a:rPr lang="en-US"/>
              <a:t>V 1 (2020)</a:t>
            </a:r>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8454024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882649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3598459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6856860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113359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8293990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769167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6327691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0930304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6498724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62906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44A6E8-E675-402B-A2BD-D7D9A0B28C11}" type="datetime1">
              <a:rPr lang="en-US" smtClean="0"/>
              <a:t>25/06/2023</a:t>
            </a:fld>
            <a:endParaRPr lang="en-US"/>
          </a:p>
        </p:txBody>
      </p:sp>
      <p:sp>
        <p:nvSpPr>
          <p:cNvPr id="5" name="Footer Placeholder 4"/>
          <p:cNvSpPr>
            <a:spLocks noGrp="1"/>
          </p:cNvSpPr>
          <p:nvPr>
            <p:ph type="ftr" sz="quarter" idx="11"/>
          </p:nvPr>
        </p:nvSpPr>
        <p:spPr/>
        <p:txBody>
          <a:bodyPr/>
          <a:lstStyle/>
          <a:p>
            <a:r>
              <a:rPr lang="en-US"/>
              <a:t>V 1 (2020)</a:t>
            </a:r>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1829447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4487881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1367124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65065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7826800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9639211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2262482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0160194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4532604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7228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350061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25/06/2023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26101567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0735764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9782953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F6AEF2-20D4-7547-BF78-1F3F36FB60DC}" type="datetimeFigureOut">
              <a:rPr lang="en-US" smtClean="0"/>
              <a:t>25/06/2023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4843177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F6AEF2-20D4-7547-BF78-1F3F36FB60DC}" type="datetimeFigureOut">
              <a:rPr lang="en-US" smtClean="0"/>
              <a:t>25/06/2023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8335762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F6AEF2-20D4-7547-BF78-1F3F36FB60DC}" type="datetimeFigureOut">
              <a:rPr lang="en-US" smtClean="0"/>
              <a:t>25/06/2023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9068949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F6AEF2-20D4-7547-BF78-1F3F36FB60DC}" type="datetimeFigureOut">
              <a:rPr lang="en-US" smtClean="0"/>
              <a:t>25/06/2023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3990730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F6AEF2-20D4-7547-BF78-1F3F36FB60DC}" type="datetimeFigureOut">
              <a:rPr lang="en-US" smtClean="0"/>
              <a:t>25/06/2023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6449421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F6AEF2-20D4-7547-BF78-1F3F36FB60DC}" type="datetimeFigureOut">
              <a:rPr lang="en-US" smtClean="0"/>
              <a:t>25/06/2023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339892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F6AEF2-20D4-7547-BF78-1F3F36FB60DC}" type="datetimeFigureOut">
              <a:rPr lang="en-US" smtClean="0"/>
              <a:t>25/06/2023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41501452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F6AEF2-20D4-7547-BF78-1F3F36FB60DC}" type="datetimeFigureOut">
              <a:rPr lang="en-US" smtClean="0"/>
              <a:t>25/06/2023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473838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25/06/2023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37866637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F6AEF2-20D4-7547-BF78-1F3F36FB60DC}" type="datetimeFigureOut">
              <a:rPr lang="en-US" smtClean="0"/>
              <a:t>25/06/2023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4885867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F6AEF2-20D4-7547-BF78-1F3F36FB60DC}" type="datetimeFigureOut">
              <a:rPr lang="en-US" smtClean="0"/>
              <a:t>25/06/2023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9112777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F6AEF2-20D4-7547-BF78-1F3F36FB60DC}" type="datetimeFigureOut">
              <a:rPr lang="en-US" smtClean="0"/>
              <a:t>25/06/2023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547625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25/06/2023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3792767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25/06/2023</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186291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25/06/2023</a:t>
            </a:fld>
            <a:endParaRPr lang="en-US"/>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1780083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25/06/2023</a:t>
            </a:fld>
            <a:endParaRPr lang="en-US"/>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231012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25/06/2023</a:t>
            </a:fld>
            <a:endParaRPr lang="en-US"/>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4124408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25/06/2023</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136090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2D58F9-0DED-40AE-A7F2-D2F56296859A}" type="datetime1">
              <a:rPr lang="en-US" smtClean="0"/>
              <a:t>25/06/2023</a:t>
            </a:fld>
            <a:endParaRPr lang="en-US"/>
          </a:p>
        </p:txBody>
      </p:sp>
      <p:sp>
        <p:nvSpPr>
          <p:cNvPr id="5" name="Footer Placeholder 4"/>
          <p:cNvSpPr>
            <a:spLocks noGrp="1"/>
          </p:cNvSpPr>
          <p:nvPr>
            <p:ph type="ftr" sz="quarter" idx="11"/>
          </p:nvPr>
        </p:nvSpPr>
        <p:spPr/>
        <p:txBody>
          <a:bodyPr/>
          <a:lstStyle/>
          <a:p>
            <a:r>
              <a:rPr lang="en-US"/>
              <a:t>V 1 (2020)</a:t>
            </a:r>
            <a:endParaRPr lang="en-US" dirty="0"/>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881510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25/06/2023</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4085275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25/06/2023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2481967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7F793D94-46E7-4250-B4D8-DBE86B4351BE}" type="datetimeFigureOut">
              <a:rPr lang="en-US" smtClean="0"/>
              <a:t>25/06/2023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60706EFB-05E8-44CC-A8F4-420081A3BF1D}" type="slidenum">
              <a:rPr lang="en-US" smtClean="0"/>
              <a:t>‹#›</a:t>
            </a:fld>
            <a:endParaRPr lang="en-US"/>
          </a:p>
        </p:txBody>
      </p:sp>
    </p:spTree>
    <p:extLst>
      <p:ext uri="{BB962C8B-B14F-4D97-AF65-F5344CB8AC3E}">
        <p14:creationId xmlns:p14="http://schemas.microsoft.com/office/powerpoint/2010/main" val="2915987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C00A81E8-6622-4A49-9FF2-EB24B86713DF}" type="datetime1">
              <a:rPr lang="en-US" smtClean="0"/>
              <a:t>25/06/2023</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r>
              <a:rPr lang="en-US"/>
              <a:t>V 1 (2020)</a:t>
            </a:r>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t>‹#›</a:t>
            </a:fld>
            <a:endParaRPr lang="en-US"/>
          </a:p>
        </p:txBody>
      </p:sp>
    </p:spTree>
    <p:extLst>
      <p:ext uri="{BB962C8B-B14F-4D97-AF65-F5344CB8AC3E}">
        <p14:creationId xmlns:p14="http://schemas.microsoft.com/office/powerpoint/2010/main" val="4154057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730854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967291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510683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046093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14884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078368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F2CA95-DD1B-4F67-8C36-13F320194810}" type="datetime1">
              <a:rPr lang="en-US" smtClean="0"/>
              <a:t>25/06/2023</a:t>
            </a:fld>
            <a:endParaRPr lang="en-US"/>
          </a:p>
        </p:txBody>
      </p:sp>
      <p:sp>
        <p:nvSpPr>
          <p:cNvPr id="5" name="Footer Placeholder 4"/>
          <p:cNvSpPr>
            <a:spLocks noGrp="1"/>
          </p:cNvSpPr>
          <p:nvPr>
            <p:ph type="ftr" sz="quarter" idx="11"/>
          </p:nvPr>
        </p:nvSpPr>
        <p:spPr/>
        <p:txBody>
          <a:bodyPr/>
          <a:lstStyle/>
          <a:p>
            <a:r>
              <a:rPr lang="en-US"/>
              <a:t>V 1 (2020)</a:t>
            </a:r>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905112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484346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465003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941555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72242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688048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426608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608563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050628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17951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680245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8C7674-DBA0-440A-8265-C49A3552B907}" type="datetime1">
              <a:rPr lang="en-US" smtClean="0"/>
              <a:t>25/06/2023</a:t>
            </a:fld>
            <a:endParaRPr lang="en-US"/>
          </a:p>
        </p:txBody>
      </p:sp>
      <p:sp>
        <p:nvSpPr>
          <p:cNvPr id="6" name="Footer Placeholder 5"/>
          <p:cNvSpPr>
            <a:spLocks noGrp="1"/>
          </p:cNvSpPr>
          <p:nvPr>
            <p:ph type="ftr" sz="quarter" idx="11"/>
          </p:nvPr>
        </p:nvSpPr>
        <p:spPr/>
        <p:txBody>
          <a:bodyPr/>
          <a:lstStyle/>
          <a:p>
            <a:r>
              <a:rPr lang="en-US"/>
              <a:t>V 1 (2020)</a:t>
            </a:r>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535157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823294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784255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740354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371036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367507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716176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2497427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934825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995795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21878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9AF15A-1620-45AF-A5BF-538FE3A47A7A}" type="datetime1">
              <a:rPr lang="en-US" smtClean="0"/>
              <a:t>25/06/2023</a:t>
            </a:fld>
            <a:endParaRPr lang="en-US"/>
          </a:p>
        </p:txBody>
      </p:sp>
      <p:sp>
        <p:nvSpPr>
          <p:cNvPr id="8" name="Footer Placeholder 7"/>
          <p:cNvSpPr>
            <a:spLocks noGrp="1"/>
          </p:cNvSpPr>
          <p:nvPr>
            <p:ph type="ftr" sz="quarter" idx="11"/>
          </p:nvPr>
        </p:nvSpPr>
        <p:spPr/>
        <p:txBody>
          <a:bodyPr/>
          <a:lstStyle/>
          <a:p>
            <a:r>
              <a:rPr lang="en-US"/>
              <a:t>V 1 (2020)</a:t>
            </a:r>
          </a:p>
        </p:txBody>
      </p:sp>
      <p:sp>
        <p:nvSpPr>
          <p:cNvPr id="9" name="Slide Number Placeholder 8"/>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633099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568546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173745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613975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733942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1058314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2350414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F6AEF2-20D4-7547-BF78-1F3F36FB60DC}" type="datetimeFigureOut">
              <a:rPr lang="en-US" smtClean="0"/>
              <a:t>25/06/2023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556984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F6AEF2-20D4-7547-BF78-1F3F36FB60DC}" type="datetimeFigureOut">
              <a:rPr lang="en-US" smtClean="0"/>
              <a:t>25/06/2023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422229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F6AEF2-20D4-7547-BF78-1F3F36FB60DC}" type="datetimeFigureOut">
              <a:rPr lang="en-US" smtClean="0"/>
              <a:t>25/06/2023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271949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F6AEF2-20D4-7547-BF78-1F3F36FB60DC}" type="datetimeFigureOut">
              <a:rPr lang="en-US" smtClean="0"/>
              <a:t>25/06/2023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3847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24A1C8-634E-467E-BB69-93B0A13CDE3C}" type="datetime1">
              <a:rPr lang="en-US" smtClean="0"/>
              <a:t>25/06/2023</a:t>
            </a:fld>
            <a:endParaRPr lang="en-US"/>
          </a:p>
        </p:txBody>
      </p:sp>
      <p:sp>
        <p:nvSpPr>
          <p:cNvPr id="4" name="Footer Placeholder 3"/>
          <p:cNvSpPr>
            <a:spLocks noGrp="1"/>
          </p:cNvSpPr>
          <p:nvPr>
            <p:ph type="ftr" sz="quarter" idx="11"/>
          </p:nvPr>
        </p:nvSpPr>
        <p:spPr/>
        <p:txBody>
          <a:bodyPr/>
          <a:lstStyle/>
          <a:p>
            <a:r>
              <a:rPr lang="en-US"/>
              <a:t>V 1 (2020)</a:t>
            </a:r>
          </a:p>
        </p:txBody>
      </p:sp>
      <p:sp>
        <p:nvSpPr>
          <p:cNvPr id="5" name="Slide Number Placeholder 4"/>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24516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F6AEF2-20D4-7547-BF78-1F3F36FB60DC}" type="datetimeFigureOut">
              <a:rPr lang="en-US" smtClean="0"/>
              <a:t>25/06/2023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4172603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F6AEF2-20D4-7547-BF78-1F3F36FB60DC}" type="datetimeFigureOut">
              <a:rPr lang="en-US" smtClean="0"/>
              <a:t>25/06/2023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0309733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F6AEF2-20D4-7547-BF78-1F3F36FB60DC}" type="datetimeFigureOut">
              <a:rPr lang="en-US" smtClean="0"/>
              <a:t>25/06/2023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2774535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F6AEF2-20D4-7547-BF78-1F3F36FB60DC}" type="datetimeFigureOut">
              <a:rPr lang="en-US" smtClean="0"/>
              <a:t>25/06/2023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4116602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F6AEF2-20D4-7547-BF78-1F3F36FB60DC}" type="datetimeFigureOut">
              <a:rPr lang="en-US" smtClean="0"/>
              <a:t>25/06/2023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83059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F6AEF2-20D4-7547-BF78-1F3F36FB60DC}" type="datetimeFigureOut">
              <a:rPr lang="en-US" smtClean="0"/>
              <a:t>25/06/2023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996016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F6AEF2-20D4-7547-BF78-1F3F36FB60DC}" type="datetimeFigureOut">
              <a:rPr lang="en-US" smtClean="0"/>
              <a:t>25/06/2023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4970019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52436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1446040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291190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EAE86-4E98-45D3-976A-F4279866EDBF}" type="datetime1">
              <a:rPr lang="en-US" smtClean="0"/>
              <a:t>25/06/2023</a:t>
            </a:fld>
            <a:endParaRPr lang="en-US"/>
          </a:p>
        </p:txBody>
      </p:sp>
      <p:sp>
        <p:nvSpPr>
          <p:cNvPr id="3" name="Footer Placeholder 2"/>
          <p:cNvSpPr>
            <a:spLocks noGrp="1"/>
          </p:cNvSpPr>
          <p:nvPr>
            <p:ph type="ftr" sz="quarter" idx="11"/>
          </p:nvPr>
        </p:nvSpPr>
        <p:spPr/>
        <p:txBody>
          <a:bodyPr/>
          <a:lstStyle/>
          <a:p>
            <a:r>
              <a:rPr lang="en-US"/>
              <a:t>V 1 (2020)</a:t>
            </a:r>
          </a:p>
        </p:txBody>
      </p:sp>
      <p:sp>
        <p:nvSpPr>
          <p:cNvPr id="4" name="Slide Number Placeholder 3"/>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11725746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227426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5216014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997483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1354723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608625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354068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3034371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3003780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1660740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876396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D8C93D-2470-45CB-B76C-8928E4B4B22A}" type="datetime1">
              <a:rPr lang="en-US" smtClean="0"/>
              <a:t>25/06/2023</a:t>
            </a:fld>
            <a:endParaRPr lang="en-US"/>
          </a:p>
        </p:txBody>
      </p:sp>
      <p:sp>
        <p:nvSpPr>
          <p:cNvPr id="6" name="Footer Placeholder 5"/>
          <p:cNvSpPr>
            <a:spLocks noGrp="1"/>
          </p:cNvSpPr>
          <p:nvPr>
            <p:ph type="ftr" sz="quarter" idx="11"/>
          </p:nvPr>
        </p:nvSpPr>
        <p:spPr/>
        <p:txBody>
          <a:bodyPr/>
          <a:lstStyle/>
          <a:p>
            <a:r>
              <a:rPr lang="en-US"/>
              <a:t>V 1 (2020)</a:t>
            </a:r>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34585800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493586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3735699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9662700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0067963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466361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3512567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7179431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2225252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8028362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87168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EDC80C-0517-4D4D-B5C2-CBC9DB2DDDD2}" type="datetime1">
              <a:rPr lang="en-US" smtClean="0"/>
              <a:t>25/06/2023</a:t>
            </a:fld>
            <a:endParaRPr lang="en-US"/>
          </a:p>
        </p:txBody>
      </p:sp>
      <p:sp>
        <p:nvSpPr>
          <p:cNvPr id="6" name="Footer Placeholder 5"/>
          <p:cNvSpPr>
            <a:spLocks noGrp="1"/>
          </p:cNvSpPr>
          <p:nvPr>
            <p:ph type="ftr" sz="quarter" idx="11"/>
          </p:nvPr>
        </p:nvSpPr>
        <p:spPr/>
        <p:txBody>
          <a:bodyPr/>
          <a:lstStyle/>
          <a:p>
            <a:r>
              <a:rPr lang="en-US"/>
              <a:t>V 1 (2020)</a:t>
            </a:r>
          </a:p>
        </p:txBody>
      </p:sp>
      <p:sp>
        <p:nvSpPr>
          <p:cNvPr id="7" name="Slide Number Placeholder 6"/>
          <p:cNvSpPr>
            <a:spLocks noGrp="1"/>
          </p:cNvSpPr>
          <p:nvPr>
            <p:ph type="sldNum" sz="quarter" idx="12"/>
          </p:nvPr>
        </p:nvSpPr>
        <p:spPr/>
        <p:txBody>
          <a:bodyPr/>
          <a:lstStyle/>
          <a:p>
            <a:fld id="{7A6F64E4-CF39-E842-A871-400C57C21E39}" type="slidenum">
              <a:rPr lang="en-US" smtClean="0"/>
              <a:t>‹#›</a:t>
            </a:fld>
            <a:endParaRPr lang="en-US"/>
          </a:p>
        </p:txBody>
      </p:sp>
    </p:spTree>
    <p:extLst>
      <p:ext uri="{BB962C8B-B14F-4D97-AF65-F5344CB8AC3E}">
        <p14:creationId xmlns:p14="http://schemas.microsoft.com/office/powerpoint/2010/main" val="285036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4732095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2669628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8400681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15554904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9286887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4185383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21024017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36989580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42338097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7A6F64E4-CF39-E842-A871-400C57C21E39}" type="slidenum">
              <a:rPr lang="en-US" smtClean="0"/>
              <a:pPr/>
              <a:t>‹#›</a:t>
            </a:fld>
            <a:endParaRPr lang="en-US" dirty="0"/>
          </a:p>
        </p:txBody>
      </p:sp>
    </p:spTree>
    <p:extLst>
      <p:ext uri="{BB962C8B-B14F-4D97-AF65-F5344CB8AC3E}">
        <p14:creationId xmlns:p14="http://schemas.microsoft.com/office/powerpoint/2010/main" val="7575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em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emf"/><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emf"/><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emf"/><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emf"/><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emf"/><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emf"/><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em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emf"/><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e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emf"/><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emf"/><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emf"/><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87E80-01D6-44AC-917B-580F775AE8DF}" type="datetime1">
              <a:rPr lang="en-US" smtClean="0"/>
              <a:t>25/06/2023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V 1 (2020)</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F64E4-CF39-E842-A871-400C57C21E39}" type="slidenum">
              <a:rPr lang="en-US" smtClean="0"/>
              <a:t>‹#›</a:t>
            </a:fld>
            <a:endParaRPr lang="en-US"/>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2438067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Gill Sans Ligh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ill Sans Ligh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ill Sans Ligh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ill Sans Ligh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ill Sans Ligh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58288276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308199659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6AEF2-20D4-7547-BF78-1F3F36FB60DC}" type="datetimeFigureOut">
              <a:rPr lang="en-US" smtClean="0"/>
              <a:t>25/06/2023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F64E4-CF39-E842-A871-400C57C21E39}" type="slidenum">
              <a:rPr lang="en-US" smtClean="0"/>
              <a:t>‹#›</a:t>
            </a:fld>
            <a:endParaRPr lang="en-US"/>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1296833930"/>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Gill Sans Ligh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ill Sans Ligh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ill Sans Ligh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ill Sans Ligh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ill Sans Ligh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7F793D94-46E7-4250-B4D8-DBE86B4351BE}" type="datetimeFigureOut">
              <a:rPr lang="en-US" smtClean="0"/>
              <a:t>25/06/2023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60706EFB-05E8-44CC-A8F4-420081A3BF1D}" type="slidenum">
              <a:rPr lang="en-US" smtClean="0"/>
              <a:t>‹#›</a:t>
            </a:fld>
            <a:endParaRPr lang="en-US"/>
          </a:p>
        </p:txBody>
      </p:sp>
      <p:pic>
        <p:nvPicPr>
          <p:cNvPr id="7" name="Picture 6">
            <a:extLst>
              <a:ext uri="{FF2B5EF4-FFF2-40B4-BE49-F238E27FC236}">
                <a16:creationId xmlns:a16="http://schemas.microsoft.com/office/drawing/2014/main" id="{2F5837F4-0EF0-4EB8-A16D-265E78EE0C93}"/>
              </a:ext>
            </a:extLst>
          </p:cNvPr>
          <p:cNvPicPr>
            <a:picLocks noChangeAspect="1"/>
          </p:cNvPicPr>
          <p:nvPr/>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133824905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AED87E80-01D6-44AC-917B-580F775AE8DF}" type="datetime1">
              <a:rPr lang="en-US" smtClean="0"/>
              <a:t>25/06/2023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a:t>V 1 (2020)</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t>‹#›</a:t>
            </a:fld>
            <a:endParaRPr lang="en-US"/>
          </a:p>
        </p:txBody>
      </p:sp>
      <p:pic>
        <p:nvPicPr>
          <p:cNvPr id="7" name="Picture 6">
            <a:extLst>
              <a:ext uri="{FF2B5EF4-FFF2-40B4-BE49-F238E27FC236}">
                <a16:creationId xmlns:a16="http://schemas.microsoft.com/office/drawing/2014/main" id="{2F5837F4-0EF0-4EB8-A16D-265E78EE0C93}"/>
              </a:ext>
            </a:extLst>
          </p:cNvPr>
          <p:cNvPicPr>
            <a:picLocks noChangeAspect="1"/>
          </p:cNvPicPr>
          <p:nvPr/>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389095041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408260117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22562250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6AEF2-20D4-7547-BF78-1F3F36FB60DC}" type="datetimeFigureOut">
              <a:rPr lang="en-US" smtClean="0"/>
              <a:t>25/06/2023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F64E4-CF39-E842-A871-400C57C21E39}" type="slidenum">
              <a:rPr lang="en-US" smtClean="0"/>
              <a:t>‹#›</a:t>
            </a:fld>
            <a:endParaRPr lang="en-US"/>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426161659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Gill Sans Ligh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ill Sans Ligh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ill Sans Ligh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ill Sans Ligh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ill Sans Ligh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387416871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58942614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4F6AEF2-20D4-7547-BF78-1F3F36FB60DC}" type="datetimeFigureOut">
              <a:rPr lang="en-US" smtClean="0"/>
              <a:pPr/>
              <a:t>25/06/2023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dirty="0"/>
              <a:t>Confidential - Not to be shared outside of PDO/PDO contractors </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A6F64E4-CF39-E842-A871-400C57C21E39}" type="slidenum">
              <a:rPr lang="en-US" smtClean="0"/>
              <a:pPr/>
              <a:t>‹#›</a:t>
            </a:fld>
            <a:endParaRPr lang="en-US" dirty="0"/>
          </a:p>
        </p:txBody>
      </p:sp>
      <p:pic>
        <p:nvPicPr>
          <p:cNvPr id="7" name="Picture 6">
            <a:extLst>
              <a:ext uri="{FF2B5EF4-FFF2-40B4-BE49-F238E27FC236}">
                <a16:creationId xmlns:a16="http://schemas.microsoft.com/office/drawing/2014/main" id="{2F5837F4-0EF0-4EB8-A16D-265E78EE0C93}"/>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386366" cy="6858000"/>
          </a:xfrm>
          <a:prstGeom prst="rect">
            <a:avLst/>
          </a:prstGeom>
        </p:spPr>
      </p:pic>
      <p:grpSp>
        <p:nvGrpSpPr>
          <p:cNvPr id="8" name="Group 7">
            <a:extLst>
              <a:ext uri="{FF2B5EF4-FFF2-40B4-BE49-F238E27FC236}">
                <a16:creationId xmlns:a16="http://schemas.microsoft.com/office/drawing/2014/main" id="{E9B523F6-A9A3-46FE-B2B7-E53C7D2853E4}"/>
              </a:ext>
            </a:extLst>
          </p:cNvPr>
          <p:cNvGrpSpPr/>
          <p:nvPr userDrawn="1"/>
        </p:nvGrpSpPr>
        <p:grpSpPr>
          <a:xfrm>
            <a:off x="9289915" y="6117536"/>
            <a:ext cx="2340722" cy="740868"/>
            <a:chOff x="9289915" y="6117536"/>
            <a:chExt cx="2340722" cy="740868"/>
          </a:xfrm>
        </p:grpSpPr>
        <p:pic>
          <p:nvPicPr>
            <p:cNvPr id="9" name="Picture 8">
              <a:extLst>
                <a:ext uri="{FF2B5EF4-FFF2-40B4-BE49-F238E27FC236}">
                  <a16:creationId xmlns:a16="http://schemas.microsoft.com/office/drawing/2014/main" id="{95D186BF-73E8-40E9-BF74-18F83D8021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9915" y="6117536"/>
              <a:ext cx="2340722" cy="381553"/>
            </a:xfrm>
            <a:prstGeom prst="rect">
              <a:avLst/>
            </a:prstGeom>
          </p:spPr>
        </p:pic>
        <p:pic>
          <p:nvPicPr>
            <p:cNvPr id="10" name="Picture 9">
              <a:extLst>
                <a:ext uri="{FF2B5EF4-FFF2-40B4-BE49-F238E27FC236}">
                  <a16:creationId xmlns:a16="http://schemas.microsoft.com/office/drawing/2014/main" id="{A68DA85E-4B77-46C1-A974-11D1BE5A68EF}"/>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9289915" y="6671146"/>
              <a:ext cx="2340722" cy="187258"/>
            </a:xfrm>
            <a:prstGeom prst="rect">
              <a:avLst/>
            </a:prstGeom>
          </p:spPr>
        </p:pic>
      </p:grpSp>
    </p:spTree>
    <p:extLst>
      <p:ext uri="{BB962C8B-B14F-4D97-AF65-F5344CB8AC3E}">
        <p14:creationId xmlns:p14="http://schemas.microsoft.com/office/powerpoint/2010/main" val="249147321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1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slide" Target="slide23.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slide" Target="slide19.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38.jpe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01.xml"/><Relationship Id="rId6" Type="http://schemas.openxmlformats.org/officeDocument/2006/relationships/image" Target="../media/image27.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9.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slide" Target="slide29.xml"/><Relationship Id="rId4" Type="http://schemas.openxmlformats.org/officeDocument/2006/relationships/slide" Target="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50.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4.xml"/><Relationship Id="rId7" Type="http://schemas.openxmlformats.org/officeDocument/2006/relationships/slide" Target="slide31.xml"/><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slide" Target="slide25.xml"/><Relationship Id="rId5" Type="http://schemas.openxmlformats.org/officeDocument/2006/relationships/slide" Target="slide16.xml"/><Relationship Id="rId4" Type="http://schemas.openxmlformats.org/officeDocument/2006/relationships/slide" Target="slide7.xml"/><Relationship Id="rId9" Type="http://schemas.openxmlformats.org/officeDocument/2006/relationships/chart" Target="../charts/char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slide" Target="slide34.xml"/><Relationship Id="rId4" Type="http://schemas.openxmlformats.org/officeDocument/2006/relationships/slide" Target="slide3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3.xml"/><Relationship Id="rId7" Type="http://schemas.openxmlformats.org/officeDocument/2006/relationships/slide" Target="slide14.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slide" Target="slide12.xml"/><Relationship Id="rId5" Type="http://schemas.openxmlformats.org/officeDocument/2006/relationships/slide" Target="slide10.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9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4D588C-4311-4535-9104-5D5B665F6D48}"/>
              </a:ext>
            </a:extLst>
          </p:cNvPr>
          <p:cNvSpPr/>
          <p:nvPr/>
        </p:nvSpPr>
        <p:spPr>
          <a:xfrm>
            <a:off x="4995011" y="2965906"/>
            <a:ext cx="6358122" cy="1228028"/>
          </a:xfrm>
          <a:prstGeom prst="rect">
            <a:avLst/>
          </a:prstGeom>
        </p:spPr>
        <p:txBody>
          <a:bodyPr wrap="square">
            <a:spAutoFit/>
          </a:bodyPr>
          <a:lstStyle/>
          <a:p>
            <a:pPr marL="0" marR="0" lvl="0" indent="0" defTabSz="957263" rtl="0" eaLnBrk="1" fontAlgn="auto" latinLnBrk="0" hangingPunct="1">
              <a:lnSpc>
                <a:spcPct val="100000"/>
              </a:lnSpc>
              <a:spcBef>
                <a:spcPct val="5000"/>
              </a:spcBef>
              <a:spcAft>
                <a:spcPts val="0"/>
              </a:spcAft>
              <a:buClrTx/>
              <a:buSzTx/>
              <a:buFontTx/>
              <a:buNone/>
              <a:tabLst/>
              <a:defRPr/>
            </a:pPr>
            <a:r>
              <a:rPr kumimoji="0" lang="en-US" altLang="en-US" sz="3600" b="1" i="0" u="none" strike="noStrike" kern="1200" cap="none" spc="0" normalizeH="0" baseline="0" noProof="0" dirty="0">
                <a:ln/>
                <a:solidFill>
                  <a:srgbClr val="FFC000"/>
                </a:solidFill>
                <a:effectLst/>
                <a:uLnTx/>
                <a:uFillTx/>
                <a:latin typeface="Arial" panose="020B0604020202020204" pitchFamily="34" charset="0"/>
                <a:ea typeface="+mn-ea"/>
                <a:cs typeface="Arial" panose="020B0604020202020204" pitchFamily="34" charset="0"/>
              </a:rPr>
              <a:t>Learnings from Incidents</a:t>
            </a:r>
          </a:p>
          <a:p>
            <a:pPr marL="0" marR="0" lvl="0" indent="0" defTabSz="957263" rtl="0" eaLnBrk="1" fontAlgn="auto" latinLnBrk="0" hangingPunct="1">
              <a:lnSpc>
                <a:spcPct val="100000"/>
              </a:lnSpc>
              <a:spcBef>
                <a:spcPct val="5000"/>
              </a:spcBef>
              <a:spcAft>
                <a:spcPts val="0"/>
              </a:spcAft>
              <a:buClrTx/>
              <a:buSzTx/>
              <a:buFontTx/>
              <a:buNone/>
              <a:tabLst/>
              <a:defRPr/>
            </a:pPr>
            <a:r>
              <a:rPr kumimoji="0" lang="en-GB" sz="3600" b="1" i="0" u="none" strike="noStrike" kern="1200" cap="none" spc="0" normalizeH="0" baseline="0" noProof="0" dirty="0">
                <a:ln/>
                <a:solidFill>
                  <a:prstClr val="black"/>
                </a:solidFill>
                <a:effectLst/>
                <a:uLnTx/>
                <a:uFillTx/>
                <a:latin typeface="Arial" panose="020B0604020202020204" pitchFamily="34" charset="0"/>
                <a:ea typeface="+mn-ea"/>
                <a:cs typeface="Arial" panose="020B0604020202020204" pitchFamily="34" charset="0"/>
              </a:rPr>
              <a:t>Quarter One, 2023 Incidents</a:t>
            </a:r>
            <a:endParaRPr kumimoji="0" lang="en-GB" sz="2500" b="1" i="0" u="none" strike="noStrike" kern="1200" cap="none" spc="0" normalizeH="0" baseline="0" noProof="0" dirty="0">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B82A70B3-CE87-494D-8B53-6A203C8000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72703" y="1067406"/>
            <a:ext cx="104794" cy="514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7E363EA-726A-4C57-94F8-30E32B169480}"/>
              </a:ext>
            </a:extLst>
          </p:cNvPr>
          <p:cNvSpPr/>
          <p:nvPr/>
        </p:nvSpPr>
        <p:spPr>
          <a:xfrm>
            <a:off x="5242659" y="1933575"/>
            <a:ext cx="4234716" cy="838199"/>
          </a:xfrm>
          <a:prstGeom prst="rect">
            <a:avLst/>
          </a:prstGeom>
          <a:solidFill>
            <a:srgbClr val="F9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7263" rtl="0" eaLnBrk="1" fontAlgn="auto" latinLnBrk="0" hangingPunct="1">
              <a:lnSpc>
                <a:spcPct val="100000"/>
              </a:lnSpc>
              <a:spcBef>
                <a:spcPct val="5000"/>
              </a:spcBef>
              <a:spcAft>
                <a:spcPts val="0"/>
              </a:spcAft>
              <a:buClrTx/>
              <a:buSzTx/>
              <a:buFontTx/>
              <a:buNone/>
              <a:tabLst/>
              <a:defRPr/>
            </a:pPr>
            <a:r>
              <a:rPr kumimoji="0" lang="en-US" altLang="en-US" sz="4400" b="1" i="0" u="none" strike="noStrike" kern="1200" cap="none" spc="300" normalizeH="0" baseline="0" noProof="0" dirty="0">
                <a:ln>
                  <a:noFill/>
                </a:ln>
                <a:solidFill>
                  <a:prstClr val="black"/>
                </a:solidFill>
                <a:effectLst/>
                <a:uLnTx/>
                <a:uFillTx/>
                <a:latin typeface="Gill Sans MT" panose="020B0502020104020203" pitchFamily="34" charset="0"/>
                <a:ea typeface="+mn-ea"/>
                <a:cs typeface="+mn-cs"/>
              </a:rPr>
              <a:t>Mr. Musleh’s </a:t>
            </a:r>
          </a:p>
        </p:txBody>
      </p:sp>
      <p:pic>
        <p:nvPicPr>
          <p:cNvPr id="10" name="Picture 9">
            <a:extLst>
              <a:ext uri="{FF2B5EF4-FFF2-40B4-BE49-F238E27FC236}">
                <a16:creationId xmlns:a16="http://schemas.microsoft.com/office/drawing/2014/main" id="{2310BCFB-F9DF-4E07-9BBE-B7DDB02BCF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55" y="0"/>
            <a:ext cx="1396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erson wearing a safety vest&#10;&#10;Description automatically generated">
            <a:extLst>
              <a:ext uri="{FF2B5EF4-FFF2-40B4-BE49-F238E27FC236}">
                <a16:creationId xmlns:a16="http://schemas.microsoft.com/office/drawing/2014/main" id="{0DE35524-DCAF-4446-AA61-D785BDE933C3}"/>
              </a:ext>
            </a:extLst>
          </p:cNvPr>
          <p:cNvPicPr>
            <a:picLocks noChangeAspect="1"/>
          </p:cNvPicPr>
          <p:nvPr/>
        </p:nvPicPr>
        <p:blipFill rotWithShape="1">
          <a:blip r:embed="rId3">
            <a:extLst>
              <a:ext uri="{28A0092B-C50C-407E-A947-70E740481C1C}">
                <a14:useLocalDpi xmlns:a14="http://schemas.microsoft.com/office/drawing/2010/main" val="0"/>
              </a:ext>
            </a:extLst>
          </a:blip>
          <a:srcRect l="28999" r="33906"/>
          <a:stretch/>
        </p:blipFill>
        <p:spPr>
          <a:xfrm>
            <a:off x="838867" y="150920"/>
            <a:ext cx="2626228"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B1DB6-8030-E782-2DF7-F1FC80A620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48363" y="3933825"/>
            <a:ext cx="2494953" cy="2160787"/>
          </a:xfrm>
          <a:prstGeom prst="rect">
            <a:avLst/>
          </a:prstGeom>
        </p:spPr>
      </p:pic>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47189" y="1531824"/>
            <a:ext cx="8839686" cy="4485843"/>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OEM supplied wire hangers were not used.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Inappropriate QA/ QC checks carried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FF"/>
              </a:solidFill>
              <a:effectLst/>
              <a:uLnTx/>
              <a:uFillTx/>
              <a:latin typeface="Calibri" panose="020F0502020204030204" pitchFamily="34" charset="0"/>
              <a:ea typeface="+mn-ea"/>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Only use the OEM supplied parts.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QA/QC checks to ensure correct materials are delivered and used.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QA/QC resource to be re-evaluated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Do not improvise to get the work completed.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Designer to be appointed to coordinate the design.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p:txBody>
      </p:sp>
      <p:sp>
        <p:nvSpPr>
          <p:cNvPr id="14" name="Rectangle 13">
            <a:extLst>
              <a:ext uri="{FF2B5EF4-FFF2-40B4-BE49-F238E27FC236}">
                <a16:creationId xmlns:a16="http://schemas.microsoft.com/office/drawing/2014/main" id="{27AC772E-6015-4076-A0DC-005445BF4556}"/>
              </a:ext>
            </a:extLst>
          </p:cNvPr>
          <p:cNvSpPr/>
          <p:nvPr/>
        </p:nvSpPr>
        <p:spPr>
          <a:xfrm>
            <a:off x="452245" y="987743"/>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Drilling, Logistics, Operation &amp; Construction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2805406" y="6263889"/>
            <a:ext cx="4976520" cy="338554"/>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Quality - Do it right the first time</a:t>
            </a:r>
          </a:p>
        </p:txBody>
      </p:sp>
      <p:sp>
        <p:nvSpPr>
          <p:cNvPr id="3" name="TextBox 2">
            <a:extLst>
              <a:ext uri="{FF2B5EF4-FFF2-40B4-BE49-F238E27FC236}">
                <a16:creationId xmlns:a16="http://schemas.microsoft.com/office/drawing/2014/main" id="{400CB393-5ECE-1597-1DAF-CE560BD298EF}"/>
              </a:ext>
            </a:extLst>
          </p:cNvPr>
          <p:cNvSpPr txBox="1"/>
          <p:nvPr/>
        </p:nvSpPr>
        <p:spPr>
          <a:xfrm>
            <a:off x="433680" y="1754247"/>
            <a:ext cx="8748420"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 enhancement was undertaken in the BMF atrium and part of this work was to install acoustic ceiling panels.  On the 05.03.23 one of the acoustic panels, weighing approximately 4.5 Kg fell from its installed position (approximately 12. 5 meters height) to the ground at BMF Atrium. No people were injured.</a:t>
            </a:r>
            <a:r>
              <a:rPr kumimoji="0" lang="en-GB" sz="1400" b="1" i="0" u="none" strike="noStrike" kern="1200" cap="none" spc="0" normalizeH="0" baseline="0" noProof="0" dirty="0">
                <a:ln>
                  <a:noFill/>
                </a:ln>
                <a:solidFill>
                  <a:srgbClr val="15479D"/>
                </a:solidFill>
                <a:effectLst/>
                <a:uLnTx/>
                <a:uFillTx/>
                <a:latin typeface="Calibri" panose="020F0502020204030204" pitchFamily="34" charset="0"/>
                <a:ea typeface="Calibri" panose="020F0502020204030204" pitchFamily="34" charset="0"/>
                <a:cs typeface="+mn-cs"/>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fixing wire end cap / stopper failed at the point of connection to the ceiling fixing point due to poor quality of materials, causing the panel to fall to the ground </a:t>
            </a:r>
          </a:p>
        </p:txBody>
      </p:sp>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657114" y="5768356"/>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 name="Rectangle 8">
            <a:extLst>
              <a:ext uri="{FF2B5EF4-FFF2-40B4-BE49-F238E27FC236}">
                <a16:creationId xmlns:a16="http://schemas.microsoft.com/office/drawing/2014/main" id="{6A01AF11-C635-4127-906C-AA661C2C8EEF}"/>
              </a:ext>
            </a:extLst>
          </p:cNvPr>
          <p:cNvSpPr>
            <a:spLocks noChangeArrowheads="1"/>
          </p:cNvSpPr>
          <p:nvPr/>
        </p:nvSpPr>
        <p:spPr bwMode="auto">
          <a:xfrm>
            <a:off x="416361" y="538068"/>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05/03/2023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HiPo#12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Drops</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B4P</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installation of acoustic panels  </a:t>
            </a:r>
          </a:p>
        </p:txBody>
      </p:sp>
      <p:pic>
        <p:nvPicPr>
          <p:cNvPr id="6" name="Picture 5">
            <a:extLst>
              <a:ext uri="{FF2B5EF4-FFF2-40B4-BE49-F238E27FC236}">
                <a16:creationId xmlns:a16="http://schemas.microsoft.com/office/drawing/2014/main" id="{06DA3C62-9EE8-6599-4535-875428E2171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28662" y="1531824"/>
            <a:ext cx="2499618" cy="2367144"/>
          </a:xfrm>
          <a:prstGeom prst="rect">
            <a:avLst/>
          </a:prstGeom>
        </p:spPr>
      </p:pic>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724429" y="3180966"/>
            <a:ext cx="336550" cy="544513"/>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1147322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Autofit/>
          </a:bodyPr>
          <a:lstStyle/>
          <a:p>
            <a:pPr algn="ctr"/>
            <a:br>
              <a:rPr lang="en-GB" sz="3600" b="1" dirty="0">
                <a:solidFill>
                  <a:srgbClr val="00B050"/>
                </a:solidFill>
                <a:ea typeface="MS PGothic" pitchFamily="34" charset="-128"/>
              </a:rPr>
            </a:br>
            <a:br>
              <a:rPr lang="en-GB" sz="3600" b="1" dirty="0">
                <a:solidFill>
                  <a:srgbClr val="00B050"/>
                </a:solidFill>
                <a:ea typeface="MS PGothic" pitchFamily="34" charset="-128"/>
              </a:rPr>
            </a:br>
            <a:r>
              <a:rPr lang="en-GB" sz="2800" b="1" dirty="0">
                <a:ea typeface="MS PGothic" pitchFamily="34" charset="-128"/>
              </a:rPr>
              <a:t>Management self audit </a:t>
            </a:r>
            <a:br>
              <a:rPr lang="en-GB" sz="3600" b="1" dirty="0">
                <a:solidFill>
                  <a:srgbClr val="00B050"/>
                </a:solidFill>
                <a:ea typeface="MS PGothic" pitchFamily="34" charset="-128"/>
              </a:rPr>
            </a:br>
            <a:br>
              <a:rPr lang="en-GB" sz="3600" b="1" dirty="0">
                <a:solidFill>
                  <a:srgbClr val="00B050"/>
                </a:solidFill>
                <a:ea typeface="MS PGothic" pitchFamily="34" charset="-128"/>
              </a:rPr>
            </a:br>
            <a:endParaRPr lang="en-US" sz="3600" dirty="0"/>
          </a:p>
        </p:txBody>
      </p:sp>
      <p:sp>
        <p:nvSpPr>
          <p:cNvPr id="7" name="Rectangle 6">
            <a:extLst>
              <a:ext uri="{FF2B5EF4-FFF2-40B4-BE49-F238E27FC236}">
                <a16:creationId xmlns:a16="http://schemas.microsoft.com/office/drawing/2014/main" id="{4D883F2B-B3CE-4AB4-AB99-0AA90A5717A9}"/>
              </a:ext>
            </a:extLst>
          </p:cNvPr>
          <p:cNvSpPr/>
          <p:nvPr/>
        </p:nvSpPr>
        <p:spPr>
          <a:xfrm>
            <a:off x="525243" y="2179674"/>
            <a:ext cx="10928195" cy="293926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6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Do you ensure that the product and installation is a per design specification?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Do you ensure quality assurance check on your supplier's materials and work?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Do you ensure supplied products are OEM or to the same specification and used correctly?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Do you follow Management of change process and  ensure the changes are correctly communicated ?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Do you ensure that the agreed ITP check sheets are completed by a competent person during your construction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9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9" name="Rectangle 8">
            <a:extLst>
              <a:ext uri="{FF2B5EF4-FFF2-40B4-BE49-F238E27FC236}">
                <a16:creationId xmlns:a16="http://schemas.microsoft.com/office/drawing/2014/main" id="{D102C01F-B843-4A38-818E-6D3D1C778D01}"/>
              </a:ext>
            </a:extLst>
          </p:cNvPr>
          <p:cNvSpPr>
            <a:spLocks noChangeArrowheads="1"/>
          </p:cNvSpPr>
          <p:nvPr/>
        </p:nvSpPr>
        <p:spPr bwMode="auto">
          <a:xfrm>
            <a:off x="416361" y="538068"/>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05/03/2023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HiPo#12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Drops</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B4P</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installation of acoustic panels  </a:t>
            </a:r>
          </a:p>
        </p:txBody>
      </p:sp>
      <p:sp>
        <p:nvSpPr>
          <p:cNvPr id="3" name="Rectangle 2">
            <a:extLst>
              <a:ext uri="{FF2B5EF4-FFF2-40B4-BE49-F238E27FC236}">
                <a16:creationId xmlns:a16="http://schemas.microsoft.com/office/drawing/2014/main" id="{7D0B0404-EDFA-ABB5-D497-BE91438419CE}"/>
              </a:ext>
            </a:extLst>
          </p:cNvPr>
          <p:cNvSpPr/>
          <p:nvPr/>
        </p:nvSpPr>
        <p:spPr>
          <a:xfrm>
            <a:off x="525243" y="1139541"/>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Tree>
    <p:extLst>
      <p:ext uri="{BB962C8B-B14F-4D97-AF65-F5344CB8AC3E}">
        <p14:creationId xmlns:p14="http://schemas.microsoft.com/office/powerpoint/2010/main" val="280122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16361" y="1533826"/>
            <a:ext cx="8440931" cy="4647426"/>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HWO rig up was in progress at well MAS-01 around 0500hrs crew picked up the stripping stack with the 130T crane and lifted the stripping stack on top of BOP#3. Day shift crew completed safety meetings and handover and jack operator identified that BOP#3 was only supported by a wooden plate, Stop Work Authority was used but not communicated with the supervisor, crew decided to move the BOP on to the correct BOP stand. While preparing the BOP to be repositioned It was found that the torque wrench was stuck on one of the nuts under the BOP. Lead hand went under to free the torque wrench and at that time the wooden plate broke causing the load weight to settle in the crane. Lead hand hit his hand on the XT while evacuating the area, Medic checked and found ok.</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Halliburton Crew Stopped the operation and informed PDO DSV.</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Inefficient site supervision onsite.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   Permit issued without walking the line / daily hazard hunt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   Shortcut to not use the correct equipment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   Ineffective use of Stop Work Authority </a:t>
            </a:r>
          </a:p>
          <a:p>
            <a:pPr marL="0" marR="0" lvl="0" indent="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Always ensure to use the correct equipment for the task in hand.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Prior to issue Permit to Work site leader's are to walk the line and perform hazard hunt.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Any Stop Work Authority shall be communicated to the well site leaders.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Lift plans &amp; JSA’s are to the relevant to the task in hand.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Always take the time on location to perform the correct job assessments for the task in hand. </a:t>
            </a: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10/03/2023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HiPo#13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Drop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B4P</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lang="en-US" sz="1200" b="1" dirty="0">
                <a:solidFill>
                  <a:srgbClr val="4472C4"/>
                </a:solidFill>
                <a:latin typeface="Tahoma" pitchFamily="34" charset="0"/>
              </a:rPr>
              <a:t>Rig Up HWO  </a:t>
            </a:r>
          </a:p>
        </p:txBody>
      </p:sp>
      <p:sp>
        <p:nvSpPr>
          <p:cNvPr id="14" name="Rectangle 13">
            <a:extLst>
              <a:ext uri="{FF2B5EF4-FFF2-40B4-BE49-F238E27FC236}">
                <a16:creationId xmlns:a16="http://schemas.microsoft.com/office/drawing/2014/main" id="{27AC772E-6015-4076-A0DC-005445BF4556}"/>
              </a:ext>
            </a:extLst>
          </p:cNvPr>
          <p:cNvSpPr/>
          <p:nvPr/>
        </p:nvSpPr>
        <p:spPr>
          <a:xfrm>
            <a:off x="416362" y="984640"/>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Drilling, Logistics, Operation &amp; Construction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2873145" y="6361106"/>
            <a:ext cx="3814470" cy="338554"/>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Short cuts never save time</a:t>
            </a:r>
          </a:p>
        </p:txBody>
      </p:sp>
      <p:pic>
        <p:nvPicPr>
          <p:cNvPr id="3" name="Picture 2">
            <a:extLst>
              <a:ext uri="{FF2B5EF4-FFF2-40B4-BE49-F238E27FC236}">
                <a16:creationId xmlns:a16="http://schemas.microsoft.com/office/drawing/2014/main" id="{3D33EC98-F5A0-7E36-F157-854F8379DC56}"/>
              </a:ext>
            </a:extLst>
          </p:cNvPr>
          <p:cNvPicPr>
            <a:picLocks noChangeAspect="1"/>
          </p:cNvPicPr>
          <p:nvPr/>
        </p:nvPicPr>
        <p:blipFill>
          <a:blip r:embed="rId3"/>
          <a:stretch>
            <a:fillRect/>
          </a:stretch>
        </p:blipFill>
        <p:spPr>
          <a:xfrm>
            <a:off x="8982075" y="1384750"/>
            <a:ext cx="2966190" cy="2118846"/>
          </a:xfrm>
          <a:prstGeom prst="rect">
            <a:avLst/>
          </a:prstGeom>
        </p:spPr>
      </p:pic>
      <p:pic>
        <p:nvPicPr>
          <p:cNvPr id="5" name="Picture 4">
            <a:extLst>
              <a:ext uri="{FF2B5EF4-FFF2-40B4-BE49-F238E27FC236}">
                <a16:creationId xmlns:a16="http://schemas.microsoft.com/office/drawing/2014/main" id="{E79CC1AA-17B0-96A1-8166-EA08C35B4402}"/>
              </a:ext>
            </a:extLst>
          </p:cNvPr>
          <p:cNvPicPr>
            <a:picLocks noChangeAspect="1"/>
          </p:cNvPicPr>
          <p:nvPr/>
        </p:nvPicPr>
        <p:blipFill>
          <a:blip r:embed="rId4"/>
          <a:stretch>
            <a:fillRect/>
          </a:stretch>
        </p:blipFill>
        <p:spPr>
          <a:xfrm>
            <a:off x="8982076" y="3428784"/>
            <a:ext cx="2966190" cy="2591016"/>
          </a:xfrm>
          <a:prstGeom prst="rect">
            <a:avLst/>
          </a:prstGeom>
        </p:spPr>
      </p:pic>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676174" y="3063164"/>
            <a:ext cx="336550" cy="544513"/>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615849" y="5597785"/>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36469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3100" b="1" dirty="0">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539905" y="1211756"/>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1995651"/>
            <a:ext cx="10928195" cy="297004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8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 Do you ensure that the right equipment is used for task onsite.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 Do you ensure that effective supervision is available at all time onsite.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 Do you ensure that frequent discussions are held periodically with the team for every task.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 Do you ensure that lifting plans and Job Safety Analysis are the adequate for task in hand.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 Do you ensure that the implementation of Stop Work Authority is effective on your site location. </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9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8">
            <a:extLst>
              <a:ext uri="{FF2B5EF4-FFF2-40B4-BE49-F238E27FC236}">
                <a16:creationId xmlns:a16="http://schemas.microsoft.com/office/drawing/2014/main" id="{1AFDBBE6-1DAF-7739-8FA5-A60ED03421E4}"/>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10/03/2023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HiPo#13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Drop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B4P</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lang="en-US" sz="1200" b="1" dirty="0">
                <a:solidFill>
                  <a:srgbClr val="4472C4"/>
                </a:solidFill>
                <a:latin typeface="Tahoma" pitchFamily="34" charset="0"/>
              </a:rPr>
              <a:t>Rig Up HWO  </a:t>
            </a:r>
          </a:p>
        </p:txBody>
      </p:sp>
    </p:spTree>
    <p:extLst>
      <p:ext uri="{BB962C8B-B14F-4D97-AF65-F5344CB8AC3E}">
        <p14:creationId xmlns:p14="http://schemas.microsoft.com/office/powerpoint/2010/main" val="2873172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p:cNvSpPr>
            <a:spLocks noGrp="1"/>
          </p:cNvSpPr>
          <p:nvPr>
            <p:ph type="title"/>
          </p:nvPr>
        </p:nvSpPr>
        <p:spPr>
          <a:xfrm>
            <a:off x="365458" y="0"/>
            <a:ext cx="11826541" cy="801238"/>
          </a:xfrm>
          <a:solidFill>
            <a:srgbClr val="FFFF00"/>
          </a:solidFill>
        </p:spPr>
        <p:txBody>
          <a:bodyPr>
            <a:noAutofit/>
          </a:bodyPr>
          <a:lstStyle/>
          <a:p>
            <a:pPr algn="ctr"/>
            <a:r>
              <a:rPr lang="en-GB" sz="2800" dirty="0"/>
              <a:t>Learning From Incident  </a:t>
            </a:r>
            <a:br>
              <a:rPr lang="en-GB" sz="2800" dirty="0"/>
            </a:br>
            <a:r>
              <a:rPr lang="en-GB" sz="2800" b="1" dirty="0"/>
              <a:t>Awareness Alert </a:t>
            </a:r>
          </a:p>
        </p:txBody>
      </p:sp>
      <p:sp>
        <p:nvSpPr>
          <p:cNvPr id="22" name="Rectangle 21"/>
          <p:cNvSpPr>
            <a:spLocks noChangeArrowheads="1"/>
          </p:cNvSpPr>
          <p:nvPr/>
        </p:nvSpPr>
        <p:spPr bwMode="auto">
          <a:xfrm>
            <a:off x="229082" y="2092451"/>
            <a:ext cx="79693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07950" algn="l"/>
              </a:tabLst>
              <a:defRPr>
                <a:solidFill>
                  <a:schemeClr val="tx1"/>
                </a:solidFill>
                <a:latin typeface="Arial" panose="020B0604020202020204" pitchFamily="34" charset="0"/>
              </a:defRPr>
            </a:lvl1pPr>
            <a:lvl2pPr eaLnBrk="0" fontAlgn="base" hangingPunct="0">
              <a:spcBef>
                <a:spcPct val="0"/>
              </a:spcBef>
              <a:spcAft>
                <a:spcPct val="0"/>
              </a:spcAft>
              <a:tabLst>
                <a:tab pos="107950" algn="l"/>
              </a:tabLst>
              <a:defRPr>
                <a:solidFill>
                  <a:schemeClr val="tx1"/>
                </a:solidFill>
                <a:latin typeface="Arial" panose="020B0604020202020204" pitchFamily="34" charset="0"/>
              </a:defRPr>
            </a:lvl2pPr>
            <a:lvl3pPr eaLnBrk="0" fontAlgn="base" hangingPunct="0">
              <a:spcBef>
                <a:spcPct val="0"/>
              </a:spcBef>
              <a:spcAft>
                <a:spcPct val="0"/>
              </a:spcAft>
              <a:tabLst>
                <a:tab pos="107950" algn="l"/>
              </a:tabLst>
              <a:defRPr>
                <a:solidFill>
                  <a:schemeClr val="tx1"/>
                </a:solidFill>
                <a:latin typeface="Arial" panose="020B0604020202020204" pitchFamily="34" charset="0"/>
              </a:defRPr>
            </a:lvl3pPr>
            <a:lvl4pPr eaLnBrk="0" fontAlgn="base" hangingPunct="0">
              <a:spcBef>
                <a:spcPct val="0"/>
              </a:spcBef>
              <a:spcAft>
                <a:spcPct val="0"/>
              </a:spcAft>
              <a:tabLst>
                <a:tab pos="107950" algn="l"/>
              </a:tabLst>
              <a:defRPr>
                <a:solidFill>
                  <a:schemeClr val="tx1"/>
                </a:solidFill>
                <a:latin typeface="Arial" panose="020B0604020202020204" pitchFamily="34" charset="0"/>
              </a:defRPr>
            </a:lvl4pPr>
            <a:lvl5pPr eaLnBrk="0" fontAlgn="base" hangingPunct="0">
              <a:spcBef>
                <a:spcPct val="0"/>
              </a:spcBef>
              <a:spcAft>
                <a:spcPct val="0"/>
              </a:spcAft>
              <a:tabLst>
                <a:tab pos="107950" algn="l"/>
              </a:tabLst>
              <a:defRPr>
                <a:solidFill>
                  <a:schemeClr val="tx1"/>
                </a:solidFill>
                <a:latin typeface="Arial" panose="020B0604020202020204" pitchFamily="34" charset="0"/>
              </a:defRPr>
            </a:lvl5pPr>
            <a:lvl6pPr eaLnBrk="0" fontAlgn="base" hangingPunct="0">
              <a:spcBef>
                <a:spcPct val="0"/>
              </a:spcBef>
              <a:spcAft>
                <a:spcPct val="0"/>
              </a:spcAft>
              <a:tabLst>
                <a:tab pos="107950" algn="l"/>
              </a:tabLst>
              <a:defRPr>
                <a:solidFill>
                  <a:schemeClr val="tx1"/>
                </a:solidFill>
                <a:latin typeface="Arial" panose="020B0604020202020204" pitchFamily="34" charset="0"/>
              </a:defRPr>
            </a:lvl6pPr>
            <a:lvl7pPr eaLnBrk="0" fontAlgn="base" hangingPunct="0">
              <a:spcBef>
                <a:spcPct val="0"/>
              </a:spcBef>
              <a:spcAft>
                <a:spcPct val="0"/>
              </a:spcAft>
              <a:tabLst>
                <a:tab pos="107950" algn="l"/>
              </a:tabLst>
              <a:defRPr>
                <a:solidFill>
                  <a:schemeClr val="tx1"/>
                </a:solidFill>
                <a:latin typeface="Arial" panose="020B0604020202020204" pitchFamily="34" charset="0"/>
              </a:defRPr>
            </a:lvl7pPr>
            <a:lvl8pPr eaLnBrk="0" fontAlgn="base" hangingPunct="0">
              <a:spcBef>
                <a:spcPct val="0"/>
              </a:spcBef>
              <a:spcAft>
                <a:spcPct val="0"/>
              </a:spcAft>
              <a:tabLst>
                <a:tab pos="107950" algn="l"/>
              </a:tabLst>
              <a:defRPr>
                <a:solidFill>
                  <a:schemeClr val="tx1"/>
                </a:solidFill>
                <a:latin typeface="Arial" panose="020B0604020202020204" pitchFamily="34" charset="0"/>
              </a:defRPr>
            </a:lvl8pPr>
            <a:lvl9pPr eaLnBrk="0" fontAlgn="base" hangingPunct="0">
              <a:spcBef>
                <a:spcPct val="0"/>
              </a:spcBef>
              <a:spcAft>
                <a:spcPct val="0"/>
              </a:spcAft>
              <a:tabLst>
                <a:tab pos="1079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07950" algn="l"/>
              </a:tabLst>
              <a:defRPr/>
            </a:pPr>
            <a:r>
              <a:rPr kumimoji="0" lang="en-GB" altLang="zh-CN" sz="1600" b="1" i="0" u="none" strike="noStrike" kern="1200" cap="none" spc="0" normalizeH="0" baseline="0" noProof="0" dirty="0">
                <a:ln>
                  <a:noFill/>
                </a:ln>
                <a:solidFill>
                  <a:srgbClr val="58595B"/>
                </a:solidFill>
                <a:effectLst/>
                <a:uLnTx/>
                <a:uFillTx/>
                <a:latin typeface="Calibri Light" panose="020F0302020204030204"/>
                <a:ea typeface="DengXian" panose="02010600030101010101" pitchFamily="2" charset="-122"/>
                <a:cs typeface="+mn-cs"/>
              </a:rPr>
              <a:t>Lifting bellow, the Center of Gravity </a:t>
            </a:r>
            <a:r>
              <a:rPr kumimoji="0" lang="en-GB" altLang="zh-CN" sz="1600" b="1" i="0" u="none" strike="noStrike" kern="1200" cap="none" spc="0" normalizeH="0" baseline="0" noProof="0" dirty="0" err="1">
                <a:ln>
                  <a:noFill/>
                </a:ln>
                <a:solidFill>
                  <a:srgbClr val="58595B"/>
                </a:solidFill>
                <a:effectLst/>
                <a:uLnTx/>
                <a:uFillTx/>
                <a:latin typeface="Calibri Light" panose="020F0302020204030204"/>
                <a:ea typeface="DengXian" panose="02010600030101010101" pitchFamily="2" charset="-122"/>
                <a:cs typeface="+mn-cs"/>
              </a:rPr>
              <a:t>CoG</a:t>
            </a:r>
            <a:endParaRPr kumimoji="0" lang="en-GB" altLang="zh-CN" sz="1600" b="1" i="0" u="none" strike="noStrike" kern="1200" cap="none" spc="0" normalizeH="0" baseline="0" noProof="0" dirty="0">
              <a:ln>
                <a:noFill/>
              </a:ln>
              <a:solidFill>
                <a:srgbClr val="58595B"/>
              </a:solidFill>
              <a:effectLst/>
              <a:uLnTx/>
              <a:uFillTx/>
              <a:latin typeface="Calibri Light" panose="020F0302020204030204"/>
              <a:ea typeface="DengXian"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107950" algn="l"/>
              </a:tabLst>
              <a:defRPr/>
            </a:pPr>
            <a:endParaRPr kumimoji="0" lang="en-GB" altLang="zh-CN" sz="1600" b="1" i="0" u="none" strike="noStrike" kern="1200" cap="none" spc="0" normalizeH="0" baseline="0" noProof="0" dirty="0">
              <a:ln>
                <a:noFill/>
              </a:ln>
              <a:solidFill>
                <a:srgbClr val="58595B"/>
              </a:solidFill>
              <a:effectLst/>
              <a:uLnTx/>
              <a:uFillTx/>
              <a:latin typeface="Calibri Light" panose="020F0302020204030204"/>
              <a:ea typeface="DengXian"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r>
              <a:rPr kumimoji="0" lang="en-US" sz="1400" b="1" i="0" u="none" strike="noStrike" kern="1200" cap="none" spc="0" normalizeH="0" baseline="0" noProof="0" dirty="0">
                <a:ln>
                  <a:noFill/>
                </a:ln>
                <a:solidFill>
                  <a:srgbClr val="FF0000"/>
                </a:solidFill>
                <a:effectLst/>
                <a:uLnTx/>
                <a:uFillTx/>
                <a:latin typeface="Calibri Light" panose="020F0302020204030204"/>
                <a:ea typeface="+mn-ea"/>
                <a:cs typeface="+mn-cs"/>
              </a:rPr>
              <a:t>Description of the incident (LTI#21): </a:t>
            </a:r>
            <a:endPar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07950" algn="l"/>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 Electrician suffered injury while engaged in VFD (Variable Frequency Drive) panel replacement activity as the lifted VFD panel toppled over him.  </a:t>
            </a:r>
          </a:p>
          <a:p>
            <a:pPr marL="0" marR="0" lvl="0" indent="0" algn="just" defTabSz="914400" rtl="0" eaLnBrk="0" fontAlgn="base" latinLnBrk="0" hangingPunct="0">
              <a:lnSpc>
                <a:spcPct val="100000"/>
              </a:lnSpc>
              <a:spcBef>
                <a:spcPct val="0"/>
              </a:spcBef>
              <a:spcAft>
                <a:spcPct val="0"/>
              </a:spcAft>
              <a:buClrTx/>
              <a:buSzTx/>
              <a:buFontTx/>
              <a:buNone/>
              <a:tabLst>
                <a:tab pos="107950" algn="l"/>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panel brought from the supplier yard to site was unloaded to the ground from the canter using a crane, and was again lifted a feet above ground to remove the wooden base (shipping skid).  The Electrician was hammering the wooden base to dislodge it when the panel lost balance and toppled over. </a:t>
            </a:r>
            <a:endParaRPr kumimoji="0" lang="en-US" sz="1600" b="1" i="0" u="none" strike="noStrike" kern="1200" cap="none" spc="0" normalizeH="0" baseline="0" noProof="0" dirty="0">
              <a:ln>
                <a:noFill/>
              </a:ln>
              <a:solidFill>
                <a:srgbClr val="FF0000"/>
              </a:solidFill>
              <a:effectLst/>
              <a:uLnTx/>
              <a:uFillTx/>
              <a:latin typeface="Calibri Light"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r>
              <a:rPr kumimoji="0" lang="en-US" sz="1600" b="1" i="0" u="none" strike="noStrike" kern="1200" cap="none" spc="0" normalizeH="0" baseline="0" noProof="0" dirty="0">
                <a:ln>
                  <a:noFill/>
                </a:ln>
                <a:solidFill>
                  <a:srgbClr val="FF0000"/>
                </a:solidFill>
                <a:effectLst/>
                <a:uLnTx/>
                <a:uFillTx/>
                <a:latin typeface="Calibri Light" panose="020F0302020204030204"/>
                <a:ea typeface="+mn-ea"/>
                <a:cs typeface="+mn-cs"/>
              </a:rPr>
              <a:t>Description of the incident (LTI#38): </a:t>
            </a:r>
            <a:endPar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A Rigger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was engaged in lifting and placing single cubicle panel on to the foundation for final alignment. The panel had two eye bolts on either side of the panel at the bottom on which the lifting belt was secured and lifted. At a height of 20cm from ground the panel lost its balance and toppled.  At the time the rigger was holding the tagline who tried to escape backwards but he got tripped and fell backwards. The panel landed on his legs resulting in injury.</a:t>
            </a:r>
            <a:endParaRPr kumimoji="0" lang="en-US" sz="1400" b="0" i="0" u="none" strike="noStrike" kern="1200" cap="none" spc="0" normalizeH="0" baseline="0" noProof="0" dirty="0">
              <a:ln>
                <a:noFill/>
              </a:ln>
              <a:solidFill>
                <a:srgbClr val="58595B"/>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endParaRPr kumimoji="0" lang="en-US" sz="1400" b="0" i="0" u="none" strike="noStrike" kern="1200" cap="none" spc="0" normalizeH="0" baseline="0" noProof="0" dirty="0">
              <a:ln>
                <a:noFill/>
              </a:ln>
              <a:solidFill>
                <a:srgbClr val="58595B"/>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r>
              <a:rPr kumimoji="0" lang="en-GB" altLang="zh-CN" sz="1600" b="1" i="0" u="none" strike="noStrike" kern="1200" cap="none" spc="0" normalizeH="0" baseline="0" noProof="0" dirty="0">
                <a:ln>
                  <a:noFill/>
                </a:ln>
                <a:solidFill>
                  <a:srgbClr val="FF0000"/>
                </a:solidFill>
                <a:effectLst/>
                <a:uLnTx/>
                <a:uFillTx/>
                <a:latin typeface="Calibri Light" panose="020F0302020204030204"/>
                <a:ea typeface="Times New Roman" panose="02020603050405020304" pitchFamily="18" charset="0"/>
                <a:cs typeface="+mn-cs"/>
              </a:rPr>
              <a:t>Why it happened/Finding :</a:t>
            </a:r>
          </a:p>
          <a:p>
            <a:pPr marL="285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07950"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Incorrect rigging method, suspend a load under center of gravity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CoG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marL="285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07950"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Tagline connected wrongly to the lifting slings.</a:t>
            </a: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a:t>
            </a:r>
          </a:p>
        </p:txBody>
      </p:sp>
      <p:sp>
        <p:nvSpPr>
          <p:cNvPr id="7" name="Footer Placeholder 6"/>
          <p:cNvSpPr>
            <a:spLocks noGrp="1"/>
          </p:cNvSpPr>
          <p:nvPr>
            <p:ph type="ftr" sz="quarter" idx="11"/>
          </p:nvPr>
        </p:nvSpPr>
        <p:spPr>
          <a:xfrm>
            <a:off x="4198472" y="650194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8595B"/>
              </a:solidFill>
              <a:effectLst/>
              <a:highlight>
                <a:srgbClr val="FFFF00"/>
              </a:highligh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595B"/>
                </a:solidFill>
                <a:effectLst/>
                <a:uLnTx/>
                <a:uFillTx/>
                <a:latin typeface="Calibri Light" panose="020F0302020204030204"/>
                <a:ea typeface="Times New Roman" panose="02020603050405020304" pitchFamily="18" charset="0"/>
                <a:cs typeface="+mn-cs"/>
              </a:rPr>
              <a:t>For more information: please contact MSE3 team directly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Date Placeholder 7"/>
          <p:cNvSpPr>
            <a:spLocks noGrp="1"/>
          </p:cNvSpPr>
          <p:nvPr>
            <p:ph type="dt" sz="half" idx="10"/>
          </p:nvPr>
        </p:nvSpPr>
        <p:spPr>
          <a:xfrm>
            <a:off x="699568" y="649559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V 2 (2020)</a:t>
            </a:r>
          </a:p>
        </p:txBody>
      </p:sp>
      <p:graphicFrame>
        <p:nvGraphicFramePr>
          <p:cNvPr id="12" name="Table 11">
            <a:extLst>
              <a:ext uri="{FF2B5EF4-FFF2-40B4-BE49-F238E27FC236}">
                <a16:creationId xmlns:a16="http://schemas.microsoft.com/office/drawing/2014/main" id="{901BA6FD-3DC5-4854-817A-D064C129221A}"/>
              </a:ext>
            </a:extLst>
          </p:cNvPr>
          <p:cNvGraphicFramePr>
            <a:graphicFrameLocks noGrp="1"/>
          </p:cNvGraphicFramePr>
          <p:nvPr>
            <p:extLst>
              <p:ext uri="{D42A27DB-BD31-4B8C-83A1-F6EECF244321}">
                <p14:modId xmlns:p14="http://schemas.microsoft.com/office/powerpoint/2010/main" val="2409297431"/>
              </p:ext>
            </p:extLst>
          </p:nvPr>
        </p:nvGraphicFramePr>
        <p:xfrm>
          <a:off x="382524" y="867632"/>
          <a:ext cx="11787675" cy="865918"/>
        </p:xfrm>
        <a:graphic>
          <a:graphicData uri="http://schemas.openxmlformats.org/drawingml/2006/table">
            <a:tbl>
              <a:tblPr firstRow="1" bandRow="1">
                <a:tableStyleId>{5C22544A-7EE6-4342-B048-85BDC9FD1C3A}</a:tableStyleId>
              </a:tblPr>
              <a:tblGrid>
                <a:gridCol w="1465326">
                  <a:extLst>
                    <a:ext uri="{9D8B030D-6E8A-4147-A177-3AD203B41FA5}">
                      <a16:colId xmlns:a16="http://schemas.microsoft.com/office/drawing/2014/main" val="4136576419"/>
                    </a:ext>
                  </a:extLst>
                </a:gridCol>
                <a:gridCol w="3209925">
                  <a:extLst>
                    <a:ext uri="{9D8B030D-6E8A-4147-A177-3AD203B41FA5}">
                      <a16:colId xmlns:a16="http://schemas.microsoft.com/office/drawing/2014/main" val="425046032"/>
                    </a:ext>
                  </a:extLst>
                </a:gridCol>
                <a:gridCol w="1647825">
                  <a:extLst>
                    <a:ext uri="{9D8B030D-6E8A-4147-A177-3AD203B41FA5}">
                      <a16:colId xmlns:a16="http://schemas.microsoft.com/office/drawing/2014/main" val="4255786960"/>
                    </a:ext>
                  </a:extLst>
                </a:gridCol>
                <a:gridCol w="5464599">
                  <a:extLst>
                    <a:ext uri="{9D8B030D-6E8A-4147-A177-3AD203B41FA5}">
                      <a16:colId xmlns:a16="http://schemas.microsoft.com/office/drawing/2014/main" val="2009492886"/>
                    </a:ext>
                  </a:extLst>
                </a:gridCol>
              </a:tblGrid>
              <a:tr h="3706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normalizeH="0" baseline="0" dirty="0">
                          <a:ln>
                            <a:noFill/>
                          </a:ln>
                          <a:solidFill>
                            <a:srgbClr val="58595B"/>
                          </a:solidFill>
                          <a:effectLst/>
                          <a:latin typeface="+mj-lt"/>
                          <a:ea typeface="Times New Roman" panose="02020603050405020304" pitchFamily="18" charset="0"/>
                          <a:cs typeface="+mn-cs"/>
                        </a:rPr>
                        <a:t>PIM#</a:t>
                      </a:r>
                      <a:endParaRPr lang="en-GB" sz="1400" dirty="0">
                        <a:solidFill>
                          <a:srgbClr val="000000"/>
                        </a:solidFill>
                        <a:ea typeface="MS PGothic" pitchFamily="34" charset="-128"/>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400" b="1" kern="1200" dirty="0">
                          <a:solidFill>
                            <a:srgbClr val="000000"/>
                          </a:solidFill>
                          <a:latin typeface="+mn-lt"/>
                          <a:ea typeface="MS PGothic" pitchFamily="34" charset="-128"/>
                          <a:cs typeface="+mn-cs"/>
                        </a:rPr>
                        <a:t>1129536 &amp; 1145585</a:t>
                      </a:r>
                      <a:endParaRPr lang="en-US" sz="1400" b="1" kern="1200" dirty="0">
                        <a:solidFill>
                          <a:srgbClr val="000000"/>
                        </a:solidFill>
                        <a:latin typeface="+mn-lt"/>
                        <a:ea typeface="MS PGothic" pitchFamily="34" charset="-128"/>
                        <a:cs typeface="+mn-cs"/>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1" i="0" u="none" strike="noStrike" kern="1200" cap="none" normalizeH="0" baseline="0" dirty="0">
                          <a:ln>
                            <a:noFill/>
                          </a:ln>
                          <a:solidFill>
                            <a:srgbClr val="58595B"/>
                          </a:solidFill>
                          <a:effectLst/>
                          <a:latin typeface="+mj-lt"/>
                          <a:ea typeface="Times New Roman" panose="02020603050405020304" pitchFamily="18" charset="0"/>
                          <a:cs typeface="+mn-cs"/>
                        </a:rPr>
                        <a:t>Pattern:</a:t>
                      </a: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kumimoji="0" lang="en-US" sz="1400" b="1" i="0" u="none" strike="noStrike" kern="1200" cap="none" normalizeH="0" baseline="0" noProof="0" dirty="0">
                          <a:ln>
                            <a:noFill/>
                          </a:ln>
                          <a:solidFill>
                            <a:srgbClr val="58595B"/>
                          </a:solidFill>
                          <a:effectLst/>
                          <a:latin typeface="+mj-lt"/>
                          <a:ea typeface="+mn-ea"/>
                          <a:cs typeface="+mn-cs"/>
                        </a:rPr>
                        <a:t>LTI#21 (2021) &amp; LTI# 38 (2022)</a:t>
                      </a:r>
                      <a:endParaRPr kumimoji="0" lang="en-US" sz="1400" b="1" i="0" u="none" strike="noStrike" kern="1200" cap="none" normalizeH="0" baseline="0" dirty="0">
                        <a:ln>
                          <a:noFill/>
                        </a:ln>
                        <a:solidFill>
                          <a:srgbClr val="58595B"/>
                        </a:solidFill>
                        <a:effectLst/>
                        <a:latin typeface="+mj-lt"/>
                        <a:ea typeface="+mn-ea"/>
                        <a:cs typeface="+mn-cs"/>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6748105"/>
                  </a:ext>
                </a:extLst>
              </a:tr>
              <a:tr h="410507">
                <a:tc>
                  <a:txBody>
                    <a:bodyPr/>
                    <a:lstStyle/>
                    <a:p>
                      <a:r>
                        <a:rPr kumimoji="0" lang="en-US" sz="1400" b="1" i="0" u="none" strike="noStrike" kern="1200" cap="none" normalizeH="0" baseline="0" dirty="0">
                          <a:ln>
                            <a:noFill/>
                          </a:ln>
                          <a:solidFill>
                            <a:srgbClr val="58595B"/>
                          </a:solidFill>
                          <a:effectLst/>
                          <a:latin typeface="+mj-lt"/>
                          <a:ea typeface="Times New Roman" panose="02020603050405020304" pitchFamily="18" charset="0"/>
                          <a:cs typeface="+mn-cs"/>
                        </a:rPr>
                        <a:t>Date:</a:t>
                      </a: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a:ln>
                            <a:noFill/>
                          </a:ln>
                          <a:solidFill>
                            <a:srgbClr val="58595B"/>
                          </a:solidFill>
                          <a:effectLst/>
                          <a:latin typeface="+mj-lt"/>
                          <a:ea typeface="+mn-ea"/>
                          <a:cs typeface="+mn-cs"/>
                        </a:rPr>
                        <a:t>22/09/2021 &amp; 07/12/2022</a:t>
                      </a:r>
                      <a:endParaRPr kumimoji="0" lang="en-US" sz="1400" b="1" i="0" u="none" strike="noStrike" kern="1200" cap="none" normalizeH="0" baseline="0" dirty="0">
                        <a:ln>
                          <a:noFill/>
                        </a:ln>
                        <a:solidFill>
                          <a:srgbClr val="58595B"/>
                        </a:solidFill>
                        <a:effectLst/>
                        <a:latin typeface="+mj-lt"/>
                        <a:ea typeface="Times New Roman" panose="02020603050405020304" pitchFamily="18" charset="0"/>
                        <a:cs typeface="+mn-cs"/>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1" i="0" u="none" strike="noStrike" kern="1200" cap="none" normalizeH="0" baseline="0" dirty="0">
                          <a:ln>
                            <a:noFill/>
                          </a:ln>
                          <a:solidFill>
                            <a:srgbClr val="58595B"/>
                          </a:solidFill>
                          <a:effectLst/>
                          <a:latin typeface="+mj-lt"/>
                          <a:ea typeface="Times New Roman" panose="02020603050405020304" pitchFamily="18" charset="0"/>
                          <a:cs typeface="+mn-cs"/>
                        </a:rPr>
                        <a:t>Target Audience:</a:t>
                      </a: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kumimoji="0" lang="en-US" sz="1400" b="1" i="0" u="none" strike="noStrike" kern="1200" cap="none" normalizeH="0" baseline="0" dirty="0">
                          <a:ln>
                            <a:noFill/>
                          </a:ln>
                          <a:solidFill>
                            <a:srgbClr val="58595B"/>
                          </a:solidFill>
                          <a:effectLst/>
                          <a:latin typeface="+mj-lt"/>
                          <a:ea typeface="+mn-ea"/>
                          <a:cs typeface="+mn-cs"/>
                        </a:rPr>
                        <a:t>Construction, Drilling, Operations ,Engineering, Exploration, Project and Logistic</a:t>
                      </a:r>
                      <a:endParaRPr kumimoji="0" lang="en-US" sz="1400" b="1" i="0" u="none" strike="noStrike" kern="1200" cap="none" normalizeH="0" baseline="0" dirty="0">
                        <a:ln>
                          <a:noFill/>
                        </a:ln>
                        <a:solidFill>
                          <a:srgbClr val="58595B"/>
                        </a:solidFill>
                        <a:effectLst/>
                        <a:latin typeface="+mj-lt"/>
                        <a:ea typeface="Times New Roman" panose="02020603050405020304" pitchFamily="18" charset="0"/>
                        <a:cs typeface="+mn-cs"/>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6305567"/>
                  </a:ext>
                </a:extLst>
              </a:tr>
            </a:tbl>
          </a:graphicData>
        </a:graphic>
      </p:graphicFrame>
      <p:sp>
        <p:nvSpPr>
          <p:cNvPr id="15" name="Rectangle 14">
            <a:extLst>
              <a:ext uri="{FF2B5EF4-FFF2-40B4-BE49-F238E27FC236}">
                <a16:creationId xmlns:a16="http://schemas.microsoft.com/office/drawing/2014/main" id="{51FDED82-FB05-40DF-AE94-7AC97CF1FC13}"/>
              </a:ext>
            </a:extLst>
          </p:cNvPr>
          <p:cNvSpPr/>
          <p:nvPr/>
        </p:nvSpPr>
        <p:spPr>
          <a:xfrm>
            <a:off x="8313272" y="1964469"/>
            <a:ext cx="3748669" cy="1970863"/>
          </a:xfrm>
          <a:prstGeom prst="rect">
            <a:avLst/>
          </a:prstGeom>
          <a:solidFill>
            <a:srgbClr val="C00000"/>
          </a:solidFill>
          <a:ln w="25400" cap="flat" cmpd="sng" algn="ctr">
            <a:solidFill>
              <a:srgbClr val="00CC99">
                <a:shade val="50000"/>
              </a:srgbClr>
            </a:solid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72731" y="3429000"/>
            <a:ext cx="454025" cy="475284"/>
          </a:xfrm>
          <a:prstGeom prst="rect">
            <a:avLst/>
          </a:prstGeom>
          <a:noFill/>
          <a:ln w="9525">
            <a:noFill/>
            <a:miter lim="800000"/>
            <a:headEnd/>
            <a:tailEnd/>
          </a:ln>
        </p:spPr>
      </p:pic>
      <p:sp>
        <p:nvSpPr>
          <p:cNvPr id="16" name="Rectangle 15">
            <a:extLst>
              <a:ext uri="{FF2B5EF4-FFF2-40B4-BE49-F238E27FC236}">
                <a16:creationId xmlns:a16="http://schemas.microsoft.com/office/drawing/2014/main" id="{905E4173-6466-49F0-9F11-BE430C7F6B47}"/>
              </a:ext>
            </a:extLst>
          </p:cNvPr>
          <p:cNvSpPr/>
          <p:nvPr/>
        </p:nvSpPr>
        <p:spPr>
          <a:xfrm>
            <a:off x="8311556" y="4041569"/>
            <a:ext cx="3748668" cy="2023103"/>
          </a:xfrm>
          <a:prstGeom prst="rect">
            <a:avLst/>
          </a:prstGeom>
          <a:solidFill>
            <a:srgbClr val="00B050"/>
          </a:solidFill>
          <a:ln w="25400" cap="flat" cmpd="sng" algn="ctr">
            <a:solidFill>
              <a:srgbClr val="00CC99">
                <a:shade val="50000"/>
              </a:srgbClr>
            </a:solid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27" name="Picture 26">
            <a:extLst>
              <a:ext uri="{FF2B5EF4-FFF2-40B4-BE49-F238E27FC236}">
                <a16:creationId xmlns:a16="http://schemas.microsoft.com/office/drawing/2014/main" id="{811ED5AE-42E6-4CCC-89E3-5A487FA0A270}"/>
              </a:ext>
            </a:extLst>
          </p:cNvPr>
          <p:cNvPicPr>
            <a:picLocks noChangeAspect="1"/>
          </p:cNvPicPr>
          <p:nvPr/>
        </p:nvPicPr>
        <p:blipFill rotWithShape="1">
          <a:blip r:embed="rId4"/>
          <a:srcRect r="10468"/>
          <a:stretch/>
        </p:blipFill>
        <p:spPr>
          <a:xfrm>
            <a:off x="10007164" y="1964468"/>
            <a:ext cx="1565568" cy="1970863"/>
          </a:xfrm>
          <a:prstGeom prst="rect">
            <a:avLst/>
          </a:prstGeom>
        </p:spPr>
      </p:pic>
      <p:pic>
        <p:nvPicPr>
          <p:cNvPr id="31" name="Picture 30">
            <a:extLst>
              <a:ext uri="{FF2B5EF4-FFF2-40B4-BE49-F238E27FC236}">
                <a16:creationId xmlns:a16="http://schemas.microsoft.com/office/drawing/2014/main" id="{3465BCEE-CE81-4D37-8F68-375160E81393}"/>
              </a:ext>
            </a:extLst>
          </p:cNvPr>
          <p:cNvPicPr>
            <a:picLocks noChangeAspect="1"/>
          </p:cNvPicPr>
          <p:nvPr/>
        </p:nvPicPr>
        <p:blipFill>
          <a:blip r:embed="rId5"/>
          <a:stretch>
            <a:fillRect/>
          </a:stretch>
        </p:blipFill>
        <p:spPr>
          <a:xfrm>
            <a:off x="8347046" y="4049958"/>
            <a:ext cx="1505020" cy="1999821"/>
          </a:xfrm>
          <a:prstGeom prst="rect">
            <a:avLst/>
          </a:prstGeom>
        </p:spPr>
      </p:pic>
      <p:pic>
        <p:nvPicPr>
          <p:cNvPr id="33" name="Picture 32">
            <a:extLst>
              <a:ext uri="{FF2B5EF4-FFF2-40B4-BE49-F238E27FC236}">
                <a16:creationId xmlns:a16="http://schemas.microsoft.com/office/drawing/2014/main" id="{EA3E0245-0EA0-4751-8A91-5FD9434985FB}"/>
              </a:ext>
            </a:extLst>
          </p:cNvPr>
          <p:cNvPicPr>
            <a:picLocks noChangeAspect="1"/>
          </p:cNvPicPr>
          <p:nvPr/>
        </p:nvPicPr>
        <p:blipFill>
          <a:blip r:embed="rId6"/>
          <a:stretch>
            <a:fillRect/>
          </a:stretch>
        </p:blipFill>
        <p:spPr>
          <a:xfrm>
            <a:off x="8326780" y="1978349"/>
            <a:ext cx="1666875" cy="1943100"/>
          </a:xfrm>
          <a:prstGeom prst="rect">
            <a:avLst/>
          </a:prstGeom>
        </p:spPr>
      </p:pic>
      <p:pic>
        <p:nvPicPr>
          <p:cNvPr id="4" name="Picture 3"/>
          <p:cNvPicPr>
            <a:picLocks noChangeAspect="1"/>
          </p:cNvPicPr>
          <p:nvPr/>
        </p:nvPicPr>
        <p:blipFill>
          <a:blip r:embed="rId7"/>
          <a:stretch>
            <a:fillRect/>
          </a:stretch>
        </p:blipFill>
        <p:spPr>
          <a:xfrm>
            <a:off x="11487150" y="5405101"/>
            <a:ext cx="573074" cy="585267"/>
          </a:xfrm>
          <a:prstGeom prst="rect">
            <a:avLst/>
          </a:prstGeom>
        </p:spPr>
      </p:pic>
      <p:pic>
        <p:nvPicPr>
          <p:cNvPr id="5" name="Picture 4">
            <a:extLst>
              <a:ext uri="{FF2B5EF4-FFF2-40B4-BE49-F238E27FC236}">
                <a16:creationId xmlns:a16="http://schemas.microsoft.com/office/drawing/2014/main" id="{7A511136-8FC4-4549-B286-6CBCFBECBCDD}"/>
              </a:ext>
            </a:extLst>
          </p:cNvPr>
          <p:cNvPicPr>
            <a:picLocks noChangeAspect="1"/>
          </p:cNvPicPr>
          <p:nvPr/>
        </p:nvPicPr>
        <p:blipFill rotWithShape="1">
          <a:blip r:embed="rId8"/>
          <a:srcRect b="10937"/>
          <a:stretch/>
        </p:blipFill>
        <p:spPr>
          <a:xfrm>
            <a:off x="10035090" y="4049957"/>
            <a:ext cx="1439360" cy="2016151"/>
          </a:xfrm>
          <a:prstGeom prst="rect">
            <a:avLst/>
          </a:prstGeom>
        </p:spPr>
      </p:pic>
    </p:spTree>
    <p:extLst>
      <p:ext uri="{BB962C8B-B14F-4D97-AF65-F5344CB8AC3E}">
        <p14:creationId xmlns:p14="http://schemas.microsoft.com/office/powerpoint/2010/main" val="3727865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7236" y="801238"/>
            <a:ext cx="11722985" cy="535531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r>
              <a:rPr kumimoji="0" lang="en-GB" altLang="en-US" sz="1800" b="1" i="0" u="none" strike="noStrike" kern="1200" cap="none" spc="0" normalizeH="0" baseline="0" noProof="0" dirty="0">
                <a:ln>
                  <a:noFill/>
                </a:ln>
                <a:solidFill>
                  <a:srgbClr val="FF0000"/>
                </a:solidFill>
                <a:effectLst/>
                <a:uLnTx/>
                <a:uFillTx/>
                <a:latin typeface="Calibri Light" panose="020F0302020204030204"/>
                <a:ea typeface="+mn-ea"/>
                <a:cs typeface="+mn-cs"/>
              </a:rPr>
              <a:t>Lessons learned</a:t>
            </a:r>
            <a:r>
              <a:rPr kumimoji="0" lang="en-US" altLang="en-US" sz="1800" b="1" i="0" u="none" strike="noStrike" kern="1200" cap="none" spc="0" normalizeH="0" baseline="0" noProof="0" dirty="0">
                <a:ln>
                  <a:noFill/>
                </a:ln>
                <a:solidFill>
                  <a:srgbClr val="FF0000"/>
                </a:solidFill>
                <a:effectLst/>
                <a:uLnTx/>
                <a:uFillTx/>
                <a:latin typeface="Calibri Light" panose="020F0302020204030204"/>
                <a:ea typeface="+mn-ea"/>
                <a:cs typeface="+mn-cs"/>
              </a:rPr>
              <a:t>:</a:t>
            </a:r>
            <a:endParaRPr kumimoji="0" lang="en-GB" altLang="en-US" sz="1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sym typeface="Wingdings" pitchFamily="2" charset="2"/>
              </a:rPr>
              <a:t>Ensure that lift plan and specific risk assessment are developed and approved prior any lifting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Ensure that lifting points are above the Center of Gravity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sym typeface="Wingdings" pitchFamily="2" charset="2"/>
              </a:rPr>
              <a:t>and OEM instruction are followed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Ensure that tag line is connected directly to the load.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58595B"/>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endParaRPr kumimoji="0" lang="en-US" sz="1800" b="1" i="0" u="none" strike="noStrike" kern="1200" cap="none" spc="0" normalizeH="0" baseline="0" noProof="0" dirty="0">
              <a:ln>
                <a:noFill/>
              </a:ln>
              <a:solidFill>
                <a:srgbClr val="58595B"/>
              </a:solidFill>
              <a:effectLst/>
              <a:uLnTx/>
              <a:uFillTx/>
              <a:latin typeface="Calibri Light"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r>
              <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mn-cs"/>
              </a:rPr>
              <a:t>Management Confirm the following:</a:t>
            </a:r>
            <a:endParaRPr kumimoji="0" lang="en-GB" sz="1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sym typeface="Wingdings" pitchFamily="2" charset="2"/>
              </a:rPr>
              <a:t>Do you ensure that lift plan and risk assessment are developed and being approved prior any lift?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sym typeface="Wingdings" pitchFamily="2" charset="2"/>
              </a:rPr>
              <a:t>Do you ensure manufacturer instructions are followed for the load to be lifted?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sym typeface="Wingdings" pitchFamily="2" charset="2"/>
              </a:rPr>
              <a:t>Do you ensure the right equipment and best method of lifting are available?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sym typeface="Wingdings" pitchFamily="2" charset="2"/>
              </a:rPr>
              <a:t>Do you ensure lift area is clear and personnel are kept away from the line of fire?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sym typeface="Wingdings" pitchFamily="2" charset="2"/>
              </a:rPr>
              <a:t>Do your ensure personnel are aware of their empowerment to stop unsafe work/condition?</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endParaRPr kumimoji="0" lang="en-GB" sz="1400" b="0" i="0" u="none" strike="noStrike" kern="1200" cap="none" spc="0" normalizeH="0" baseline="0" noProof="0" dirty="0">
              <a:ln>
                <a:noFill/>
              </a:ln>
              <a:solidFill>
                <a:srgbClr val="58595B"/>
              </a:solidFill>
              <a:effectLst/>
              <a:uLnTx/>
              <a:uFillTx/>
              <a:latin typeface="Calibri Light"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endParaRPr kumimoji="0" lang="en-GB" sz="1400" b="0" i="0" u="none" strike="noStrike" kern="1200" cap="none" spc="0" normalizeH="0" baseline="0" noProof="0" dirty="0">
              <a:ln>
                <a:noFill/>
              </a:ln>
              <a:solidFill>
                <a:srgbClr val="58595B"/>
              </a:solidFill>
              <a:effectLst/>
              <a:uLnTx/>
              <a:uFillTx/>
              <a:latin typeface="Calibri Light" panose="020F03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tab pos="107950" algn="l"/>
              </a:tabLst>
              <a:defRPr/>
            </a:pPr>
            <a:endParaRPr kumimoji="0" lang="en-GB" sz="2400" b="0" i="0" u="none" strike="noStrike" kern="1200" cap="none" spc="0" normalizeH="0" baseline="0" noProof="0" dirty="0">
              <a:ln>
                <a:noFill/>
              </a:ln>
              <a:solidFill>
                <a:srgbClr val="58595B"/>
              </a:solidFill>
              <a:effectLst/>
              <a:uLnTx/>
              <a:uFillTx/>
              <a:latin typeface="Calibri Light" panose="020F0302020204030204"/>
              <a:ea typeface="+mn-ea"/>
              <a:cs typeface="+mn-cs"/>
              <a:sym typeface="Wingdings" pitchFamily="2" charset="2"/>
            </a:endParaRPr>
          </a:p>
          <a:p>
            <a:pPr marL="342900" marR="0" lvl="0" indent="-342900" algn="l" defTabSz="914400" rtl="0" eaLnBrk="1" fontAlgn="base" latinLnBrk="0" hangingPunct="1">
              <a:lnSpc>
                <a:spcPct val="100000"/>
              </a:lnSpc>
              <a:spcBef>
                <a:spcPct val="0"/>
              </a:spcBef>
              <a:spcAft>
                <a:spcPct val="0"/>
              </a:spcAft>
              <a:buClrTx/>
              <a:buSzTx/>
              <a:buFontTx/>
              <a:buNone/>
              <a:tabLst>
                <a:tab pos="107950" algn="l"/>
              </a:tabLst>
              <a:defRPr/>
            </a:pPr>
            <a:r>
              <a:rPr kumimoji="0" lang="en-US" sz="1200" b="1" i="1" u="none" strike="noStrike" kern="1200" cap="none" spc="0" normalizeH="0" baseline="0" noProof="0" dirty="0">
                <a:ln>
                  <a:noFill/>
                </a:ln>
                <a:solidFill>
                  <a:srgbClr val="0033CC"/>
                </a:solidFill>
                <a:effectLst/>
                <a:uLnTx/>
                <a:uFillTx/>
                <a:latin typeface="Calibri Light" panose="020F0302020204030204"/>
                <a:ea typeface="+mn-ea"/>
                <a:cs typeface="+mn-cs"/>
                <a:sym typeface="Wingdings" pitchFamily="2" charset="2"/>
              </a:rPr>
              <a:t>* If the answer is NO to any of the above questions, please ensure you take action to correct this finding.</a:t>
            </a:r>
          </a:p>
          <a:p>
            <a:pPr marL="342900" marR="0" lvl="0" indent="-342900" algn="l" defTabSz="914400" rtl="0" eaLnBrk="1" fontAlgn="base" latinLnBrk="0" hangingPunct="1">
              <a:lnSpc>
                <a:spcPct val="100000"/>
              </a:lnSpc>
              <a:spcBef>
                <a:spcPct val="0"/>
              </a:spcBef>
              <a:spcAft>
                <a:spcPct val="0"/>
              </a:spcAft>
              <a:buClrTx/>
              <a:buSzTx/>
              <a:buFontTx/>
              <a:buNone/>
              <a:tabLst>
                <a:tab pos="107950" algn="l"/>
              </a:tabLst>
              <a:defRPr/>
            </a:pPr>
            <a:r>
              <a:rPr kumimoji="0" lang="en-US" sz="1200" b="1" i="1" u="none" strike="noStrike" kern="1200" cap="none" spc="0" normalizeH="0" baseline="0" noProof="0" dirty="0">
                <a:ln>
                  <a:noFill/>
                </a:ln>
                <a:solidFill>
                  <a:srgbClr val="0033CC"/>
                </a:solidFill>
                <a:effectLst/>
                <a:uLnTx/>
                <a:uFillTx/>
                <a:latin typeface="Calibri Light" panose="020F0302020204030204"/>
                <a:ea typeface="+mn-ea"/>
                <a:cs typeface="+mn-cs"/>
              </a:rPr>
              <a:t>**As a learning from this incident and ensure continual improvement review risk management ( HEMP)  against the questions</a:t>
            </a:r>
            <a:endParaRPr kumimoji="0" lang="en-GB" altLang="en-US" sz="1200" b="1" i="0" u="none" strike="noStrike" kern="1200" cap="none" spc="0" normalizeH="0" baseline="0" noProof="0" dirty="0">
              <a:ln>
                <a:noFill/>
              </a:ln>
              <a:solidFill>
                <a:srgbClr val="58595B"/>
              </a:solidFill>
              <a:effectLst/>
              <a:uLnTx/>
              <a:uFillTx/>
              <a:latin typeface="Calibri Light" panose="020F0302020204030204"/>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07950" algn="l"/>
              </a:tabLst>
              <a:defRPr/>
            </a:pPr>
            <a:endParaRPr kumimoji="0" lang="en-US" altLang="en-US"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Title 2"/>
          <p:cNvSpPr>
            <a:spLocks noGrp="1"/>
          </p:cNvSpPr>
          <p:nvPr>
            <p:ph type="title"/>
          </p:nvPr>
        </p:nvSpPr>
        <p:spPr>
          <a:xfrm>
            <a:off x="365459" y="0"/>
            <a:ext cx="11826540" cy="801238"/>
          </a:xfrm>
          <a:solidFill>
            <a:srgbClr val="FFFF00"/>
          </a:solidFill>
        </p:spPr>
        <p:txBody>
          <a:bodyPr>
            <a:noAutofit/>
          </a:bodyPr>
          <a:lstStyle/>
          <a:p>
            <a:pPr algn="ctr"/>
            <a:r>
              <a:rPr lang="en-GB" sz="2800" dirty="0"/>
              <a:t>Learning From Incident  </a:t>
            </a:r>
            <a:br>
              <a:rPr lang="en-GB" sz="2800" dirty="0"/>
            </a:br>
            <a:r>
              <a:rPr lang="en-GB" sz="2800" b="1" dirty="0"/>
              <a:t>Awareness Alert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8595B"/>
              </a:solidFill>
              <a:effectLst/>
              <a:uLnTx/>
              <a:uFillTx/>
              <a:latin typeface="Calibri Light" panose="020F03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595B"/>
                </a:solidFill>
                <a:effectLst/>
                <a:uLnTx/>
                <a:uFillTx/>
                <a:latin typeface="Calibri Light" panose="020F0302020204030204"/>
                <a:ea typeface="Times New Roman" panose="02020603050405020304" pitchFamily="18" charset="0"/>
                <a:cs typeface="+mn-cs"/>
              </a:rPr>
              <a:t>For more information: please contact MSE3 team directly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Date Placeholder 6"/>
          <p:cNvSpPr>
            <a:spLocks noGrp="1"/>
          </p:cNvSpPr>
          <p:nvPr>
            <p:ph type="dt" sz="half" idx="10"/>
          </p:nvPr>
        </p:nvSpPr>
        <p:spPr>
          <a:xfrm>
            <a:off x="838200" y="63563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V 2 (2020)</a:t>
            </a:r>
          </a:p>
        </p:txBody>
      </p:sp>
    </p:spTree>
    <p:extLst>
      <p:ext uri="{BB962C8B-B14F-4D97-AF65-F5344CB8AC3E}">
        <p14:creationId xmlns:p14="http://schemas.microsoft.com/office/powerpoint/2010/main" val="3540481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7F70E7E-C426-46E0-991A-DD0A87912E96}"/>
              </a:ext>
            </a:extLst>
          </p:cNvPr>
          <p:cNvSpPr txBox="1">
            <a:spLocks/>
          </p:cNvSpPr>
          <p:nvPr/>
        </p:nvSpPr>
        <p:spPr>
          <a:xfrm>
            <a:off x="346509" y="0"/>
            <a:ext cx="11845491" cy="629476"/>
          </a:xfrm>
          <a:prstGeom prst="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algn="ctr">
              <a:defRPr/>
            </a:pPr>
            <a:r>
              <a:rPr lang="en-US" sz="3600" b="1" dirty="0">
                <a:ln/>
                <a:latin typeface="Tahoma" pitchFamily="34" charset="0"/>
                <a:ea typeface="Tahoma" pitchFamily="34" charset="0"/>
                <a:cs typeface="Tahoma" pitchFamily="34" charset="0"/>
              </a:rPr>
              <a:t>Motor Vehicle Incident </a:t>
            </a:r>
          </a:p>
          <a:p>
            <a:pPr algn="ctr">
              <a:defRPr/>
            </a:pPr>
            <a:endParaRPr lang="en-GB" sz="3600" b="1" dirty="0">
              <a:solidFill>
                <a:prstClr val="black"/>
              </a:solidFill>
              <a:latin typeface="Calibri Light" panose="020F0302020204030204"/>
              <a:ea typeface="+mn-ea"/>
              <a:cs typeface="+mn-cs"/>
            </a:endParaRPr>
          </a:p>
          <a:p>
            <a:pPr algn="ctr">
              <a:defRPr/>
            </a:pPr>
            <a:endParaRPr lang="en-US" sz="3200" b="1"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Left Arrow 10">
            <a:hlinkClick r:id="rId2" action="ppaction://hlinksldjump"/>
            <a:extLst>
              <a:ext uri="{FF2B5EF4-FFF2-40B4-BE49-F238E27FC236}">
                <a16:creationId xmlns:a16="http://schemas.microsoft.com/office/drawing/2014/main" id="{E536299C-A518-4A68-B493-6FF0F4C9CA1F}"/>
              </a:ext>
            </a:extLst>
          </p:cNvPr>
          <p:cNvSpPr/>
          <p:nvPr/>
        </p:nvSpPr>
        <p:spPr>
          <a:xfrm>
            <a:off x="562402" y="5677973"/>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000" b="1" dirty="0">
                <a:ln w="10541" cmpd="sng">
                  <a:solidFill>
                    <a:schemeClr val="accent1">
                      <a:shade val="88000"/>
                      <a:satMod val="110000"/>
                    </a:schemeClr>
                  </a:solidFill>
                  <a:prstDash val="solid"/>
                </a:ln>
                <a:solidFill>
                  <a:srgbClr val="0070C0"/>
                </a:solidFill>
                <a:hlinkClick r:id="rId2" action="ppaction://hlinksldjump">
                  <a:extLst>
                    <a:ext uri="{A12FA001-AC4F-418D-AE19-62706E023703}">
                      <ahyp:hlinkClr xmlns:ahyp="http://schemas.microsoft.com/office/drawing/2018/hyperlinkcolor" val="tx"/>
                    </a:ext>
                  </a:extLst>
                </a:hlinkClick>
              </a:rPr>
              <a:t>Table of contents</a:t>
            </a:r>
            <a:endParaRPr lang="en-US" sz="2000" b="1" dirty="0">
              <a:ln w="10541" cmpd="sng">
                <a:solidFill>
                  <a:schemeClr val="accent1">
                    <a:shade val="88000"/>
                    <a:satMod val="110000"/>
                  </a:schemeClr>
                </a:solidFill>
                <a:prstDash val="solid"/>
              </a:ln>
              <a:solidFill>
                <a:srgbClr val="0070C0"/>
              </a:solidFill>
            </a:endParaRPr>
          </a:p>
        </p:txBody>
      </p:sp>
      <p:pic>
        <p:nvPicPr>
          <p:cNvPr id="9" name="Picture 8" descr="A person driving a blue car&#10;&#10;Description automatically generated with medium confidence">
            <a:extLst>
              <a:ext uri="{FF2B5EF4-FFF2-40B4-BE49-F238E27FC236}">
                <a16:creationId xmlns:a16="http://schemas.microsoft.com/office/drawing/2014/main" id="{2D253A61-A557-4C2E-8029-5A4A46473FBC}"/>
              </a:ext>
            </a:extLst>
          </p:cNvPr>
          <p:cNvPicPr>
            <a:picLocks noChangeAspect="1"/>
          </p:cNvPicPr>
          <p:nvPr/>
        </p:nvPicPr>
        <p:blipFill rotWithShape="1">
          <a:blip r:embed="rId3">
            <a:extLst>
              <a:ext uri="{28A0092B-C50C-407E-A947-70E740481C1C}">
                <a14:useLocalDpi xmlns:a14="http://schemas.microsoft.com/office/drawing/2010/main" val="0"/>
              </a:ext>
            </a:extLst>
          </a:blip>
          <a:srcRect l="26075" t="7736" b="18339"/>
          <a:stretch/>
        </p:blipFill>
        <p:spPr>
          <a:xfrm>
            <a:off x="454396" y="1180027"/>
            <a:ext cx="1838231" cy="2323738"/>
          </a:xfrm>
          <a:prstGeom prst="rect">
            <a:avLst/>
          </a:prstGeom>
          <a:ln>
            <a:noFill/>
          </a:ln>
          <a:effectLst>
            <a:outerShdw blurRad="292100" dist="139700" dir="2700000" algn="tl" rotWithShape="0">
              <a:srgbClr val="333333">
                <a:alpha val="65000"/>
              </a:srgbClr>
            </a:outerShdw>
          </a:effectLst>
        </p:spPr>
      </p:pic>
      <p:graphicFrame>
        <p:nvGraphicFramePr>
          <p:cNvPr id="10" name="Table 9">
            <a:extLst>
              <a:ext uri="{FF2B5EF4-FFF2-40B4-BE49-F238E27FC236}">
                <a16:creationId xmlns:a16="http://schemas.microsoft.com/office/drawing/2014/main" id="{80C8394A-DAB5-4473-9036-FA7B8A066A58}"/>
              </a:ext>
            </a:extLst>
          </p:cNvPr>
          <p:cNvGraphicFramePr>
            <a:graphicFrameLocks noGrp="1"/>
          </p:cNvGraphicFramePr>
          <p:nvPr>
            <p:extLst>
              <p:ext uri="{D42A27DB-BD31-4B8C-83A1-F6EECF244321}">
                <p14:modId xmlns:p14="http://schemas.microsoft.com/office/powerpoint/2010/main" val="3133360090"/>
              </p:ext>
            </p:extLst>
          </p:nvPr>
        </p:nvGraphicFramePr>
        <p:xfrm>
          <a:off x="2443134" y="1180027"/>
          <a:ext cx="9650895" cy="2723800"/>
        </p:xfrm>
        <a:graphic>
          <a:graphicData uri="http://schemas.openxmlformats.org/drawingml/2006/table">
            <a:tbl>
              <a:tblPr firstRow="1" bandRow="1">
                <a:tableStyleId>{7DF18680-E054-41AD-8BC1-D1AEF772440D}</a:tableStyleId>
              </a:tblPr>
              <a:tblGrid>
                <a:gridCol w="361294">
                  <a:extLst>
                    <a:ext uri="{9D8B030D-6E8A-4147-A177-3AD203B41FA5}">
                      <a16:colId xmlns:a16="http://schemas.microsoft.com/office/drawing/2014/main" val="20000"/>
                    </a:ext>
                  </a:extLst>
                </a:gridCol>
                <a:gridCol w="4558397">
                  <a:extLst>
                    <a:ext uri="{9D8B030D-6E8A-4147-A177-3AD203B41FA5}">
                      <a16:colId xmlns:a16="http://schemas.microsoft.com/office/drawing/2014/main" val="20001"/>
                    </a:ext>
                  </a:extLst>
                </a:gridCol>
                <a:gridCol w="1371600">
                  <a:extLst>
                    <a:ext uri="{9D8B030D-6E8A-4147-A177-3AD203B41FA5}">
                      <a16:colId xmlns:a16="http://schemas.microsoft.com/office/drawing/2014/main" val="3270702318"/>
                    </a:ext>
                  </a:extLst>
                </a:gridCol>
                <a:gridCol w="1203395">
                  <a:extLst>
                    <a:ext uri="{9D8B030D-6E8A-4147-A177-3AD203B41FA5}">
                      <a16:colId xmlns:a16="http://schemas.microsoft.com/office/drawing/2014/main" val="3065041249"/>
                    </a:ext>
                  </a:extLst>
                </a:gridCol>
                <a:gridCol w="1115367">
                  <a:extLst>
                    <a:ext uri="{9D8B030D-6E8A-4147-A177-3AD203B41FA5}">
                      <a16:colId xmlns:a16="http://schemas.microsoft.com/office/drawing/2014/main" val="20003"/>
                    </a:ext>
                  </a:extLst>
                </a:gridCol>
                <a:gridCol w="1040842">
                  <a:extLst>
                    <a:ext uri="{9D8B030D-6E8A-4147-A177-3AD203B41FA5}">
                      <a16:colId xmlns:a16="http://schemas.microsoft.com/office/drawing/2014/main" val="1740478292"/>
                    </a:ext>
                  </a:extLst>
                </a:gridCol>
              </a:tblGrid>
              <a:tr h="709977">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rgbClr val="3366CC"/>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Activity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4940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1</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noProof="0" dirty="0">
                          <a:solidFill>
                            <a:schemeClr val="tx1"/>
                          </a:solidFill>
                          <a:latin typeface="+mn-lt"/>
                          <a:ea typeface="+mn-ea"/>
                          <a:cs typeface="+mn-cs"/>
                          <a:hlinkClick r:id="rId4" action="ppaction://hlinksldjump">
                            <a:extLst>
                              <a:ext uri="{A12FA001-AC4F-418D-AE19-62706E023703}">
                                <ahyp:hlinkClr xmlns:ahyp="http://schemas.microsoft.com/office/drawing/2018/hyperlinkcolor" val="tx"/>
                              </a:ext>
                            </a:extLst>
                          </a:hlinkClick>
                        </a:rPr>
                        <a:t>A telehandler was carrying a bundle of 6 numbers of 3 inches 12 meters CS pipes</a:t>
                      </a:r>
                      <a:endParaRPr lang="en-US" sz="14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HiPo#79</a:t>
                      </a: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Flowline construction </a:t>
                      </a:r>
                      <a:endParaRPr lang="en-US" sz="14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HiPo</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3366CC"/>
                          </a:solidFill>
                          <a:latin typeface="+mn-lt"/>
                          <a:ea typeface="+mn-ea"/>
                          <a:cs typeface="+mn-cs"/>
                        </a:rPr>
                        <a:t>C3A</a:t>
                      </a:r>
                    </a:p>
                  </a:txBody>
                  <a:tcPr>
                    <a:solidFill>
                      <a:srgbClr val="AFDC7E"/>
                    </a:solidFill>
                  </a:tcPr>
                </a:tc>
                <a:extLst>
                  <a:ext uri="{0D108BD9-81ED-4DB2-BD59-A6C34878D82A}">
                    <a16:rowId xmlns:a16="http://schemas.microsoft.com/office/drawing/2014/main" val="10001"/>
                  </a:ext>
                </a:extLst>
              </a:tr>
              <a:tr h="39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2</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hlinkClick r:id="rId5" action="ppaction://hlinksldjump">
                            <a:extLst>
                              <a:ext uri="{A12FA001-AC4F-418D-AE19-62706E023703}">
                                <ahyp:hlinkClr xmlns:ahyp="http://schemas.microsoft.com/office/drawing/2018/hyperlinkcolor" val="tx"/>
                              </a:ext>
                            </a:extLst>
                          </a:hlinkClick>
                        </a:rPr>
                        <a:t>A subcontractor 10-ton truck was on the way from Abraj Adam Base </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HiPo#82</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Rollover </a:t>
                      </a: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HiPo</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rgbClr val="3366CC"/>
                          </a:solidFill>
                          <a:latin typeface="+mn-lt"/>
                          <a:ea typeface="+mn-ea"/>
                          <a:cs typeface="+mn-cs"/>
                        </a:rPr>
                        <a:t>C4P</a:t>
                      </a:r>
                      <a:endParaRPr lang="en-US" sz="1400" b="1" kern="1200" dirty="0">
                        <a:solidFill>
                          <a:srgbClr val="3366CC"/>
                        </a:solidFill>
                        <a:latin typeface="+mn-lt"/>
                        <a:ea typeface="+mn-ea"/>
                        <a:cs typeface="+mn-cs"/>
                      </a:endParaRPr>
                    </a:p>
                  </a:txBody>
                  <a:tcPr>
                    <a:solidFill>
                      <a:srgbClr val="AFDC7E"/>
                    </a:solidFill>
                  </a:tcPr>
                </a:tc>
                <a:extLst>
                  <a:ext uri="{0D108BD9-81ED-4DB2-BD59-A6C34878D82A}">
                    <a16:rowId xmlns:a16="http://schemas.microsoft.com/office/drawing/2014/main" val="2897654031"/>
                  </a:ext>
                </a:extLst>
              </a:tr>
              <a:tr h="4898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3</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Tahoma" pitchFamily="34" charset="0"/>
                          <a:hlinkClick r:id="rId6" action="ppaction://hlinksldjump">
                            <a:extLst>
                              <a:ext uri="{A12FA001-AC4F-418D-AE19-62706E023703}">
                                <ahyp:hlinkClr xmlns:ahyp="http://schemas.microsoft.com/office/drawing/2018/hyperlinkcolor" val="tx"/>
                              </a:ext>
                            </a:extLst>
                          </a:hlinkClick>
                        </a:rPr>
                        <a:t>A water tanker was travelling to deliver the remainder of water at the Rig camp</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HiPo#01</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Rollover </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HiPo</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3366CC"/>
                          </a:solidFill>
                          <a:latin typeface="+mn-lt"/>
                          <a:ea typeface="+mn-ea"/>
                          <a:cs typeface="+mn-cs"/>
                        </a:rPr>
                        <a:t>D4P</a:t>
                      </a:r>
                    </a:p>
                  </a:txBody>
                  <a:tcPr>
                    <a:solidFill>
                      <a:srgbClr val="AFDC7E"/>
                    </a:solidFill>
                  </a:tcPr>
                </a:tc>
                <a:extLst>
                  <a:ext uri="{0D108BD9-81ED-4DB2-BD59-A6C34878D82A}">
                    <a16:rowId xmlns:a16="http://schemas.microsoft.com/office/drawing/2014/main" val="4120289272"/>
                  </a:ext>
                </a:extLst>
              </a:tr>
              <a:tr h="39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4</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schemeClr val="tx1"/>
                          </a:solidFill>
                          <a:effectLst/>
                          <a:uLnTx/>
                          <a:uFillTx/>
                          <a:latin typeface="Calibri" panose="020F0502020204030204" pitchFamily="34" charset="0"/>
                          <a:ea typeface="+mn-ea"/>
                          <a:cs typeface="Tahoma" pitchFamily="34" charset="0"/>
                          <a:hlinkClick r:id="rId7" action="ppaction://hlinksldjump">
                            <a:extLst>
                              <a:ext uri="{A12FA001-AC4F-418D-AE19-62706E023703}">
                                <ahyp:hlinkClr xmlns:ahyp="http://schemas.microsoft.com/office/drawing/2018/hyperlinkcolor" val="tx"/>
                              </a:ext>
                            </a:extLst>
                          </a:hlinkClick>
                        </a:rPr>
                        <a:t>OTO driver was on route to Marmul to deliver High Density Polyethylene Duct</a:t>
                      </a:r>
                      <a:endParaRPr kumimoji="0" lang="en-US" sz="1600" b="0" i="0" u="none" strike="noStrike" kern="1200" cap="none" spc="0" normalizeH="0" baseline="0" dirty="0">
                        <a:ln>
                          <a:noFill/>
                        </a:ln>
                        <a:solidFill>
                          <a:schemeClr val="tx1"/>
                        </a:solidFill>
                        <a:effectLst/>
                        <a:uLnTx/>
                        <a:uFillTx/>
                        <a:latin typeface="Calibri" panose="020F0502020204030204" pitchFamily="34" charset="0"/>
                        <a:ea typeface="+mn-ea"/>
                        <a:cs typeface="Tahoma" pitchFamily="34" charset="0"/>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HiPo#10</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MVI</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HiPo</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3366CC"/>
                          </a:solidFill>
                          <a:latin typeface="+mn-lt"/>
                          <a:ea typeface="+mn-ea"/>
                          <a:cs typeface="+mn-cs"/>
                        </a:rPr>
                        <a:t>C5P</a:t>
                      </a:r>
                    </a:p>
                  </a:txBody>
                  <a:tcPr>
                    <a:solidFill>
                      <a:srgbClr val="AFDC7E"/>
                    </a:solidFill>
                  </a:tcPr>
                </a:tc>
                <a:extLst>
                  <a:ext uri="{0D108BD9-81ED-4DB2-BD59-A6C34878D82A}">
                    <a16:rowId xmlns:a16="http://schemas.microsoft.com/office/drawing/2014/main" val="574816659"/>
                  </a:ext>
                </a:extLst>
              </a:tr>
            </a:tbl>
          </a:graphicData>
        </a:graphic>
      </p:graphicFrame>
    </p:spTree>
    <p:extLst>
      <p:ext uri="{BB962C8B-B14F-4D97-AF65-F5344CB8AC3E}">
        <p14:creationId xmlns:p14="http://schemas.microsoft.com/office/powerpoint/2010/main" val="521149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engineering drawing&#10;&#10;Description automatically generated">
            <a:extLst>
              <a:ext uri="{FF2B5EF4-FFF2-40B4-BE49-F238E27FC236}">
                <a16:creationId xmlns:a16="http://schemas.microsoft.com/office/drawing/2014/main" id="{FF2A9AE8-1175-6BFF-2373-246ED40F2CC8}"/>
              </a:ext>
            </a:extLst>
          </p:cNvPr>
          <p:cNvPicPr>
            <a:picLocks noChangeAspect="1"/>
          </p:cNvPicPr>
          <p:nvPr/>
        </p:nvPicPr>
        <p:blipFill>
          <a:blip r:embed="rId3"/>
          <a:stretch>
            <a:fillRect/>
          </a:stretch>
        </p:blipFill>
        <p:spPr>
          <a:xfrm>
            <a:off x="9132607" y="3760237"/>
            <a:ext cx="2823587" cy="1997329"/>
          </a:xfrm>
          <a:prstGeom prst="rect">
            <a:avLst/>
          </a:prstGeom>
          <a:effectLst>
            <a:outerShdw blurRad="50800" dist="50800" dir="5400000" algn="ctr" rotWithShape="0">
              <a:srgbClr val="000000"/>
            </a:outerShdw>
          </a:effectLst>
        </p:spPr>
      </p:pic>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33680" y="1366161"/>
            <a:ext cx="8624595" cy="5439951"/>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91440" marR="0" lvl="0" indent="-3429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On November 29, 2022, at approximately 09:50 Hrs., a telehandler was carrying a bundle of 6 numbers of 3 inches 12 meters CS pipes for construction of new flowline near Fahud C station F-532. When the telehandler turned from the graded road to the uneven road parallel to the existing flowlines, it tipped over to its left and the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suspened</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pipe bundle made slight contact with the nearby live lines. The telehandler sustained minor damages but there were no injuries to the operator and no damage to the live lines. </a:t>
            </a:r>
          </a:p>
          <a:p>
            <a:pPr marL="91440" marR="0" lvl="0" indent="-342900" algn="l" defTabSz="914400" rtl="0" eaLnBrk="1" fontAlgn="auto" latinLnBrk="0" hangingPunct="1">
              <a:lnSpc>
                <a:spcPct val="100000"/>
              </a:lnSpc>
              <a:spcBef>
                <a:spcPts val="0"/>
              </a:spcBef>
              <a:spcAft>
                <a:spcPts val="0"/>
              </a:spcAft>
              <a:buClrTx/>
              <a:buSzTx/>
              <a:buFontTx/>
              <a:buNone/>
              <a:tabLst/>
              <a:defRPr/>
            </a:pPr>
            <a:endParaRPr kumimoji="0" lang="en-US" altLang="zh-CN" sz="12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endParaRPr>
          </a:p>
          <a:p>
            <a:pPr marL="91440" marR="0" lvl="0" indent="-34290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road was uneven and congested due to hilly area on one side</a:t>
            </a:r>
            <a:endParaRPr kumimoji="0" lang="en-US" sz="1300" b="0" i="0" u="none" strike="sng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Line walk through was not conducted by PTWA and PTWH to identify the road condition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planned work location was changed due to an oil leak, but no MOC or risk assessment was conducted to manage the change.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crew </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signaler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and operator decided to raise the boom without considering the uneven ground, which resulted in a loss of stability and caused the telehandler to tip over to the left.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Ineffective supervision and hazard/Dynamic risk identification</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Always conduct site walk through to identify site related hazards before starting the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Ensure road conditions are even and without obstructions before starting lifting/shifting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Equipment movement area to be assessed by the </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lifting supervisor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/operator before starting any  shifting/lifting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Identify all hazards/dynamic risk and ensure appropriate controls throughout the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Intervene if you notice unsafe act/unsafe condition..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Store the materials/pipes close to the work /safe location as much as possible.</a:t>
            </a:r>
          </a:p>
          <a:p>
            <a:pPr marL="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29/11/2022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HiPo#79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Rollover</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lang="en-US" sz="1200" b="1" dirty="0">
                <a:latin typeface="Tahoma" pitchFamily="34" charset="0"/>
              </a:rPr>
              <a:t>:</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C3A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Flowline construction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
        <p:nvSpPr>
          <p:cNvPr id="14" name="Rectangle 13">
            <a:extLst>
              <a:ext uri="{FF2B5EF4-FFF2-40B4-BE49-F238E27FC236}">
                <a16:creationId xmlns:a16="http://schemas.microsoft.com/office/drawing/2014/main" id="{27AC772E-6015-4076-A0DC-005445BF4556}"/>
              </a:ext>
            </a:extLst>
          </p:cNvPr>
          <p:cNvSpPr/>
          <p:nvPr/>
        </p:nvSpPr>
        <p:spPr>
          <a:xfrm>
            <a:off x="416362" y="984640"/>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Drilling, Logistics, Operation &amp; Construction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833730" y="6423664"/>
            <a:ext cx="7512141" cy="338554"/>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Do you Identify all the hazards before starting the task</a:t>
            </a:r>
          </a:p>
        </p:txBody>
      </p:sp>
      <p:pic>
        <p:nvPicPr>
          <p:cNvPr id="5" name="Picture 4">
            <a:extLst>
              <a:ext uri="{FF2B5EF4-FFF2-40B4-BE49-F238E27FC236}">
                <a16:creationId xmlns:a16="http://schemas.microsoft.com/office/drawing/2014/main" id="{029C5530-6F2A-A817-898A-D929C80AAA9A}"/>
              </a:ext>
            </a:extLst>
          </p:cNvPr>
          <p:cNvPicPr>
            <a:picLocks noChangeAspect="1"/>
          </p:cNvPicPr>
          <p:nvPr/>
        </p:nvPicPr>
        <p:blipFill>
          <a:blip r:embed="rId4"/>
          <a:stretch>
            <a:fillRect/>
          </a:stretch>
        </p:blipFill>
        <p:spPr>
          <a:xfrm>
            <a:off x="9158391" y="1534308"/>
            <a:ext cx="2772018" cy="1997329"/>
          </a:xfrm>
          <a:prstGeom prst="rect">
            <a:avLst/>
          </a:prstGeom>
        </p:spPr>
      </p:pic>
      <p:sp>
        <p:nvSpPr>
          <p:cNvPr id="10" name="Freeform 132">
            <a:extLst>
              <a:ext uri="{FF2B5EF4-FFF2-40B4-BE49-F238E27FC236}">
                <a16:creationId xmlns:a16="http://schemas.microsoft.com/office/drawing/2014/main" id="{A68310E0-CF63-4276-BC7B-52B36A6230C6}"/>
              </a:ext>
            </a:extLst>
          </p:cNvPr>
          <p:cNvSpPr>
            <a:spLocks/>
          </p:cNvSpPr>
          <p:nvPr/>
        </p:nvSpPr>
        <p:spPr bwMode="auto">
          <a:xfrm>
            <a:off x="11586116" y="5528966"/>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1296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0"/>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3100" b="1" dirty="0">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25605" y="1022338"/>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2005877"/>
            <a:ext cx="10928195" cy="201593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6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that all hazards have been identified prior to start of activity?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have a risk register covering difficult terrains in the construction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a:t>
            </a:r>
            <a:r>
              <a:rPr kumimoji="0" lang="en-US" sz="9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If the answer is NO to any of the above questions please ensure you take action to correct this finding</a:t>
            </a:r>
            <a:endParaRPr kumimoji="0" lang="en-US" sz="9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8">
            <a:extLst>
              <a:ext uri="{FF2B5EF4-FFF2-40B4-BE49-F238E27FC236}">
                <a16:creationId xmlns:a16="http://schemas.microsoft.com/office/drawing/2014/main" id="{E65FC5E3-A980-DEB7-A367-DA972495291F}"/>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29/11/2022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HiPo#79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Rollover</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lang="en-US" sz="1200" b="1" dirty="0">
                <a:latin typeface="Tahoma" pitchFamily="34" charset="0"/>
              </a:rPr>
              <a:t>:</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C3A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Flowline construction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Tree>
    <p:extLst>
      <p:ext uri="{BB962C8B-B14F-4D97-AF65-F5344CB8AC3E}">
        <p14:creationId xmlns:p14="http://schemas.microsoft.com/office/powerpoint/2010/main" val="2807419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392970" y="1429862"/>
            <a:ext cx="8395995" cy="4732065"/>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91440" marR="0" lvl="0" indent="0" algn="just"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On 10-12-2022 @ 13:40 hours, a subcontractor 10-ton truck # 5447 MK was on the way from Abraj Adam Base to deliver an IFS Skid and other tools to FRAC location. While passing through a roundabout, the driver lost control resulting in the truck to tip over to the right side. Driver did not sustain any injury, however, there were some minor damages to the truck.</a:t>
            </a:r>
          </a:p>
          <a:p>
            <a:pPr marL="91440" marR="0" lvl="0" indent="0" algn="just" defTabSz="914400" rtl="0" eaLnBrk="1" fontAlgn="auto" latinLnBrk="0" hangingPunct="1">
              <a:spcBef>
                <a:spcPts val="0"/>
              </a:spcBef>
              <a:spcAft>
                <a:spcPts val="0"/>
              </a:spcAft>
              <a:buClrTx/>
              <a:buSzTx/>
              <a:buFontTx/>
              <a:buNone/>
              <a:tabLst/>
              <a:defRPr/>
            </a:pPr>
            <a:endPar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a:t>
            </a:r>
            <a:r>
              <a:rPr kumimoji="0" lang="en-US"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a:t>
            </a:r>
            <a:endParaRPr kumimoji="0" lang="en-GB" altLang="zh-CN" sz="1600" b="1" i="0" u="none" strike="noStrike" kern="1200" cap="none" spc="0" normalizeH="0" baseline="0" noProof="0" dirty="0">
              <a:ln>
                <a:noFill/>
              </a:ln>
              <a:solidFill>
                <a:prstClr val="black"/>
              </a:solidFill>
              <a:effectLst/>
              <a:uLnTx/>
              <a:uFillTx/>
              <a:latin typeface="Tahoma" pitchFamily="34" charset="0"/>
              <a:ea typeface="宋体" panose="02010600030101010101" pitchFamily="2" charset="-122"/>
              <a:cs typeface="+mn-cs"/>
            </a:endParaRPr>
          </a:p>
          <a:p>
            <a:pPr marL="91440" marR="0" lvl="0" indent="-171450" algn="just" defTabSz="914400" rtl="0" eaLnBrk="1" fontAlgn="auto" latinLnBrk="0" hangingPunct="1">
              <a:spcBef>
                <a:spcPts val="0"/>
              </a:spcBef>
              <a:spcAft>
                <a:spcPts val="0"/>
              </a:spcAft>
              <a:buClrTx/>
              <a:buSzTx/>
              <a:buFontTx/>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Speed at the time of the incident was 54 km/hour (at the roundabout)</a:t>
            </a:r>
          </a:p>
          <a:p>
            <a:pPr marL="91440" marR="0" lvl="0" indent="-171450" algn="just" defTabSz="914400" rtl="0" eaLnBrk="1" fontAlgn="auto" latinLnBrk="0" hangingPunct="1">
              <a:spcBef>
                <a:spcPts val="0"/>
              </a:spcBef>
              <a:spcAft>
                <a:spcPts val="0"/>
              </a:spcAft>
              <a:buClrTx/>
              <a:buSzTx/>
              <a:buFontTx/>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Load weight is approximately 4 tons and was inadequately secured using 2 securing belts.</a:t>
            </a:r>
          </a:p>
          <a:p>
            <a:pPr marL="91440" marR="0" lvl="0" indent="-171450" algn="just" defTabSz="914400" rtl="0" eaLnBrk="1" fontAlgn="auto" latinLnBrk="0" hangingPunct="1">
              <a:spcBef>
                <a:spcPts val="0"/>
              </a:spcBef>
              <a:spcAft>
                <a:spcPts val="0"/>
              </a:spcAft>
              <a:buClrTx/>
              <a:buSzTx/>
              <a:buFontTx/>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IVMS installed in the vehicle but roundabout over speed buzzer was not functional </a:t>
            </a:r>
          </a:p>
          <a:p>
            <a:pPr marL="91440" marR="0" lvl="0" indent="-171450" algn="just" defTabSz="914400" rtl="0" eaLnBrk="1" fontAlgn="auto" latinLnBrk="0" hangingPunct="1">
              <a:spcBef>
                <a:spcPts val="0"/>
              </a:spcBef>
              <a:spcAft>
                <a:spcPts val="0"/>
              </a:spcAft>
              <a:buClrTx/>
              <a:buSzTx/>
              <a:buFontTx/>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Journey plan issued for the journey. TBT meeting with Driver was not documented</a:t>
            </a:r>
          </a:p>
          <a:p>
            <a:pPr marL="91440" marR="0" lvl="0" indent="-171450" algn="just" defTabSz="914400" rtl="0" eaLnBrk="1" fontAlgn="auto" latinLnBrk="0" hangingPunct="1">
              <a:spcBef>
                <a:spcPts val="0"/>
              </a:spcBef>
              <a:spcAft>
                <a:spcPts val="0"/>
              </a:spcAft>
              <a:buClrTx/>
              <a:buSzTx/>
              <a:buFontTx/>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Driver has valid ROP and defensive driving permit   </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Driver should always drive according to road conditions. Speed limit at the roundabout is 30 km/hour </a:t>
            </a: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Unit &amp; Journey Manager shall always ensure that all drivers are aware of the roundabout speed limit. </a:t>
            </a: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Supervisors to always ensure that loads are properly secured and weight is equally distributed as per SP 2001 requirements. </a:t>
            </a: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Unit Manager and Journey Manager shall always ensure that all functions of IVMS are in working condition</a:t>
            </a: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Drive shall always report any defect in  the vehicle to journey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392970" y="543023"/>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10/12/2022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HiPo#82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MVI</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C4P</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400" b="1" dirty="0">
                <a:solidFill>
                  <a:prstClr val="black"/>
                </a:solidFill>
                <a:latin typeface="Tahoma" pitchFamily="34" charset="0"/>
              </a:rPr>
              <a:t>Activity:</a:t>
            </a: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Driving</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
        <p:nvSpPr>
          <p:cNvPr id="14" name="Rectangle 13">
            <a:extLst>
              <a:ext uri="{FF2B5EF4-FFF2-40B4-BE49-F238E27FC236}">
                <a16:creationId xmlns:a16="http://schemas.microsoft.com/office/drawing/2014/main" id="{27AC772E-6015-4076-A0DC-005445BF4556}"/>
              </a:ext>
            </a:extLst>
          </p:cNvPr>
          <p:cNvSpPr/>
          <p:nvPr/>
        </p:nvSpPr>
        <p:spPr>
          <a:xfrm>
            <a:off x="433680" y="912573"/>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lang="en-US" b="1" dirty="0">
                <a:solidFill>
                  <a:srgbClr val="FF0000"/>
                </a:solidFill>
                <a:latin typeface="Calibri" panose="020F0502020204030204"/>
              </a:rPr>
              <a:t>Drivers, Journey Managers</a:t>
            </a: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141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200" b="1" i="0" u="none" strike="noStrike" kern="1200" cap="none" spc="0" normalizeH="0" baseline="0" noProof="0" dirty="0">
              <a:ln>
                <a:noFill/>
              </a:ln>
              <a:effectLst/>
              <a:uLnTx/>
              <a:uFillTx/>
              <a:latin typeface="Tahoma" pitchFamily="34" charset="0"/>
              <a:ea typeface="+mj-ea"/>
              <a:cs typeface="+mj-cs"/>
            </a:endParaRPr>
          </a:p>
        </p:txBody>
      </p:sp>
      <p:sp>
        <p:nvSpPr>
          <p:cNvPr id="2" name="TextBox 1">
            <a:extLst>
              <a:ext uri="{FF2B5EF4-FFF2-40B4-BE49-F238E27FC236}">
                <a16:creationId xmlns:a16="http://schemas.microsoft.com/office/drawing/2014/main" id="{79534F91-FFF5-4BE2-969F-08BDA81C29D8}"/>
              </a:ext>
            </a:extLst>
          </p:cNvPr>
          <p:cNvSpPr txBox="1"/>
          <p:nvPr/>
        </p:nvSpPr>
        <p:spPr>
          <a:xfrm>
            <a:off x="834896" y="6161927"/>
            <a:ext cx="7512141" cy="307777"/>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Drivers to always ensure to reduce speed limit at roundabout to 30km/hour</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107" y="1338001"/>
            <a:ext cx="3019982" cy="1976700"/>
          </a:xfrm>
          <a:prstGeom prst="rect">
            <a:avLst/>
          </a:prstGeom>
        </p:spPr>
      </p:pic>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667925" y="2991410"/>
            <a:ext cx="375390" cy="361852"/>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4019" y="3756858"/>
            <a:ext cx="1485906" cy="1853519"/>
          </a:xfrm>
          <a:prstGeom prst="rect">
            <a:avLst/>
          </a:prstGeom>
          <a:ln>
            <a:noFill/>
          </a:ln>
          <a:effectLst>
            <a:outerShdw blurRad="292100" dist="139700" dir="2700000" algn="tl" rotWithShape="0">
              <a:srgbClr val="333333">
                <a:alpha val="65000"/>
              </a:srgbClr>
            </a:outerShdw>
          </a:effectLst>
        </p:spPr>
      </p:pic>
      <p:pic>
        <p:nvPicPr>
          <p:cNvPr id="1026" name="Picture 2" descr="Roundabout sign flat icon traffic and road sign Vector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113" y="3756858"/>
            <a:ext cx="1485906" cy="1839252"/>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132">
            <a:extLst>
              <a:ext uri="{FF2B5EF4-FFF2-40B4-BE49-F238E27FC236}">
                <a16:creationId xmlns:a16="http://schemas.microsoft.com/office/drawing/2014/main" id="{A68310E0-CF63-4276-BC7B-52B36A6230C6}"/>
              </a:ext>
            </a:extLst>
          </p:cNvPr>
          <p:cNvSpPr>
            <a:spLocks/>
          </p:cNvSpPr>
          <p:nvPr/>
        </p:nvSpPr>
        <p:spPr bwMode="auto">
          <a:xfrm>
            <a:off x="11586115" y="5291399"/>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2754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8DC30FDF-317E-4AD4-B358-D51852130A08}"/>
              </a:ext>
            </a:extLst>
          </p:cNvPr>
          <p:cNvSpPr>
            <a:spLocks noChangeArrowheads="1"/>
          </p:cNvSpPr>
          <p:nvPr/>
        </p:nvSpPr>
        <p:spPr bwMode="auto">
          <a:xfrm>
            <a:off x="3460956" y="737728"/>
            <a:ext cx="862627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a:r>
              <a:rPr lang="en-US" b="1" dirty="0">
                <a:latin typeface="Cambria" panose="02040503050406030204" pitchFamily="18" charset="0"/>
                <a:ea typeface="Cambria" panose="02040503050406030204" pitchFamily="18" charset="0"/>
              </a:rPr>
              <a:t>Dear Colleagues,</a:t>
            </a:r>
          </a:p>
          <a:p>
            <a:pPr marL="0" indent="0"/>
            <a:endParaRPr lang="en-US" sz="2000" dirty="0">
              <a:latin typeface="Cambria" panose="02040503050406030204" pitchFamily="18" charset="0"/>
              <a:ea typeface="Cambria" panose="02040503050406030204" pitchFamily="18" charset="0"/>
            </a:endParaRPr>
          </a:p>
          <a:p>
            <a:pPr marL="0" indent="0"/>
            <a:r>
              <a:rPr lang="en-US" sz="1600" dirty="0">
                <a:latin typeface="Cambria" panose="02040503050406030204" pitchFamily="18" charset="0"/>
                <a:ea typeface="Cambria" panose="02040503050406030204" pitchFamily="18" charset="0"/>
              </a:rPr>
              <a:t>Welcome to Mr. Musleh’s Newsletter, a ‘one stop shop’ communication highlighting the learnings from incidents in PDO.</a:t>
            </a:r>
          </a:p>
          <a:p>
            <a:pPr marL="0" indent="0"/>
            <a:endParaRPr lang="en-US" sz="1600" dirty="0">
              <a:latin typeface="Cambria" panose="02040503050406030204" pitchFamily="18" charset="0"/>
              <a:ea typeface="Cambria" panose="02040503050406030204" pitchFamily="18" charset="0"/>
            </a:endParaRPr>
          </a:p>
          <a:p>
            <a:pPr marL="0" indent="0"/>
            <a:r>
              <a:rPr lang="en-US" sz="1600" dirty="0">
                <a:latin typeface="Cambria" panose="02040503050406030204" pitchFamily="18" charset="0"/>
                <a:ea typeface="Cambria" panose="02040503050406030204" pitchFamily="18" charset="0"/>
              </a:rPr>
              <a:t>Q1 2023 Mr. Musleh newsletter summarizes the learnings from incidents related to Lost Time Injuries (LTIs) and High Potential Incidents (HiPos).</a:t>
            </a:r>
          </a:p>
          <a:p>
            <a:pPr marL="0" indent="0"/>
            <a:r>
              <a:rPr lang="en-US" sz="1600" dirty="0">
                <a:latin typeface="Cambria" panose="02040503050406030204" pitchFamily="18" charset="0"/>
                <a:ea typeface="Cambria" panose="02040503050406030204" pitchFamily="18" charset="0"/>
              </a:rPr>
              <a:t>DROPs &amp; Lifting related incidents, followed with MVIs continues to be the main contributors to these serious incidents.</a:t>
            </a:r>
          </a:p>
          <a:p>
            <a:pPr marL="0" indent="0"/>
            <a:endParaRPr lang="en-US" sz="1600" dirty="0">
              <a:latin typeface="Cambria" panose="02040503050406030204" pitchFamily="18" charset="0"/>
              <a:ea typeface="Cambria" panose="02040503050406030204" pitchFamily="18" charset="0"/>
            </a:endParaRPr>
          </a:p>
          <a:p>
            <a:pPr marL="0" indent="0"/>
            <a:r>
              <a:rPr lang="en-US" sz="1600" dirty="0">
                <a:latin typeface="Cambria" panose="02040503050406030204" pitchFamily="18" charset="0"/>
                <a:ea typeface="Cambria" panose="02040503050406030204" pitchFamily="18" charset="0"/>
              </a:rPr>
              <a:t>I would like to emphasize on the importance of going back to basics by compliance to:</a:t>
            </a:r>
          </a:p>
          <a:p>
            <a:pPr marL="285750" indent="-285750">
              <a:buFont typeface="Wingdings" panose="05000000000000000000" pitchFamily="2" charset="2"/>
              <a:buChar char="Ø"/>
            </a:pPr>
            <a:r>
              <a:rPr lang="en-US" sz="1600" dirty="0">
                <a:latin typeface="Cambria" panose="02040503050406030204" pitchFamily="18" charset="0"/>
                <a:ea typeface="Cambria" panose="02040503050406030204" pitchFamily="18" charset="0"/>
              </a:rPr>
              <a:t>PDO Golden rules</a:t>
            </a:r>
          </a:p>
          <a:p>
            <a:pPr marL="285750" indent="-285750">
              <a:buFont typeface="Wingdings" panose="05000000000000000000" pitchFamily="2" charset="2"/>
              <a:buChar char="Ø"/>
            </a:pPr>
            <a:r>
              <a:rPr lang="en-US" sz="1600" dirty="0">
                <a:latin typeface="Cambria" panose="02040503050406030204" pitchFamily="18" charset="0"/>
                <a:ea typeface="Cambria" panose="02040503050406030204" pitchFamily="18" charset="0"/>
              </a:rPr>
              <a:t>Life Saving Rules (with majorities falls under Line of Fire)</a:t>
            </a:r>
          </a:p>
          <a:p>
            <a:pPr marL="0" indent="0"/>
            <a:endParaRPr lang="en-US" sz="1600" dirty="0">
              <a:highlight>
                <a:srgbClr val="FFFF00"/>
              </a:highlight>
              <a:latin typeface="Cambria" panose="02040503050406030204" pitchFamily="18" charset="0"/>
              <a:ea typeface="Cambria" panose="02040503050406030204" pitchFamily="18" charset="0"/>
            </a:endParaRPr>
          </a:p>
          <a:p>
            <a:pPr marL="0" indent="0"/>
            <a:r>
              <a:rPr lang="en-US" sz="1600" dirty="0">
                <a:latin typeface="Cambria" panose="02040503050406030204" pitchFamily="18" charset="0"/>
                <a:ea typeface="Cambria" panose="02040503050406030204" pitchFamily="18" charset="0"/>
              </a:rPr>
              <a:t> Addition to the above, we have included the learnings related to Non-Accidental Deaths (NADs).</a:t>
            </a:r>
          </a:p>
          <a:p>
            <a:pPr marL="0" indent="0"/>
            <a:endParaRPr lang="en-US" sz="1600" dirty="0">
              <a:latin typeface="Cambria" panose="02040503050406030204" pitchFamily="18" charset="0"/>
              <a:ea typeface="Cambria" panose="02040503050406030204" pitchFamily="18" charset="0"/>
            </a:endParaRPr>
          </a:p>
          <a:p>
            <a:pPr marL="0" indent="0"/>
            <a:r>
              <a:rPr lang="en-US" sz="1600" dirty="0">
                <a:latin typeface="Cambria" panose="02040503050406030204" pitchFamily="18" charset="0"/>
                <a:ea typeface="Cambria" panose="02040503050406030204" pitchFamily="18" charset="0"/>
              </a:rPr>
              <a:t>We encourage you to discuss and reflect on the learnings from these incidents and utilize the information relevant to your activities in your engagement.</a:t>
            </a:r>
          </a:p>
          <a:p>
            <a:pPr marL="0" indent="0"/>
            <a:endParaRPr lang="en-US" altLang="en-US" sz="1600" i="1" dirty="0">
              <a:solidFill>
                <a:srgbClr val="00B050"/>
              </a:solidFill>
              <a:latin typeface="Cambria" panose="02040503050406030204" pitchFamily="18" charset="0"/>
              <a:ea typeface="Cambria" panose="02040503050406030204" pitchFamily="18" charset="0"/>
            </a:endParaRPr>
          </a:p>
          <a:p>
            <a:pPr marL="0" lvl="1" eaLnBrk="1" hangingPunct="1"/>
            <a:r>
              <a:rPr lang="en-US" altLang="en-US" sz="1600" b="1" i="1" dirty="0">
                <a:latin typeface="Cambria" panose="02040503050406030204" pitchFamily="18" charset="0"/>
                <a:ea typeface="Cambria" panose="02040503050406030204" pitchFamily="18" charset="0"/>
              </a:rPr>
              <a:t> </a:t>
            </a:r>
            <a:r>
              <a:rPr lang="en-US" altLang="en-US" b="1" dirty="0">
                <a:latin typeface="Cambria" panose="02040503050406030204" pitchFamily="18" charset="0"/>
                <a:ea typeface="Cambria" panose="02040503050406030204" pitchFamily="18" charset="0"/>
              </a:rPr>
              <a:t>Regards,</a:t>
            </a:r>
            <a:br>
              <a:rPr lang="en-US" altLang="en-US" b="1" dirty="0">
                <a:latin typeface="Cambria" panose="02040503050406030204" pitchFamily="18" charset="0"/>
                <a:ea typeface="Cambria" panose="02040503050406030204" pitchFamily="18" charset="0"/>
              </a:rPr>
            </a:br>
            <a:r>
              <a:rPr lang="en-US" altLang="en-US" b="1" dirty="0">
                <a:latin typeface="Cambria" panose="02040503050406030204" pitchFamily="18" charset="0"/>
                <a:ea typeface="Cambria" panose="02040503050406030204" pitchFamily="18" charset="0"/>
              </a:rPr>
              <a:t> Mahmoud Al Shukri (MSEM)</a:t>
            </a:r>
          </a:p>
          <a:p>
            <a:pPr marL="0" lvl="1" eaLnBrk="1" hangingPunct="1"/>
            <a:r>
              <a:rPr lang="en-US" altLang="en-US" b="1" dirty="0">
                <a:latin typeface="Cambria" panose="02040503050406030204" pitchFamily="18" charset="0"/>
                <a:ea typeface="Cambria" panose="02040503050406030204" pitchFamily="18" charset="0"/>
              </a:rPr>
              <a:t>Corporate Health Safety &amp; Environment Manager </a:t>
            </a:r>
            <a:endParaRPr lang="en-US" altLang="en-US" sz="1600" b="1" dirty="0">
              <a:latin typeface="Cambria" panose="02040503050406030204" pitchFamily="18" charset="0"/>
              <a:ea typeface="Cambria" panose="02040503050406030204" pitchFamily="18" charset="0"/>
            </a:endParaRPr>
          </a:p>
        </p:txBody>
      </p:sp>
      <p:sp>
        <p:nvSpPr>
          <p:cNvPr id="6148" name="Rectangle 1">
            <a:extLst>
              <a:ext uri="{FF2B5EF4-FFF2-40B4-BE49-F238E27FC236}">
                <a16:creationId xmlns:a16="http://schemas.microsoft.com/office/drawing/2014/main" id="{0B7345F1-AF60-41DB-9201-8FD4892D3AAA}"/>
              </a:ext>
            </a:extLst>
          </p:cNvPr>
          <p:cNvSpPr>
            <a:spLocks noChangeArrowheads="1"/>
          </p:cNvSpPr>
          <p:nvPr/>
        </p:nvSpPr>
        <p:spPr bwMode="auto">
          <a:xfrm>
            <a:off x="333375" y="0"/>
            <a:ext cx="11858625" cy="646331"/>
          </a:xfrm>
          <a:prstGeom prst="rect">
            <a:avLst/>
          </a:prstGeom>
          <a:solidFill>
            <a:srgbClr val="FFC000"/>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FOREWORD</a:t>
            </a:r>
          </a:p>
        </p:txBody>
      </p:sp>
      <p:pic>
        <p:nvPicPr>
          <p:cNvPr id="5" name="Picture 4">
            <a:extLst>
              <a:ext uri="{FF2B5EF4-FFF2-40B4-BE49-F238E27FC236}">
                <a16:creationId xmlns:a16="http://schemas.microsoft.com/office/drawing/2014/main" id="{B8929E21-F053-4405-943A-FDE06862E356}"/>
              </a:ext>
            </a:extLst>
          </p:cNvPr>
          <p:cNvPicPr>
            <a:picLocks noChangeAspect="1"/>
          </p:cNvPicPr>
          <p:nvPr/>
        </p:nvPicPr>
        <p:blipFill rotWithShape="1">
          <a:blip r:embed="rId2"/>
          <a:srcRect l="16137" r="13786"/>
          <a:stretch/>
        </p:blipFill>
        <p:spPr>
          <a:xfrm>
            <a:off x="455166" y="983225"/>
            <a:ext cx="2882347" cy="395074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3100" b="1" dirty="0">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25605" y="1022338"/>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2152071"/>
            <a:ext cx="10928195" cy="300082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6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that drivers are reducing speed in the roundabouts?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the driver and supervisor are aware of the right </a:t>
            </a:r>
            <a:r>
              <a:rPr kumimoji="0" lang="en-US" sz="1600" b="0" i="0" u="none" strike="noStrike" kern="1200" cap="none" spc="0" normalizeH="0" baseline="0" noProof="0" dirty="0">
                <a:ln>
                  <a:noFill/>
                </a:ln>
                <a:effectLst/>
                <a:uLnTx/>
                <a:uFillTx/>
                <a:latin typeface="Calibri" panose="020F0502020204030204" pitchFamily="34" charset="0"/>
                <a:ea typeface="+mn-ea"/>
                <a:cs typeface="+mn-cs"/>
              </a:rPr>
              <a:t>load securement as per SP 2001 requirements</a:t>
            </a: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that all functions of IVMS are active?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that Driver always report any defect  in the vehicle to Journey manager?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9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8">
            <a:extLst>
              <a:ext uri="{FF2B5EF4-FFF2-40B4-BE49-F238E27FC236}">
                <a16:creationId xmlns:a16="http://schemas.microsoft.com/office/drawing/2014/main" id="{52DD04EF-FA71-D97A-E520-8A030044A4F7}"/>
              </a:ext>
            </a:extLst>
          </p:cNvPr>
          <p:cNvSpPr>
            <a:spLocks noChangeArrowheads="1"/>
          </p:cNvSpPr>
          <p:nvPr/>
        </p:nvSpPr>
        <p:spPr bwMode="auto">
          <a:xfrm>
            <a:off x="425605" y="565237"/>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10/12/2022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HiPo#82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MVI</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C4P</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400" b="1" dirty="0">
                <a:solidFill>
                  <a:prstClr val="black"/>
                </a:solidFill>
                <a:latin typeface="Tahoma" pitchFamily="34" charset="0"/>
              </a:rPr>
              <a:t>Activity:</a:t>
            </a: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Driving</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Tree>
    <p:extLst>
      <p:ext uri="{BB962C8B-B14F-4D97-AF65-F5344CB8AC3E}">
        <p14:creationId xmlns:p14="http://schemas.microsoft.com/office/powerpoint/2010/main" val="1084041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dtch\Desktop\screen-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2077" y="3800450"/>
            <a:ext cx="3078558" cy="1812532"/>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603435" y="5287767"/>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82078" y="1392100"/>
            <a:ext cx="3078557" cy="209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33680" y="1535662"/>
            <a:ext cx="8310270" cy="4093428"/>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After delivering a part load of water at a Rig, a water tanker was travelling to deliver the remainder of water at the Rig camp. Whilst negotiating a left bend on the graded road, the driver lost control of the vehicles and swerved off the road where the vehicle rolled over. The Driver and helper escaped through passenger side  door window. Employees from the Rig 49 camp witnessed the incident and came to their aid in a pick up vehicle. The driver and helper received first aid treatment before being sent to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Tahoma" pitchFamily="34" charset="0"/>
              </a:rPr>
              <a:t>Yibal</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 Clinic then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Tahoma" pitchFamily="34" charset="0"/>
              </a:rPr>
              <a:t>Nizwa</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 hospital before being discharged with minor injuries.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The driver was not driving as per the road condition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S PGothic" pitchFamily="34" charset="-128"/>
                <a:cs typeface="+mn-cs"/>
              </a:rPr>
              <a:t>TBT’s not being conducted with all drivers</a:t>
            </a:r>
            <a:endParaRPr kumimoji="0" lang="en-GB" sz="1300" b="0" i="0" u="none" strike="noStrike" kern="1200" cap="none" spc="0" normalizeH="0" baseline="0" noProof="0" dirty="0">
              <a:ln>
                <a:noFill/>
              </a:ln>
              <a:solidFill>
                <a:srgbClr val="24A316"/>
              </a:solidFill>
              <a:effectLst/>
              <a:uLnTx/>
              <a:uFillTx/>
              <a:latin typeface="Calibri"/>
              <a:ea typeface="MS PGothic" pitchFamily="34"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Inadequate road  warning signs (Slippery Road &amp; Speed Limit) and road maintenance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Driver feedback was not escalated to the concerned parties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0000"/>
              </a:solidFill>
              <a:effectLst/>
              <a:uLnTx/>
              <a:uFillTx/>
              <a:latin typeface="Calibri" panose="020F0502020204030204" pitchFamily="34" charset="0"/>
              <a:ea typeface="+mn-ea"/>
              <a:cs typeface="Tahoma" pitchFamily="34" charset="0"/>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Always ensure you follow your defensive driver training </a:t>
            </a:r>
            <a:endParaRPr kumimoji="0" lang="en-US" sz="1300" b="0" i="0" u="none" strike="noStrike" kern="1200" cap="none" spc="0" normalizeH="0" baseline="0" noProof="0" dirty="0">
              <a:ln>
                <a:noFill/>
              </a:ln>
              <a:solidFill>
                <a:srgbClr val="FF0000"/>
              </a:solidFill>
              <a:effectLst/>
              <a:uLnTx/>
              <a:uFillTx/>
              <a:latin typeface="Calibri"/>
              <a:ea typeface="+mn-ea"/>
              <a:cs typeface="+mn-cs"/>
            </a:endParaRP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Tahoma" pitchFamily="34" charset="0"/>
              </a:rPr>
              <a:t>Always ensure you drive at a speed according to the road condition</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Always ensure  you report road hazard and escalate to concerned parties.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Always ensure you use empowerment to stop if feels unsafe. </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33680" y="611634"/>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06/01/2023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HiPo#01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MVI Rollover</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D4P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Driving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endPar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endParaRPr>
          </a:p>
        </p:txBody>
      </p:sp>
      <p:sp>
        <p:nvSpPr>
          <p:cNvPr id="14" name="Rectangle 13">
            <a:extLst>
              <a:ext uri="{FF2B5EF4-FFF2-40B4-BE49-F238E27FC236}">
                <a16:creationId xmlns:a16="http://schemas.microsoft.com/office/drawing/2014/main" id="{27AC772E-6015-4076-A0DC-005445BF4556}"/>
              </a:ext>
            </a:extLst>
          </p:cNvPr>
          <p:cNvSpPr/>
          <p:nvPr/>
        </p:nvSpPr>
        <p:spPr>
          <a:xfrm>
            <a:off x="433680" y="1001866"/>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Drivers, Journey Managers, Supervisors</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2" name="TextBox 1">
            <a:extLst>
              <a:ext uri="{FF2B5EF4-FFF2-40B4-BE49-F238E27FC236}">
                <a16:creationId xmlns:a16="http://schemas.microsoft.com/office/drawing/2014/main" id="{79534F91-FFF5-4BE2-969F-08BDA81C29D8}"/>
              </a:ext>
            </a:extLst>
          </p:cNvPr>
          <p:cNvSpPr txBox="1"/>
          <p:nvPr/>
        </p:nvSpPr>
        <p:spPr>
          <a:xfrm>
            <a:off x="1897627" y="6219827"/>
            <a:ext cx="6160523" cy="369332"/>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FF00"/>
                </a:solidFill>
                <a:effectLst/>
                <a:uLnTx/>
                <a:uFillTx/>
                <a:latin typeface="Calibri"/>
                <a:ea typeface="+mn-ea"/>
                <a:cs typeface="+mn-cs"/>
              </a:rPr>
              <a:t>Adjust your speed to the road conditions and type of load</a:t>
            </a:r>
            <a:endPar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endParaRPr>
          </a:p>
        </p:txBody>
      </p:sp>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724085" y="3136592"/>
            <a:ext cx="336550" cy="544513"/>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8" name="Rectangle 17">
            <a:extLst>
              <a:ext uri="{FF2B5EF4-FFF2-40B4-BE49-F238E27FC236}">
                <a16:creationId xmlns:a16="http://schemas.microsoft.com/office/drawing/2014/main" id="{A5B33633-02A6-4DB2-ADE3-BBAA1CFEFAA8}"/>
              </a:ext>
            </a:extLst>
          </p:cNvPr>
          <p:cNvSpPr/>
          <p:nvPr/>
        </p:nvSpPr>
        <p:spPr>
          <a:xfrm>
            <a:off x="167473" y="0"/>
            <a:ext cx="12021178" cy="590931"/>
          </a:xfrm>
          <a:prstGeom prst="rect">
            <a:avLst/>
          </a:prstGeom>
          <a:solidFill>
            <a:srgbClr val="FFC91D"/>
          </a:solid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200" b="1" i="0" u="none" strike="noStrike" kern="1200" cap="none" spc="0" normalizeH="0" baseline="0" noProof="0" dirty="0">
              <a:ln>
                <a:noFill/>
              </a:ln>
              <a:effectLst/>
              <a:uLnTx/>
              <a:uFillTx/>
              <a:latin typeface="Tahoma" pitchFamily="34" charset="0"/>
              <a:ea typeface="+mn-ea"/>
              <a:cs typeface="+mn-cs"/>
            </a:endParaRPr>
          </a:p>
        </p:txBody>
      </p:sp>
    </p:spTree>
    <p:extLst>
      <p:ext uri="{BB962C8B-B14F-4D97-AF65-F5344CB8AC3E}">
        <p14:creationId xmlns:p14="http://schemas.microsoft.com/office/powerpoint/2010/main" val="1883272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4C66E9-CF65-4A0F-9A16-76B64C582F3A}"/>
              </a:ext>
            </a:extLst>
          </p:cNvPr>
          <p:cNvSpPr/>
          <p:nvPr/>
        </p:nvSpPr>
        <p:spPr>
          <a:xfrm>
            <a:off x="425605" y="1082752"/>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1993910"/>
            <a:ext cx="10928195" cy="318548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6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a:ea typeface="+mn-ea"/>
                <a:cs typeface="+mn-cs"/>
                <a:sym typeface="Wingdings" pitchFamily="2" charset="2"/>
              </a:rPr>
              <a:t>Do you ensure your drivers are regularly briefed on following defensive driving techniques?</a:t>
            </a:r>
            <a:endPar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a:ea typeface="+mn-ea"/>
                <a:cs typeface="+mn-cs"/>
                <a:sym typeface="Wingdings" pitchFamily="2" charset="2"/>
              </a:rPr>
              <a:t>Do you ensure the proper reporting and escalation system on road hazards is followed?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a:ea typeface="+mn-ea"/>
                <a:cs typeface="+mn-cs"/>
                <a:sym typeface="Wingdings" pitchFamily="2" charset="2"/>
              </a:rPr>
              <a:t>Do you ensure empowerment to stop system in place when it feels unsafe?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a:ea typeface="+mn-ea"/>
                <a:cs typeface="+mn-cs"/>
                <a:sym typeface="Wingdings" pitchFamily="2" charset="2"/>
              </a:rPr>
              <a:t>Do you ensure all employees are involved in TBT’s/safety briefings?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a:ea typeface="+mn-ea"/>
                <a:cs typeface="+mn-cs"/>
                <a:sym typeface="Wingdings" pitchFamily="2" charset="2"/>
              </a:rPr>
              <a:t>Do you ensure your journey managers are proactively analyzing IVMS data to learn drivers </a:t>
            </a:r>
            <a:r>
              <a:rPr kumimoji="0" lang="en-US" sz="1600" b="0" i="0" u="none" strike="noStrike" kern="1200" cap="none" spc="0" normalizeH="0" baseline="0" noProof="0" dirty="0" err="1">
                <a:ln>
                  <a:noFill/>
                </a:ln>
                <a:effectLst/>
                <a:uLnTx/>
                <a:uFillTx/>
                <a:latin typeface="Calibri"/>
                <a:ea typeface="+mn-ea"/>
                <a:cs typeface="+mn-cs"/>
                <a:sym typeface="Wingdings" pitchFamily="2" charset="2"/>
              </a:rPr>
              <a:t>behaviours</a:t>
            </a:r>
            <a:r>
              <a:rPr kumimoji="0" lang="en-US" sz="1600" b="0" i="0" u="none" strike="noStrike" kern="1200" cap="none" spc="0" normalizeH="0" baseline="0" noProof="0" dirty="0">
                <a:ln>
                  <a:noFill/>
                </a:ln>
                <a:effectLst/>
                <a:uLnTx/>
                <a:uFillTx/>
                <a:latin typeface="Calibri"/>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9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8" name="Rectangle 7">
            <a:extLst>
              <a:ext uri="{FF2B5EF4-FFF2-40B4-BE49-F238E27FC236}">
                <a16:creationId xmlns:a16="http://schemas.microsoft.com/office/drawing/2014/main" id="{A5B33633-02A6-4DB2-ADE3-BBAA1CFEFAA8}"/>
              </a:ext>
            </a:extLst>
          </p:cNvPr>
          <p:cNvSpPr/>
          <p:nvPr/>
        </p:nvSpPr>
        <p:spPr>
          <a:xfrm>
            <a:off x="167473" y="0"/>
            <a:ext cx="12021178" cy="523220"/>
          </a:xfrm>
          <a:prstGeom prst="rect">
            <a:avLst/>
          </a:prstGeom>
          <a:solidFill>
            <a:srgbClr val="FFC91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latin typeface="Calibri" panose="020F0502020204030204" pitchFamily="34" charset="0"/>
                <a:ea typeface="MS PGothic" pitchFamily="34" charset="-128"/>
                <a:cs typeface="Calibri" panose="020F0502020204030204" pitchFamily="34" charset="0"/>
              </a:rPr>
              <a:t>Management self audit</a:t>
            </a:r>
            <a:endParaRPr lang="en-US" sz="2800" b="1" dirty="0">
              <a:latin typeface="Calibri" panose="020F0502020204030204" pitchFamily="34" charset="0"/>
              <a:ea typeface="MS PGothic" pitchFamily="34" charset="-128"/>
              <a:cs typeface="Calibri" panose="020F0502020204030204" pitchFamily="34" charset="0"/>
            </a:endParaRPr>
          </a:p>
        </p:txBody>
      </p:sp>
      <p:sp>
        <p:nvSpPr>
          <p:cNvPr id="3" name="Rectangle 8">
            <a:extLst>
              <a:ext uri="{FF2B5EF4-FFF2-40B4-BE49-F238E27FC236}">
                <a16:creationId xmlns:a16="http://schemas.microsoft.com/office/drawing/2014/main" id="{5B3304E3-3CDA-0864-062A-1CFBBE9E9C15}"/>
              </a:ext>
            </a:extLst>
          </p:cNvPr>
          <p:cNvSpPr>
            <a:spLocks noChangeArrowheads="1"/>
          </p:cNvSpPr>
          <p:nvPr/>
        </p:nvSpPr>
        <p:spPr bwMode="auto">
          <a:xfrm>
            <a:off x="425605" y="596588"/>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06/01/2023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HiPo#01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MVI Rollover</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D4P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Driving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endPar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endParaRPr>
          </a:p>
        </p:txBody>
      </p:sp>
    </p:spTree>
    <p:extLst>
      <p:ext uri="{BB962C8B-B14F-4D97-AF65-F5344CB8AC3E}">
        <p14:creationId xmlns:p14="http://schemas.microsoft.com/office/powerpoint/2010/main" val="1187729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59906" y="1595268"/>
            <a:ext cx="8605545" cy="4278094"/>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On 1st March at 8.15am, an HGV driver was on route to Marmul to deliver High Density Polyethylene Duct, the driver started his journey from </a:t>
            </a:r>
            <a:r>
              <a:rPr kumimoji="0" lang="en-GB"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Haima</a:t>
            </a:r>
            <a:r>
              <a:rPr kumimoji="0" lang="en-GB"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6.01am, three </a:t>
            </a:r>
            <a:r>
              <a:rPr kumimoji="0" lang="en-GB"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kilometers</a:t>
            </a:r>
            <a:r>
              <a:rPr kumimoji="0" lang="en-GB"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before Rima roundabout on a straight blacktop road, the OTO driver attempted to overtake another 3rd party truck whilst the 3rd party bus approaching from the oncoming lane, due to heavy fog in the area both drivers were unable to avoid the collision. The 2 vehicles impacted at an angle with the right side of the prime mover striking the right front corner of the bus in a glancing blow before the bus collided with the trailer headboard centre windscreen and both vehicles came to a stop at the right-hand side of the road in the northern direction lane. Consequently, 5 passengers in the bus sustained injuries.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Overtaking and failing to apply defensive driving techniques in low visibility foggy road conditions. </a:t>
            </a:r>
            <a:endPar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Driver fatigue.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14300" marR="0" lvl="0" indent="-114300" algn="just"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Always drive defensively and avoid overtaking when visibility is limited on the road (e.g. fog conditions).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Always assess the road conditions prior to the start of your journey.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Always inform your journey manager of road hazards that could help others drive safely.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Always ensure you have enough rest prior to driving.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Always ensure your DFMS camera is aligned to your face and report any misalignment immediately.</a:t>
            </a: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59906" y="569458"/>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01/03/2023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HiPo#10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MVI</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C5P               </a:t>
            </a:r>
            <a:r>
              <a:rPr lang="en-US" sz="1400" b="1" dirty="0">
                <a:solidFill>
                  <a:prstClr val="black"/>
                </a:solidFill>
                <a:latin typeface="Tahoma" pitchFamily="34" charset="0"/>
              </a:rPr>
              <a:t>Activity:</a:t>
            </a:r>
            <a:r>
              <a:rPr lang="en-US" sz="1200" b="1" dirty="0">
                <a:solidFill>
                  <a:srgbClr val="4472C4"/>
                </a:solidFill>
                <a:latin typeface="Tahoma" pitchFamily="34" charset="0"/>
              </a:rPr>
              <a:t> Driving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
        <p:nvSpPr>
          <p:cNvPr id="14" name="Rectangle 13">
            <a:extLst>
              <a:ext uri="{FF2B5EF4-FFF2-40B4-BE49-F238E27FC236}">
                <a16:creationId xmlns:a16="http://schemas.microsoft.com/office/drawing/2014/main" id="{27AC772E-6015-4076-A0DC-005445BF4556}"/>
              </a:ext>
            </a:extLst>
          </p:cNvPr>
          <p:cNvSpPr/>
          <p:nvPr/>
        </p:nvSpPr>
        <p:spPr>
          <a:xfrm>
            <a:off x="529579" y="932386"/>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Drilling, Logistics, Operation &amp; Construction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PDO Second Alert</a:t>
            </a:r>
            <a:endParaRPr kumimoji="0" lang="en-US" sz="2400" b="1" i="0" u="none" strike="noStrike" kern="1200" cap="none" spc="0" normalizeH="0" baseline="0" noProof="0" dirty="0">
              <a:ln>
                <a:noFill/>
              </a:ln>
              <a:effectLst/>
              <a:uLnTx/>
              <a:uFillTx/>
              <a:latin typeface="Gill Sans"/>
              <a:ea typeface="MS PGothic" pitchFamily="34" charset="-128"/>
              <a:cs typeface="+mj-cs"/>
            </a:endParaRPr>
          </a:p>
        </p:txBody>
      </p:sp>
      <p:sp>
        <p:nvSpPr>
          <p:cNvPr id="2" name="TextBox 1">
            <a:extLst>
              <a:ext uri="{FF2B5EF4-FFF2-40B4-BE49-F238E27FC236}">
                <a16:creationId xmlns:a16="http://schemas.microsoft.com/office/drawing/2014/main" id="{79534F91-FFF5-4BE2-969F-08BDA81C29D8}"/>
              </a:ext>
            </a:extLst>
          </p:cNvPr>
          <p:cNvSpPr txBox="1"/>
          <p:nvPr/>
        </p:nvSpPr>
        <p:spPr>
          <a:xfrm>
            <a:off x="1443330" y="6288542"/>
            <a:ext cx="6205245" cy="338554"/>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Overtaking in low visibility, is like driving blindfolded</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2570"/>
          <a:stretch/>
        </p:blipFill>
        <p:spPr>
          <a:xfrm>
            <a:off x="10724785" y="3694206"/>
            <a:ext cx="1362076" cy="1973961"/>
          </a:xfrm>
          <a:prstGeom prst="rect">
            <a:avLst/>
          </a:prstGeom>
          <a:ln w="6350">
            <a:solidFill>
              <a:schemeClr val="tx1"/>
            </a:solidFill>
          </a:ln>
        </p:spPr>
      </p:pic>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512302" y="5233853"/>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31" name="Content Placeholder 10">
            <a:extLst>
              <a:ext uri="{FF2B5EF4-FFF2-40B4-BE49-F238E27FC236}">
                <a16:creationId xmlns:a16="http://schemas.microsoft.com/office/drawing/2014/main" id="{A1BA1F4E-6A03-4054-B61A-3D709005B0E9}"/>
              </a:ext>
            </a:extLst>
          </p:cNvPr>
          <p:cNvPicPr>
            <a:picLocks noGrp="1"/>
          </p:cNvPicPr>
          <p:nvPr>
            <p:ph idx="1"/>
          </p:nvPr>
        </p:nvPicPr>
        <p:blipFill>
          <a:blip r:embed="rId4" cstate="email">
            <a:extLst>
              <a:ext uri="{28A0092B-C50C-407E-A947-70E740481C1C}">
                <a14:useLocalDpi xmlns:a14="http://schemas.microsoft.com/office/drawing/2010/main"/>
              </a:ext>
            </a:extLst>
          </a:blip>
          <a:stretch>
            <a:fillRect/>
          </a:stretch>
        </p:blipFill>
        <p:spPr>
          <a:xfrm>
            <a:off x="9362710" y="3694205"/>
            <a:ext cx="1362075" cy="1973961"/>
          </a:xfrm>
        </p:spPr>
      </p:pic>
      <p:pic>
        <p:nvPicPr>
          <p:cNvPr id="32" name="Picture 31">
            <a:extLst>
              <a:ext uri="{FF2B5EF4-FFF2-40B4-BE49-F238E27FC236}">
                <a16:creationId xmlns:a16="http://schemas.microsoft.com/office/drawing/2014/main" id="{215E3683-DF6F-41FC-8EF8-9B435A1C777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913"/>
          <a:stretch/>
        </p:blipFill>
        <p:spPr>
          <a:xfrm>
            <a:off x="9362709" y="1331379"/>
            <a:ext cx="2676691" cy="1973961"/>
          </a:xfrm>
          <a:prstGeom prst="rect">
            <a:avLst/>
          </a:prstGeom>
          <a:ln w="6350">
            <a:solidFill>
              <a:schemeClr val="tx1"/>
            </a:solidFill>
          </a:ln>
        </p:spPr>
      </p:pic>
      <p:pic>
        <p:nvPicPr>
          <p:cNvPr id="33" name="Picture 2">
            <a:extLst>
              <a:ext uri="{FF2B5EF4-FFF2-40B4-BE49-F238E27FC236}">
                <a16:creationId xmlns:a16="http://schemas.microsoft.com/office/drawing/2014/main" id="{6F7191BD-EE0B-4093-9235-F8E4A902557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661900" y="2819577"/>
            <a:ext cx="530100" cy="561609"/>
          </a:xfrm>
          <a:prstGeom prst="rect">
            <a:avLst/>
          </a:prstGeom>
          <a:noFill/>
          <a:ln w="9525">
            <a:noFill/>
            <a:miter lim="800000"/>
            <a:headEnd/>
            <a:tailEnd/>
          </a:ln>
        </p:spPr>
      </p:pic>
    </p:spTree>
    <p:extLst>
      <p:ext uri="{BB962C8B-B14F-4D97-AF65-F5344CB8AC3E}">
        <p14:creationId xmlns:p14="http://schemas.microsoft.com/office/powerpoint/2010/main" val="756915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68036"/>
          </a:xfrm>
          <a:solidFill>
            <a:srgbClr val="FFC91D"/>
          </a:solidFill>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alibri" panose="020F0502020204030204" pitchFamily="34" charset="0"/>
                <a:ea typeface="MS PGothic" pitchFamily="34" charset="-128"/>
                <a:cs typeface="Calibri" panose="020F0502020204030204" pitchFamily="34" charset="0"/>
              </a:rPr>
              <a:t>Management self audit</a:t>
            </a:r>
            <a:r>
              <a:rPr kumimoji="0" lang="en-GB" sz="2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B050"/>
              </a:solidFill>
              <a:ea typeface="MS PGothic" pitchFamily="34" charset="-128"/>
            </a:endParaRPr>
          </a:p>
        </p:txBody>
      </p:sp>
      <p:sp>
        <p:nvSpPr>
          <p:cNvPr id="6" name="Rectangle 5">
            <a:extLst>
              <a:ext uri="{FF2B5EF4-FFF2-40B4-BE49-F238E27FC236}">
                <a16:creationId xmlns:a16="http://schemas.microsoft.com/office/drawing/2014/main" id="{2A4C66E9-CF65-4A0F-9A16-76B64C582F3A}"/>
              </a:ext>
            </a:extLst>
          </p:cNvPr>
          <p:cNvSpPr/>
          <p:nvPr/>
        </p:nvSpPr>
        <p:spPr>
          <a:xfrm>
            <a:off x="609132" y="1157261"/>
            <a:ext cx="1092819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09133" y="2038044"/>
            <a:ext cx="10928195" cy="32778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6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GB"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your journey planners are taking mitigating actions during adverse weather?</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GB"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your safe journey management procedure is compliant and proactive?</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GB"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your fatigue monitoring system alerts are being actioned upon?</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GB"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your drivers are having sufficient rest?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drivers are learning from previous incidents?</a:t>
            </a:r>
            <a:endPar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a:t>
            </a:r>
            <a:r>
              <a:rPr kumimoji="0" lang="en-US" sz="9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If the answer is NO to any of the above questions please ensure you take action to correct this finding</a:t>
            </a:r>
            <a:endParaRPr kumimoji="0" lang="en-US" sz="9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8">
            <a:extLst>
              <a:ext uri="{FF2B5EF4-FFF2-40B4-BE49-F238E27FC236}">
                <a16:creationId xmlns:a16="http://schemas.microsoft.com/office/drawing/2014/main" id="{AD3ADEE0-6D6E-8413-FD8F-F69C0A17B8F4}"/>
              </a:ext>
            </a:extLst>
          </p:cNvPr>
          <p:cNvSpPr>
            <a:spLocks noChangeArrowheads="1"/>
          </p:cNvSpPr>
          <p:nvPr/>
        </p:nvSpPr>
        <p:spPr bwMode="auto">
          <a:xfrm>
            <a:off x="478956" y="53538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01/03/2023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HiPo#10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MVI</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C5P               </a:t>
            </a:r>
            <a:r>
              <a:rPr lang="en-US" sz="1400" b="1" dirty="0">
                <a:solidFill>
                  <a:prstClr val="black"/>
                </a:solidFill>
                <a:latin typeface="Tahoma" pitchFamily="34" charset="0"/>
              </a:rPr>
              <a:t>Activity:</a:t>
            </a:r>
            <a:r>
              <a:rPr lang="en-US" sz="1200" b="1" dirty="0">
                <a:solidFill>
                  <a:srgbClr val="4472C4"/>
                </a:solidFill>
                <a:latin typeface="Tahoma" pitchFamily="34" charset="0"/>
              </a:rPr>
              <a:t> Driving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p>
        </p:txBody>
      </p:sp>
    </p:spTree>
    <p:extLst>
      <p:ext uri="{BB962C8B-B14F-4D97-AF65-F5344CB8AC3E}">
        <p14:creationId xmlns:p14="http://schemas.microsoft.com/office/powerpoint/2010/main" val="648741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8F5C7E-A754-4DA5-AB26-7BEB35345F1E}"/>
              </a:ext>
            </a:extLst>
          </p:cNvPr>
          <p:cNvSpPr txBox="1">
            <a:spLocks/>
          </p:cNvSpPr>
          <p:nvPr/>
        </p:nvSpPr>
        <p:spPr>
          <a:xfrm>
            <a:off x="346509" y="0"/>
            <a:ext cx="11845491" cy="629476"/>
          </a:xfrm>
          <a:prstGeom prst="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algn="ctr">
              <a:defRPr/>
            </a:pPr>
            <a:r>
              <a:rPr lang="en-US" sz="36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Tahoma" pitchFamily="34" charset="0"/>
                <a:ea typeface="Tahoma" pitchFamily="34" charset="0"/>
                <a:cs typeface="Tahoma" pitchFamily="34" charset="0"/>
              </a:rPr>
              <a:t> </a:t>
            </a:r>
            <a:r>
              <a:rPr lang="en-US" sz="3600" b="1" dirty="0">
                <a:ln/>
                <a:latin typeface="Tahoma" pitchFamily="34" charset="0"/>
                <a:ea typeface="Tahoma" pitchFamily="34" charset="0"/>
                <a:cs typeface="Tahoma" pitchFamily="34" charset="0"/>
              </a:rPr>
              <a:t>Released Energy</a:t>
            </a:r>
          </a:p>
          <a:p>
            <a:pPr algn="ctr">
              <a:defRPr/>
            </a:pPr>
            <a:endParaRPr lang="en-GB" sz="3600" b="1" dirty="0">
              <a:solidFill>
                <a:prstClr val="black"/>
              </a:solidFill>
              <a:latin typeface="Calibri Light" panose="020F0302020204030204"/>
              <a:ea typeface="+mn-ea"/>
              <a:cs typeface="+mn-cs"/>
            </a:endParaRPr>
          </a:p>
          <a:p>
            <a:pPr algn="ctr">
              <a:defRPr/>
            </a:pPr>
            <a:endParaRPr lang="en-US" sz="3200" b="1"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9" name="Left Arrow 10">
            <a:hlinkClick r:id="rId2" action="ppaction://hlinksldjump"/>
            <a:extLst>
              <a:ext uri="{FF2B5EF4-FFF2-40B4-BE49-F238E27FC236}">
                <a16:creationId xmlns:a16="http://schemas.microsoft.com/office/drawing/2014/main" id="{A26BA3C7-698E-433C-BEEE-120583BBD417}"/>
              </a:ext>
            </a:extLst>
          </p:cNvPr>
          <p:cNvSpPr/>
          <p:nvPr/>
        </p:nvSpPr>
        <p:spPr>
          <a:xfrm>
            <a:off x="505252" y="5662389"/>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000" b="1" dirty="0">
                <a:ln w="10541" cmpd="sng">
                  <a:solidFill>
                    <a:schemeClr val="accent1">
                      <a:shade val="88000"/>
                      <a:satMod val="110000"/>
                    </a:schemeClr>
                  </a:solidFill>
                  <a:prstDash val="solid"/>
                </a:ln>
                <a:solidFill>
                  <a:srgbClr val="0070C0"/>
                </a:solidFill>
                <a:hlinkClick r:id="rId2" action="ppaction://hlinksldjump">
                  <a:extLst>
                    <a:ext uri="{A12FA001-AC4F-418D-AE19-62706E023703}">
                      <ahyp:hlinkClr xmlns:ahyp="http://schemas.microsoft.com/office/drawing/2018/hyperlinkcolor" val="tx"/>
                    </a:ext>
                  </a:extLst>
                </a:hlinkClick>
              </a:rPr>
              <a:t>Table of contents</a:t>
            </a:r>
            <a:endParaRPr lang="en-US" sz="2000" b="1" dirty="0">
              <a:ln w="10541" cmpd="sng">
                <a:solidFill>
                  <a:schemeClr val="accent1">
                    <a:shade val="88000"/>
                    <a:satMod val="110000"/>
                  </a:schemeClr>
                </a:solidFill>
                <a:prstDash val="solid"/>
              </a:ln>
              <a:solidFill>
                <a:srgbClr val="0070C0"/>
              </a:solidFill>
            </a:endParaRPr>
          </a:p>
        </p:txBody>
      </p:sp>
      <p:pic>
        <p:nvPicPr>
          <p:cNvPr id="6" name="Picture 5" descr="A picture containing person, player&#10;&#10;Description automatically generated">
            <a:extLst>
              <a:ext uri="{FF2B5EF4-FFF2-40B4-BE49-F238E27FC236}">
                <a16:creationId xmlns:a16="http://schemas.microsoft.com/office/drawing/2014/main" id="{73ECE94B-D3F1-456A-A574-7FCB8CF45B61}"/>
              </a:ext>
            </a:extLst>
          </p:cNvPr>
          <p:cNvPicPr>
            <a:picLocks noChangeAspect="1"/>
          </p:cNvPicPr>
          <p:nvPr/>
        </p:nvPicPr>
        <p:blipFill rotWithShape="1">
          <a:blip r:embed="rId3">
            <a:extLst>
              <a:ext uri="{28A0092B-C50C-407E-A947-70E740481C1C}">
                <a14:useLocalDpi xmlns:a14="http://schemas.microsoft.com/office/drawing/2010/main" val="0"/>
              </a:ext>
            </a:extLst>
          </a:blip>
          <a:srcRect l="24567" r="5180"/>
          <a:stretch/>
        </p:blipFill>
        <p:spPr>
          <a:xfrm>
            <a:off x="123930" y="1251077"/>
            <a:ext cx="2282675" cy="4197921"/>
          </a:xfrm>
          <a:prstGeom prst="rect">
            <a:avLst/>
          </a:prstGeom>
        </p:spPr>
      </p:pic>
      <p:graphicFrame>
        <p:nvGraphicFramePr>
          <p:cNvPr id="10" name="Table 9">
            <a:extLst>
              <a:ext uri="{FF2B5EF4-FFF2-40B4-BE49-F238E27FC236}">
                <a16:creationId xmlns:a16="http://schemas.microsoft.com/office/drawing/2014/main" id="{C7D5EBD6-E078-417F-87B1-C8F3A6E8B952}"/>
              </a:ext>
            </a:extLst>
          </p:cNvPr>
          <p:cNvGraphicFramePr>
            <a:graphicFrameLocks noGrp="1"/>
          </p:cNvGraphicFramePr>
          <p:nvPr>
            <p:extLst>
              <p:ext uri="{D42A27DB-BD31-4B8C-83A1-F6EECF244321}">
                <p14:modId xmlns:p14="http://schemas.microsoft.com/office/powerpoint/2010/main" val="3864133895"/>
              </p:ext>
            </p:extLst>
          </p:nvPr>
        </p:nvGraphicFramePr>
        <p:xfrm>
          <a:off x="2049865" y="2040191"/>
          <a:ext cx="10018207" cy="1066800"/>
        </p:xfrm>
        <a:graphic>
          <a:graphicData uri="http://schemas.openxmlformats.org/drawingml/2006/table">
            <a:tbl>
              <a:tblPr firstRow="1" bandRow="1">
                <a:tableStyleId>{7DF18680-E054-41AD-8BC1-D1AEF772440D}</a:tableStyleId>
              </a:tblPr>
              <a:tblGrid>
                <a:gridCol w="382483">
                  <a:extLst>
                    <a:ext uri="{9D8B030D-6E8A-4147-A177-3AD203B41FA5}">
                      <a16:colId xmlns:a16="http://schemas.microsoft.com/office/drawing/2014/main" val="20000"/>
                    </a:ext>
                  </a:extLst>
                </a:gridCol>
                <a:gridCol w="4959415">
                  <a:extLst>
                    <a:ext uri="{9D8B030D-6E8A-4147-A177-3AD203B41FA5}">
                      <a16:colId xmlns:a16="http://schemas.microsoft.com/office/drawing/2014/main" val="20001"/>
                    </a:ext>
                  </a:extLst>
                </a:gridCol>
                <a:gridCol w="1396819">
                  <a:extLst>
                    <a:ext uri="{9D8B030D-6E8A-4147-A177-3AD203B41FA5}">
                      <a16:colId xmlns:a16="http://schemas.microsoft.com/office/drawing/2014/main" val="3270702318"/>
                    </a:ext>
                  </a:extLst>
                </a:gridCol>
                <a:gridCol w="1406942">
                  <a:extLst>
                    <a:ext uri="{9D8B030D-6E8A-4147-A177-3AD203B41FA5}">
                      <a16:colId xmlns:a16="http://schemas.microsoft.com/office/drawing/2014/main" val="3065041249"/>
                    </a:ext>
                  </a:extLst>
                </a:gridCol>
                <a:gridCol w="890726">
                  <a:extLst>
                    <a:ext uri="{9D8B030D-6E8A-4147-A177-3AD203B41FA5}">
                      <a16:colId xmlns:a16="http://schemas.microsoft.com/office/drawing/2014/main" val="20003"/>
                    </a:ext>
                  </a:extLst>
                </a:gridCol>
                <a:gridCol w="981822">
                  <a:extLst>
                    <a:ext uri="{9D8B030D-6E8A-4147-A177-3AD203B41FA5}">
                      <a16:colId xmlns:a16="http://schemas.microsoft.com/office/drawing/2014/main" val="1740478292"/>
                    </a:ext>
                  </a:extLst>
                </a:gridCol>
              </a:tblGrid>
              <a:tr h="553383">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rgbClr val="3366CC"/>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Activity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4871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1</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The incident involved a firefighter sustaining an injury to his stomach whilst demonstrating </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HiPo#03</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Training </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3366CC"/>
                          </a:solidFill>
                          <a:latin typeface="+mn-lt"/>
                          <a:ea typeface="+mn-ea"/>
                          <a:cs typeface="+mn-cs"/>
                        </a:rPr>
                        <a:t>B4P</a:t>
                      </a:r>
                    </a:p>
                  </a:txBody>
                  <a:tcPr>
                    <a:solidFill>
                      <a:srgbClr val="AFDC7E"/>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58826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AC772E-6015-4076-A0DC-005445BF4556}"/>
              </a:ext>
            </a:extLst>
          </p:cNvPr>
          <p:cNvSpPr/>
          <p:nvPr/>
        </p:nvSpPr>
        <p:spPr>
          <a:xfrm>
            <a:off x="584239" y="1108394"/>
            <a:ext cx="7997401" cy="369332"/>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Drilling, Logistics, Operation &amp; Construction </a:t>
            </a:r>
            <a:endParaRPr kumimoji="0" lang="en-US" sz="16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PDO Second Alert</a:t>
            </a: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9534F91-FFF5-4BE2-969F-08BDA81C29D8}"/>
              </a:ext>
            </a:extLst>
          </p:cNvPr>
          <p:cNvSpPr txBox="1"/>
          <p:nvPr/>
        </p:nvSpPr>
        <p:spPr>
          <a:xfrm>
            <a:off x="2348206" y="5951278"/>
            <a:ext cx="4919370" cy="338554"/>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 Check all your equipment before use</a:t>
            </a:r>
          </a:p>
        </p:txBody>
      </p:sp>
      <p:pic>
        <p:nvPicPr>
          <p:cNvPr id="5" name="Picture 4" descr="A fire extinguisher on a street&#10;&#10;Description automatically generated with medium confidence">
            <a:extLst>
              <a:ext uri="{FF2B5EF4-FFF2-40B4-BE49-F238E27FC236}">
                <a16:creationId xmlns:a16="http://schemas.microsoft.com/office/drawing/2014/main" id="{58634F67-26FE-4B83-ABD3-A8CFE07CFE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00321" y="1319047"/>
            <a:ext cx="2054313" cy="2185512"/>
          </a:xfrm>
          <a:prstGeom prst="rect">
            <a:avLst/>
          </a:prstGeom>
        </p:spPr>
      </p:pic>
      <p:sp>
        <p:nvSpPr>
          <p:cNvPr id="6" name="Arrow: Right 5">
            <a:extLst>
              <a:ext uri="{FF2B5EF4-FFF2-40B4-BE49-F238E27FC236}">
                <a16:creationId xmlns:a16="http://schemas.microsoft.com/office/drawing/2014/main" id="{E5622123-B112-46B0-9969-C5E43288349D}"/>
              </a:ext>
            </a:extLst>
          </p:cNvPr>
          <p:cNvSpPr/>
          <p:nvPr/>
        </p:nvSpPr>
        <p:spPr>
          <a:xfrm>
            <a:off x="9597322" y="2383374"/>
            <a:ext cx="538404" cy="21975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EF293F61-CA7C-4B99-9851-B67DBDFEB5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10992112" y="3134215"/>
            <a:ext cx="389450" cy="272615"/>
          </a:xfrm>
          <a:prstGeom prst="rect">
            <a:avLst/>
          </a:prstGeom>
        </p:spPr>
      </p:pic>
      <p:pic>
        <p:nvPicPr>
          <p:cNvPr id="17" name="Picture 16">
            <a:extLst>
              <a:ext uri="{FF2B5EF4-FFF2-40B4-BE49-F238E27FC236}">
                <a16:creationId xmlns:a16="http://schemas.microsoft.com/office/drawing/2014/main" id="{4AF415B1-6433-4373-AECA-C0F8778D335B}"/>
              </a:ext>
            </a:extLst>
          </p:cNvPr>
          <p:cNvPicPr>
            <a:picLocks noChangeAspect="1"/>
          </p:cNvPicPr>
          <p:nvPr/>
        </p:nvPicPr>
        <p:blipFill>
          <a:blip r:embed="rId5"/>
          <a:stretch>
            <a:fillRect/>
          </a:stretch>
        </p:blipFill>
        <p:spPr>
          <a:xfrm>
            <a:off x="9774011" y="3757791"/>
            <a:ext cx="2080623" cy="2047332"/>
          </a:xfrm>
          <a:prstGeom prst="rect">
            <a:avLst/>
          </a:prstGeom>
          <a:ln>
            <a:noFill/>
          </a:ln>
          <a:effectLst>
            <a:outerShdw blurRad="292100" dist="139700" dir="2700000" algn="tl" rotWithShape="0">
              <a:srgbClr val="333333">
                <a:alpha val="65000"/>
              </a:srgbClr>
            </a:outerShdw>
          </a:effectLst>
        </p:spPr>
      </p:pic>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746181" y="3156743"/>
            <a:ext cx="336550" cy="544513"/>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582393" y="5494079"/>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8" name="Rectangle 8">
            <a:extLst>
              <a:ext uri="{FF2B5EF4-FFF2-40B4-BE49-F238E27FC236}">
                <a16:creationId xmlns:a16="http://schemas.microsoft.com/office/drawing/2014/main" id="{DB958AD6-969E-413D-BA84-D39E7ECFB902}"/>
              </a:ext>
            </a:extLst>
          </p:cNvPr>
          <p:cNvSpPr>
            <a:spLocks noChangeArrowheads="1"/>
          </p:cNvSpPr>
          <p:nvPr/>
        </p:nvSpPr>
        <p:spPr bwMode="auto">
          <a:xfrm>
            <a:off x="455776" y="584853"/>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lang="en-GB" sz="1400" b="1" dirty="0">
                <a:solidFill>
                  <a:prstClr val="black"/>
                </a:solidFill>
                <a:latin typeface="Tahoma" pitchFamily="34" charset="0"/>
              </a:rPr>
              <a:t>Date: </a:t>
            </a:r>
            <a:r>
              <a:rPr lang="en-GB" sz="1200" b="1" dirty="0">
                <a:solidFill>
                  <a:srgbClr val="4472C4"/>
                </a:solidFill>
                <a:latin typeface="Tahoma" pitchFamily="34" charset="0"/>
              </a:rPr>
              <a:t>08/01/2023</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100" b="1" i="0" u="none" strike="noStrike" kern="1200" cap="none" spc="0" normalizeH="0" baseline="0" noProof="0" dirty="0">
                <a:ln>
                  <a:noFill/>
                </a:ln>
                <a:solidFill>
                  <a:srgbClr val="4472C4"/>
                </a:solidFill>
                <a:effectLst/>
                <a:uLnTx/>
                <a:uFillTx/>
                <a:latin typeface="Tahoma" pitchFamily="34" charset="0"/>
                <a:ea typeface="+mn-ea"/>
                <a:cs typeface="+mn-cs"/>
              </a:rPr>
              <a:t>       </a:t>
            </a:r>
            <a:r>
              <a:rPr lang="en-US" sz="1400" b="1" dirty="0">
                <a:solidFill>
                  <a:prstClr val="black"/>
                </a:solidFill>
                <a:latin typeface="Tahoma" pitchFamily="34" charset="0"/>
              </a:rPr>
              <a:t>Incident title: </a:t>
            </a:r>
            <a:r>
              <a:rPr lang="en-US" sz="1200" b="1" dirty="0">
                <a:solidFill>
                  <a:srgbClr val="4472C4"/>
                </a:solidFill>
                <a:latin typeface="Tahoma" pitchFamily="34" charset="0"/>
              </a:rPr>
              <a:t>HiPo#3</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400" b="1" dirty="0">
                <a:solidFill>
                  <a:prstClr val="black"/>
                </a:solidFill>
                <a:latin typeface="Tahoma" pitchFamily="34" charset="0"/>
              </a:rPr>
              <a:t>Pattern:</a:t>
            </a:r>
            <a:r>
              <a:rPr kumimoji="0" lang="en-US" sz="11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Released Energy</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400" b="1" dirty="0">
                <a:solidFill>
                  <a:prstClr val="black"/>
                </a:solidFill>
                <a:latin typeface="Tahoma" pitchFamily="34" charset="0"/>
              </a:rPr>
              <a:t>Potential severity: </a:t>
            </a:r>
            <a:r>
              <a:rPr lang="en-US" sz="1200" b="1" dirty="0">
                <a:solidFill>
                  <a:srgbClr val="4472C4"/>
                </a:solidFill>
                <a:latin typeface="Tahoma" pitchFamily="34" charset="0"/>
              </a:rPr>
              <a:t>B4P</a:t>
            </a:r>
            <a:r>
              <a:rPr kumimoji="0" lang="en-US" sz="1400" b="1" i="0" u="none" strike="noStrike" kern="1200" cap="none" spc="0" normalizeH="0" baseline="0" noProof="0" dirty="0">
                <a:ln>
                  <a:noFill/>
                </a:ln>
                <a:solidFill>
                  <a:srgbClr val="4472C4"/>
                </a:solidFill>
                <a:effectLst/>
                <a:uLnTx/>
                <a:uFillTx/>
                <a:latin typeface="Tahoma" pitchFamily="34" charset="0"/>
                <a:ea typeface="+mn-ea"/>
                <a:cs typeface="+mn-cs"/>
              </a:rPr>
              <a:t>        </a:t>
            </a:r>
            <a:r>
              <a:rPr lang="en-US" sz="1400" b="1" dirty="0">
                <a:solidFill>
                  <a:prstClr val="black"/>
                </a:solidFill>
                <a:latin typeface="Tahoma" pitchFamily="34" charset="0"/>
              </a:rPr>
              <a:t>Activity:</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Fire Warden Training </a:t>
            </a:r>
          </a:p>
        </p:txBody>
      </p:sp>
      <p:sp>
        <p:nvSpPr>
          <p:cNvPr id="19" name="TextBox 18">
            <a:extLst>
              <a:ext uri="{FF2B5EF4-FFF2-40B4-BE49-F238E27FC236}">
                <a16:creationId xmlns:a16="http://schemas.microsoft.com/office/drawing/2014/main" id="{0E762DAD-9412-4390-9FA7-79C28A9B63C8}"/>
              </a:ext>
            </a:extLst>
          </p:cNvPr>
          <p:cNvSpPr txBox="1"/>
          <p:nvPr/>
        </p:nvSpPr>
        <p:spPr>
          <a:xfrm>
            <a:off x="584239" y="1792277"/>
            <a:ext cx="8177486" cy="3259354"/>
          </a:xfrm>
          <a:prstGeom prst="rect">
            <a:avLst/>
          </a:prstGeom>
          <a:noFill/>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That an accident had occurred at the Mina Al </a:t>
            </a:r>
            <a:r>
              <a:rPr kumimoji="0" lang="en-US" sz="13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rPr>
              <a:t>Fahal</a:t>
            </a:r>
            <a:r>
              <a:rPr kumimoji="0" lang="en-US" sz="1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(MAF) Fire Station. The incident involved a firefighter sustaining an injury to his stomach whilst demonstrating the use of an extinguisher whilst participating in a Fire Warden Training Session. The 5kg Carbon Dioxide extinguisher plastic horn detached violently from the extinguisher supply hose. The pressurized hose connection recoiled causing the injury.</a:t>
            </a:r>
            <a:endPar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zh-CN" sz="13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Cracked  horn connection to the extinguisher supply hose.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zh-CN" sz="13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No pre inspection of the extinguisher or oversight checks being carried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You're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Ensure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fire extinguishers </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are visually inspect prior use to identify defect and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replaced as required.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Damaged extinguisher clearly labelled and </a:t>
            </a:r>
            <a:r>
              <a:rPr kumimoji="0" lang="en-GB" sz="13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put into quarantine.</a:t>
            </a:r>
            <a:endParaRPr kumimoji="0" lang="en-US" sz="1300" b="0" i="0" u="none" strike="sng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   A full oversight of the third-party maintenance, testing  and  inspections are to be carried</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566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3100" b="1" dirty="0">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618658" y="1277034"/>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18658" y="2174810"/>
            <a:ext cx="10350967" cy="250837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600" b="0" i="0" u="none" strike="noStrike" kern="1200" cap="none" spc="0" normalizeH="0" baseline="0" noProof="0" dirty="0">
              <a:ln>
                <a:noFill/>
              </a:ln>
              <a:solidFill>
                <a:prstClr val="black"/>
              </a:solidFill>
              <a:effectLst/>
              <a:uLnTx/>
              <a:uFillTx/>
              <a:latin typeface="Tahoma"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Do you ensure that the proper inspection and maintenance programs in place and carried our regularly?</a:t>
            </a: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Do you ensure that all fire team are aware that extinguishers should be visually checked prior to their use?   </a:t>
            </a: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Do you ensure that fire extinguishers on all sites have records of their extinguisher locations and up to date inventories of numbers and types?        </a:t>
            </a:r>
            <a:endParaRPr kumimoji="0" lang="en-US" sz="1600" b="0" i="1"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9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8">
            <a:extLst>
              <a:ext uri="{FF2B5EF4-FFF2-40B4-BE49-F238E27FC236}">
                <a16:creationId xmlns:a16="http://schemas.microsoft.com/office/drawing/2014/main" id="{F0B44311-18F2-BEC2-FCDA-BBF7B9D508B1}"/>
              </a:ext>
            </a:extLst>
          </p:cNvPr>
          <p:cNvSpPr>
            <a:spLocks noChangeArrowheads="1"/>
          </p:cNvSpPr>
          <p:nvPr/>
        </p:nvSpPr>
        <p:spPr bwMode="auto">
          <a:xfrm>
            <a:off x="425605" y="647099"/>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lang="en-GB" sz="1400" b="1" dirty="0">
                <a:solidFill>
                  <a:prstClr val="black"/>
                </a:solidFill>
                <a:latin typeface="Tahoma" pitchFamily="34" charset="0"/>
              </a:rPr>
              <a:t>Date: </a:t>
            </a:r>
            <a:r>
              <a:rPr lang="en-GB" sz="1200" b="1" dirty="0">
                <a:solidFill>
                  <a:srgbClr val="4472C4"/>
                </a:solidFill>
                <a:latin typeface="Tahoma" pitchFamily="34" charset="0"/>
              </a:rPr>
              <a:t>08/01/2023</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100" b="1" i="0" u="none" strike="noStrike" kern="1200" cap="none" spc="0" normalizeH="0" baseline="0" noProof="0" dirty="0">
                <a:ln>
                  <a:noFill/>
                </a:ln>
                <a:solidFill>
                  <a:srgbClr val="4472C4"/>
                </a:solidFill>
                <a:effectLst/>
                <a:uLnTx/>
                <a:uFillTx/>
                <a:latin typeface="Tahoma" pitchFamily="34" charset="0"/>
                <a:ea typeface="+mn-ea"/>
                <a:cs typeface="+mn-cs"/>
              </a:rPr>
              <a:t>       </a:t>
            </a:r>
            <a:r>
              <a:rPr lang="en-US" sz="1400" b="1" dirty="0">
                <a:solidFill>
                  <a:prstClr val="black"/>
                </a:solidFill>
                <a:latin typeface="Tahoma" pitchFamily="34" charset="0"/>
              </a:rPr>
              <a:t>Incident title: </a:t>
            </a:r>
            <a:r>
              <a:rPr lang="en-US" sz="1200" b="1" dirty="0">
                <a:solidFill>
                  <a:srgbClr val="4472C4"/>
                </a:solidFill>
                <a:latin typeface="Tahoma" pitchFamily="34" charset="0"/>
              </a:rPr>
              <a:t>HiPo#3</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400" b="1" dirty="0">
                <a:solidFill>
                  <a:prstClr val="black"/>
                </a:solidFill>
                <a:latin typeface="Tahoma" pitchFamily="34" charset="0"/>
              </a:rPr>
              <a:t>Pattern:</a:t>
            </a:r>
            <a:r>
              <a:rPr kumimoji="0" lang="en-US" sz="11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Released Energy</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400" b="1" dirty="0">
                <a:solidFill>
                  <a:prstClr val="black"/>
                </a:solidFill>
                <a:latin typeface="Tahoma" pitchFamily="34" charset="0"/>
              </a:rPr>
              <a:t>Potential severity: </a:t>
            </a:r>
            <a:r>
              <a:rPr lang="en-US" sz="1200" b="1" dirty="0">
                <a:solidFill>
                  <a:srgbClr val="4472C4"/>
                </a:solidFill>
                <a:latin typeface="Tahoma" pitchFamily="34" charset="0"/>
              </a:rPr>
              <a:t>B4P</a:t>
            </a:r>
            <a:r>
              <a:rPr kumimoji="0" lang="en-US" sz="1400" b="1" i="0" u="none" strike="noStrike" kern="1200" cap="none" spc="0" normalizeH="0" baseline="0" noProof="0" dirty="0">
                <a:ln>
                  <a:noFill/>
                </a:ln>
                <a:solidFill>
                  <a:srgbClr val="4472C4"/>
                </a:solidFill>
                <a:effectLst/>
                <a:uLnTx/>
                <a:uFillTx/>
                <a:latin typeface="Tahoma" pitchFamily="34" charset="0"/>
                <a:ea typeface="+mn-ea"/>
                <a:cs typeface="+mn-cs"/>
              </a:rPr>
              <a:t>        </a:t>
            </a:r>
            <a:r>
              <a:rPr lang="en-US" sz="1400" b="1" dirty="0">
                <a:solidFill>
                  <a:prstClr val="black"/>
                </a:solidFill>
                <a:latin typeface="Tahoma" pitchFamily="34" charset="0"/>
              </a:rPr>
              <a:t>Activity:</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lang="en-US" sz="1200" b="1" dirty="0">
                <a:solidFill>
                  <a:srgbClr val="4472C4"/>
                </a:solidFill>
                <a:latin typeface="Tahoma" pitchFamily="34" charset="0"/>
              </a:rPr>
              <a:t>Fire Warden Training </a:t>
            </a:r>
          </a:p>
        </p:txBody>
      </p:sp>
    </p:spTree>
    <p:extLst>
      <p:ext uri="{BB962C8B-B14F-4D97-AF65-F5344CB8AC3E}">
        <p14:creationId xmlns:p14="http://schemas.microsoft.com/office/powerpoint/2010/main" val="2782696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5"/>
          <p:cNvSpPr txBox="1">
            <a:spLocks noChangeArrowheads="1"/>
          </p:cNvSpPr>
          <p:nvPr/>
        </p:nvSpPr>
        <p:spPr bwMode="auto">
          <a:xfrm>
            <a:off x="7362825" y="1219201"/>
            <a:ext cx="1676400" cy="10064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sz="6000" b="0" i="0" u="none" strike="noStrike" kern="1200" cap="none" spc="0" normalizeH="0" baseline="0" noProof="0" dirty="0">
              <a:ln>
                <a:noFill/>
              </a:ln>
              <a:solidFill>
                <a:srgbClr val="FF0000"/>
              </a:solidFill>
              <a:effectLst/>
              <a:uLnTx/>
              <a:uFillTx/>
              <a:latin typeface="Calibri" panose="020F0502020204030204"/>
              <a:ea typeface="+mn-ea"/>
              <a:cs typeface="+mn-cs"/>
              <a:sym typeface="Webdings" pitchFamily="18" charset="2"/>
            </a:endParaRPr>
          </a:p>
        </p:txBody>
      </p:sp>
      <p:sp>
        <p:nvSpPr>
          <p:cNvPr id="7" name="Title 1">
            <a:extLst>
              <a:ext uri="{FF2B5EF4-FFF2-40B4-BE49-F238E27FC236}">
                <a16:creationId xmlns:a16="http://schemas.microsoft.com/office/drawing/2014/main" id="{2CE080E3-1E0A-4624-BF4D-A7C46450EC97}"/>
              </a:ext>
            </a:extLst>
          </p:cNvPr>
          <p:cNvSpPr txBox="1">
            <a:spLocks/>
          </p:cNvSpPr>
          <p:nvPr/>
        </p:nvSpPr>
        <p:spPr>
          <a:xfrm>
            <a:off x="344557" y="1"/>
            <a:ext cx="11847443" cy="674913"/>
          </a:xfrm>
          <a:prstGeom prst="rect">
            <a:avLst/>
          </a:prstGeom>
          <a:solidFill>
            <a:srgbClr val="FFC000"/>
          </a:solidFill>
        </p:spPr>
        <p:txBody>
          <a:bodyPr rtlCol="0">
            <a:noAutofit/>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algn="ctr" defTabSz="957263">
              <a:spcBef>
                <a:spcPct val="5000"/>
              </a:spcBef>
              <a:defRPr/>
            </a:pPr>
            <a:r>
              <a:rPr lang="en-US" sz="3600" b="1" dirty="0">
                <a:ln/>
                <a:latin typeface="Tahoma" pitchFamily="34" charset="0"/>
                <a:ea typeface="Tahoma" pitchFamily="34" charset="0"/>
                <a:cs typeface="Tahoma" pitchFamily="34" charset="0"/>
              </a:rPr>
              <a:t>Hands &amp; Fingers</a:t>
            </a:r>
          </a:p>
        </p:txBody>
      </p:sp>
      <p:pic>
        <p:nvPicPr>
          <p:cNvPr id="9" name="Picture 8" descr="A person wearing a safety vest&#10;&#10;Description automatically generated with medium confidence">
            <a:extLst>
              <a:ext uri="{FF2B5EF4-FFF2-40B4-BE49-F238E27FC236}">
                <a16:creationId xmlns:a16="http://schemas.microsoft.com/office/drawing/2014/main" id="{D3D53AB0-8073-41FE-88F4-AA5A96216E10}"/>
              </a:ext>
            </a:extLst>
          </p:cNvPr>
          <p:cNvPicPr>
            <a:picLocks noChangeAspect="1"/>
          </p:cNvPicPr>
          <p:nvPr/>
        </p:nvPicPr>
        <p:blipFill rotWithShape="1">
          <a:blip r:embed="rId3">
            <a:extLst>
              <a:ext uri="{28A0092B-C50C-407E-A947-70E740481C1C}">
                <a14:useLocalDpi xmlns:a14="http://schemas.microsoft.com/office/drawing/2010/main" val="0"/>
              </a:ext>
            </a:extLst>
          </a:blip>
          <a:srcRect l="29063" r="32865"/>
          <a:stretch/>
        </p:blipFill>
        <p:spPr>
          <a:xfrm>
            <a:off x="356167" y="622365"/>
            <a:ext cx="1869240" cy="5340690"/>
          </a:xfrm>
          <a:prstGeom prst="rect">
            <a:avLst/>
          </a:prstGeom>
        </p:spPr>
      </p:pic>
      <p:sp>
        <p:nvSpPr>
          <p:cNvPr id="12" name="Left Arrow 10">
            <a:hlinkClick r:id="rId4" action="ppaction://hlinksldjump"/>
            <a:extLst>
              <a:ext uri="{FF2B5EF4-FFF2-40B4-BE49-F238E27FC236}">
                <a16:creationId xmlns:a16="http://schemas.microsoft.com/office/drawing/2014/main" id="{41681D87-3C02-40F8-B177-6FF332A4B547}"/>
              </a:ext>
            </a:extLst>
          </p:cNvPr>
          <p:cNvSpPr/>
          <p:nvPr/>
        </p:nvSpPr>
        <p:spPr>
          <a:xfrm>
            <a:off x="513630" y="5814298"/>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541" cmpd="sng">
                  <a:solidFill>
                    <a:srgbClr val="DDDDDD">
                      <a:shade val="88000"/>
                      <a:satMod val="110000"/>
                    </a:srgbClr>
                  </a:solidFill>
                  <a:prstDash val="solid"/>
                </a:ln>
                <a:gradFill>
                  <a:gsLst>
                    <a:gs pos="0">
                      <a:srgbClr val="DDDDDD">
                        <a:tint val="40000"/>
                        <a:satMod val="250000"/>
                      </a:srgbClr>
                    </a:gs>
                    <a:gs pos="9000">
                      <a:srgbClr val="DDDDDD">
                        <a:tint val="52000"/>
                        <a:satMod val="300000"/>
                      </a:srgbClr>
                    </a:gs>
                    <a:gs pos="50000">
                      <a:srgbClr val="DDDDDD">
                        <a:shade val="20000"/>
                        <a:satMod val="300000"/>
                      </a:srgbClr>
                    </a:gs>
                    <a:gs pos="79000">
                      <a:srgbClr val="DDDDDD">
                        <a:tint val="52000"/>
                        <a:satMod val="300000"/>
                      </a:srgbClr>
                    </a:gs>
                    <a:gs pos="100000">
                      <a:srgbClr val="DDDDDD">
                        <a:tint val="40000"/>
                        <a:satMod val="250000"/>
                      </a:srgbClr>
                    </a:gs>
                  </a:gsLst>
                  <a:lin ang="5400000"/>
                </a:gradFill>
                <a:effectLst/>
                <a:uLnTx/>
                <a:uFillTx/>
                <a:latin typeface="Calibri" panose="020F0502020204030204"/>
                <a:ea typeface="+mn-ea"/>
                <a:cs typeface="+mn-cs"/>
                <a:hlinkClick r:id="rId4" action="ppaction://hlinksldjump"/>
              </a:rPr>
              <a:t>Table of contents</a:t>
            </a:r>
            <a:endParaRPr kumimoji="0" lang="en-US" sz="2000" b="1" i="0" u="none" strike="noStrike" kern="1200" cap="none" spc="0" normalizeH="0" baseline="0" noProof="0" dirty="0">
              <a:ln w="10541" cmpd="sng">
                <a:solidFill>
                  <a:srgbClr val="DDDDDD">
                    <a:shade val="88000"/>
                    <a:satMod val="110000"/>
                  </a:srgbClr>
                </a:solidFill>
                <a:prstDash val="solid"/>
              </a:ln>
              <a:gradFill>
                <a:gsLst>
                  <a:gs pos="0">
                    <a:srgbClr val="DDDDDD">
                      <a:tint val="40000"/>
                      <a:satMod val="250000"/>
                    </a:srgbClr>
                  </a:gs>
                  <a:gs pos="9000">
                    <a:srgbClr val="DDDDDD">
                      <a:tint val="52000"/>
                      <a:satMod val="300000"/>
                    </a:srgbClr>
                  </a:gs>
                  <a:gs pos="50000">
                    <a:srgbClr val="DDDDDD">
                      <a:shade val="20000"/>
                      <a:satMod val="300000"/>
                    </a:srgbClr>
                  </a:gs>
                  <a:gs pos="79000">
                    <a:srgbClr val="DDDDDD">
                      <a:tint val="52000"/>
                      <a:satMod val="300000"/>
                    </a:srgbClr>
                  </a:gs>
                  <a:gs pos="100000">
                    <a:srgbClr val="DDDDDD">
                      <a:tint val="40000"/>
                      <a:satMod val="250000"/>
                    </a:srgbClr>
                  </a:gs>
                </a:gsLst>
                <a:lin ang="5400000"/>
              </a:gra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DCE76C4D-B56E-4770-87D2-C4C261D002F1}"/>
              </a:ext>
            </a:extLst>
          </p:cNvPr>
          <p:cNvGraphicFramePr>
            <a:graphicFrameLocks noGrp="1"/>
          </p:cNvGraphicFramePr>
          <p:nvPr>
            <p:extLst>
              <p:ext uri="{D42A27DB-BD31-4B8C-83A1-F6EECF244321}">
                <p14:modId xmlns:p14="http://schemas.microsoft.com/office/powerpoint/2010/main" val="2180714114"/>
              </p:ext>
            </p:extLst>
          </p:nvPr>
        </p:nvGraphicFramePr>
        <p:xfrm>
          <a:off x="2225407" y="1529911"/>
          <a:ext cx="9697276" cy="1097280"/>
        </p:xfrm>
        <a:graphic>
          <a:graphicData uri="http://schemas.openxmlformats.org/drawingml/2006/table">
            <a:tbl>
              <a:tblPr firstRow="1" bandRow="1">
                <a:tableStyleId>{7DF18680-E054-41AD-8BC1-D1AEF772440D}</a:tableStyleId>
              </a:tblPr>
              <a:tblGrid>
                <a:gridCol w="363031">
                  <a:extLst>
                    <a:ext uri="{9D8B030D-6E8A-4147-A177-3AD203B41FA5}">
                      <a16:colId xmlns:a16="http://schemas.microsoft.com/office/drawing/2014/main" val="20000"/>
                    </a:ext>
                  </a:extLst>
                </a:gridCol>
                <a:gridCol w="4877487">
                  <a:extLst>
                    <a:ext uri="{9D8B030D-6E8A-4147-A177-3AD203B41FA5}">
                      <a16:colId xmlns:a16="http://schemas.microsoft.com/office/drawing/2014/main" val="20001"/>
                    </a:ext>
                  </a:extLst>
                </a:gridCol>
                <a:gridCol w="1095271">
                  <a:extLst>
                    <a:ext uri="{9D8B030D-6E8A-4147-A177-3AD203B41FA5}">
                      <a16:colId xmlns:a16="http://schemas.microsoft.com/office/drawing/2014/main" val="3270702318"/>
                    </a:ext>
                  </a:extLst>
                </a:gridCol>
                <a:gridCol w="1450249">
                  <a:extLst>
                    <a:ext uri="{9D8B030D-6E8A-4147-A177-3AD203B41FA5}">
                      <a16:colId xmlns:a16="http://schemas.microsoft.com/office/drawing/2014/main" val="3065041249"/>
                    </a:ext>
                  </a:extLst>
                </a:gridCol>
                <a:gridCol w="917358">
                  <a:extLst>
                    <a:ext uri="{9D8B030D-6E8A-4147-A177-3AD203B41FA5}">
                      <a16:colId xmlns:a16="http://schemas.microsoft.com/office/drawing/2014/main" val="20003"/>
                    </a:ext>
                  </a:extLst>
                </a:gridCol>
                <a:gridCol w="993880">
                  <a:extLst>
                    <a:ext uri="{9D8B030D-6E8A-4147-A177-3AD203B41FA5}">
                      <a16:colId xmlns:a16="http://schemas.microsoft.com/office/drawing/2014/main" val="1740478292"/>
                    </a:ext>
                  </a:extLst>
                </a:gridCol>
              </a:tblGrid>
              <a:tr h="570523">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rgbClr val="3366CC"/>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Activity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436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1</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mn-lt"/>
                          <a:ea typeface="+mn-ea"/>
                          <a:cs typeface="Arial" pitchFamily="34" charset="0"/>
                          <a:hlinkClick r:id="rId5" action="ppaction://hlinksldjump">
                            <a:extLst>
                              <a:ext uri="{A12FA001-AC4F-418D-AE19-62706E023703}">
                                <ahyp:hlinkClr xmlns:ahyp="http://schemas.microsoft.com/office/drawing/2018/hyperlinkcolor" val="tx"/>
                              </a:ext>
                            </a:extLst>
                          </a:hlinkClick>
                        </a:rPr>
                        <a:t>the rear door dislodged and fell on his arm </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LTI#35</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n-lt"/>
                          <a:ea typeface="+mn-ea"/>
                          <a:cs typeface="Arial" pitchFamily="34" charset="0"/>
                        </a:rPr>
                        <a:t>unlock the side door </a:t>
                      </a:r>
                      <a:endParaRPr lang="en-US" sz="1400" b="0" kern="1200" dirty="0">
                        <a:solidFill>
                          <a:schemeClr val="tx1"/>
                        </a:solidFill>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LTI</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3366CC"/>
                          </a:solidFill>
                          <a:latin typeface="+mn-lt"/>
                          <a:ea typeface="+mn-ea"/>
                          <a:cs typeface="+mn-cs"/>
                        </a:rPr>
                        <a:t>C3P</a:t>
                      </a:r>
                    </a:p>
                  </a:txBody>
                  <a:tcPr>
                    <a:solidFill>
                      <a:srgbClr val="AFDC7E"/>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6542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8693425" y="3820050"/>
            <a:ext cx="3052569" cy="1974815"/>
          </a:xfrm>
          <a:prstGeom prst="rect">
            <a:avLst/>
          </a:prstGeom>
        </p:spPr>
      </p:pic>
      <p:sp>
        <p:nvSpPr>
          <p:cNvPr id="2" name="Title 1">
            <a:extLst>
              <a:ext uri="{FF2B5EF4-FFF2-40B4-BE49-F238E27FC236}">
                <a16:creationId xmlns:a16="http://schemas.microsoft.com/office/drawing/2014/main" id="{9F8F25A0-FD17-ECED-FE43-5A657271C5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PDO Second Alert</a:t>
            </a:r>
          </a:p>
        </p:txBody>
      </p:sp>
      <p:sp>
        <p:nvSpPr>
          <p:cNvPr id="3" name="Rectangle 8">
            <a:extLst>
              <a:ext uri="{FF2B5EF4-FFF2-40B4-BE49-F238E27FC236}">
                <a16:creationId xmlns:a16="http://schemas.microsoft.com/office/drawing/2014/main" id="{594D6F7C-1BED-5EE7-1AF7-B92EB90DAF21}"/>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17/09/2022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LTI#35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Hands &amp; Fingers</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P</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C3P                 </a:t>
            </a:r>
            <a:r>
              <a:rPr lang="en-US" sz="1400" b="1" dirty="0">
                <a:solidFill>
                  <a:prstClr val="black"/>
                </a:solidFill>
                <a:latin typeface="Tahoma" pitchFamily="34" charset="0"/>
              </a:rPr>
              <a:t>Activity:</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Offloading  </a:t>
            </a:r>
          </a:p>
        </p:txBody>
      </p:sp>
      <p:sp>
        <p:nvSpPr>
          <p:cNvPr id="4" name="Text Box 2">
            <a:extLst>
              <a:ext uri="{FF2B5EF4-FFF2-40B4-BE49-F238E27FC236}">
                <a16:creationId xmlns:a16="http://schemas.microsoft.com/office/drawing/2014/main" id="{27E8411F-8224-9D8E-1C2D-09165BAE1AD3}"/>
              </a:ext>
            </a:extLst>
          </p:cNvPr>
          <p:cNvSpPr txBox="1">
            <a:spLocks noChangeArrowheads="1"/>
          </p:cNvSpPr>
          <p:nvPr/>
        </p:nvSpPr>
        <p:spPr bwMode="auto">
          <a:xfrm>
            <a:off x="416361" y="1563994"/>
            <a:ext cx="8065030" cy="4585871"/>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latin typeface="Tahoma" pitchFamily="34" charset="0"/>
              </a:rPr>
              <a:t>What happened?</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Calibri"/>
                <a:ea typeface="+mn-ea"/>
                <a:cs typeface="Arial" pitchFamily="34" charset="0"/>
              </a:rPr>
              <a:t>While the driver was attempting to unlock the side door of Hiab, the rear door dislodged and fell on his arm causing fracture to his left forearm. The driver was given first aid by the warehouse supervisor and then moved to PDO clinic at Harweel with Warehouse supervisor in his vehicle. The driver was later referred to Salalah for further diagnostics where it was found that he suffered from fracture on distal ends of both bones on the left forearm.</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600" b="1" dirty="0">
                <a:solidFill>
                  <a:schemeClr val="accent1"/>
                </a:solidFill>
                <a:latin typeface="Tahoma" pitchFamily="34" charset="0"/>
                <a:ea typeface="宋体" panose="02010600030101010101" pitchFamily="2" charset="-122"/>
              </a:rPr>
              <a:t>Why it happened/Finding :</a:t>
            </a:r>
          </a:p>
          <a:p>
            <a:pPr marL="285750" marR="0" lvl="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a:ea typeface="+mn-ea"/>
                <a:cs typeface="+mn-cs"/>
              </a:rPr>
              <a:t>Inadequate supervision</a:t>
            </a:r>
          </a:p>
          <a:p>
            <a:pPr marL="285750" marR="0" lvl="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a:ea typeface="+mn-ea"/>
                <a:cs typeface="+mn-cs"/>
              </a:rPr>
              <a:t>Safety briefing or induction was not given to the driver. </a:t>
            </a:r>
          </a:p>
          <a:p>
            <a:pPr marL="285750" marR="0" lvl="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a:ea typeface="+mn-ea"/>
                <a:cs typeface="+mn-cs"/>
              </a:rPr>
              <a:t>The driver placed his hand on the line of fire</a:t>
            </a:r>
          </a:p>
          <a:p>
            <a:pPr marL="285750" marR="0" lvl="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a:ea typeface="+mn-ea"/>
                <a:cs typeface="+mn-cs"/>
              </a:rPr>
              <a:t>The driver did not make sure the left side door was locked by the helpers as requested prior to open the right-side door. </a:t>
            </a:r>
          </a:p>
          <a:p>
            <a:pPr marL="285750" marR="0" lvl="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No intervention has been made by everyone at site</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14300" marR="0" lvl="0" indent="-114300" algn="just"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1"/>
                </a:solidFill>
                <a:latin typeface="Tahoma" pitchFamily="34" charset="0"/>
                <a:ea typeface="宋体" panose="02010600030101010101" pitchFamily="2" charset="-122"/>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Tahoma" pitchFamily="34" charset="0"/>
              </a:rPr>
              <a:t>Always ensure adequate supervision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Tahoma" pitchFamily="34" charset="0"/>
              </a:rPr>
              <a:t>Always ensure you place your body parts away from line of fire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Tahoma" pitchFamily="34" charset="0"/>
              </a:rPr>
              <a:t>Always communicate properly before performing any task with other colleague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Tahoma" pitchFamily="34" charset="0"/>
              </a:rPr>
              <a:t>Always ensure you intervene upon seeing any unsafe act or unsafe condition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Tahoma" pitchFamily="34" charset="0"/>
              </a:rPr>
              <a:t>Always ensure you follow the correct sequence when dismantling interrelated parts/doors</a:t>
            </a:r>
          </a:p>
        </p:txBody>
      </p:sp>
      <p:pic>
        <p:nvPicPr>
          <p:cNvPr id="5" name="Picture 4" descr="A picture containing person, uniform&#10;&#10;Description automatically generated">
            <a:extLst>
              <a:ext uri="{FF2B5EF4-FFF2-40B4-BE49-F238E27FC236}">
                <a16:creationId xmlns:a16="http://schemas.microsoft.com/office/drawing/2014/main" id="{F6862BB6-60E8-E8E9-D4AE-B4832FCE4E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93425" y="1066801"/>
            <a:ext cx="3082214" cy="2362199"/>
          </a:xfrm>
          <a:prstGeom prst="rect">
            <a:avLst/>
          </a:prstGeom>
          <a:noFill/>
          <a:ln>
            <a:noFill/>
          </a:ln>
          <a:effectLst/>
        </p:spPr>
      </p:pic>
      <p:grpSp>
        <p:nvGrpSpPr>
          <p:cNvPr id="6" name="Group 131">
            <a:extLst>
              <a:ext uri="{FF2B5EF4-FFF2-40B4-BE49-F238E27FC236}">
                <a16:creationId xmlns:a16="http://schemas.microsoft.com/office/drawing/2014/main" id="{F8C75CFB-158A-54D5-20D8-7296411E8088}"/>
              </a:ext>
            </a:extLst>
          </p:cNvPr>
          <p:cNvGrpSpPr>
            <a:grpSpLocks/>
          </p:cNvGrpSpPr>
          <p:nvPr/>
        </p:nvGrpSpPr>
        <p:grpSpPr bwMode="auto">
          <a:xfrm>
            <a:off x="8875523" y="1450806"/>
            <a:ext cx="336550" cy="544513"/>
            <a:chOff x="3504" y="544"/>
            <a:chExt cx="2287" cy="1855"/>
          </a:xfrm>
        </p:grpSpPr>
        <p:sp>
          <p:nvSpPr>
            <p:cNvPr id="7" name="Line 129">
              <a:extLst>
                <a:ext uri="{FF2B5EF4-FFF2-40B4-BE49-F238E27FC236}">
                  <a16:creationId xmlns:a16="http://schemas.microsoft.com/office/drawing/2014/main" id="{F6A5460F-902A-7BA8-A2A1-8C5755F3F9AE}"/>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Line 130">
              <a:extLst>
                <a:ext uri="{FF2B5EF4-FFF2-40B4-BE49-F238E27FC236}">
                  <a16:creationId xmlns:a16="http://schemas.microsoft.com/office/drawing/2014/main" id="{DB234108-2109-4808-DF83-20E1AB4BA45A}"/>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1" name="Freeform 132">
            <a:extLst>
              <a:ext uri="{FF2B5EF4-FFF2-40B4-BE49-F238E27FC236}">
                <a16:creationId xmlns:a16="http://schemas.microsoft.com/office/drawing/2014/main" id="{C0C9EFF6-0010-6B71-56F4-C5B15FA913B4}"/>
              </a:ext>
            </a:extLst>
          </p:cNvPr>
          <p:cNvSpPr>
            <a:spLocks/>
          </p:cNvSpPr>
          <p:nvPr/>
        </p:nvSpPr>
        <p:spPr bwMode="auto">
          <a:xfrm>
            <a:off x="8751836" y="3820050"/>
            <a:ext cx="353681" cy="539756"/>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 name="Rectangle 8"/>
          <p:cNvSpPr/>
          <p:nvPr/>
        </p:nvSpPr>
        <p:spPr>
          <a:xfrm>
            <a:off x="2779395" y="6349365"/>
            <a:ext cx="427863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00"/>
                </a:solidFill>
                <a:effectLst/>
                <a:uLnTx/>
                <a:uFillTx/>
                <a:latin typeface="Calibri"/>
                <a:ea typeface="+mn-ea"/>
                <a:cs typeface="+mn-cs"/>
              </a:rPr>
              <a:t>Keep your ARM out of HARM</a:t>
            </a:r>
          </a:p>
        </p:txBody>
      </p:sp>
      <p:sp>
        <p:nvSpPr>
          <p:cNvPr id="10" name="Rectangle 9">
            <a:extLst>
              <a:ext uri="{FF2B5EF4-FFF2-40B4-BE49-F238E27FC236}">
                <a16:creationId xmlns:a16="http://schemas.microsoft.com/office/drawing/2014/main" id="{2613772A-535A-A54D-4995-5D866EC6B655}"/>
              </a:ext>
            </a:extLst>
          </p:cNvPr>
          <p:cNvSpPr/>
          <p:nvPr/>
        </p:nvSpPr>
        <p:spPr>
          <a:xfrm>
            <a:off x="514786" y="1057741"/>
            <a:ext cx="6543239"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Drilling, Logistics, Operation &amp; Construction.</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Tree>
    <p:extLst>
      <p:ext uri="{BB962C8B-B14F-4D97-AF65-F5344CB8AC3E}">
        <p14:creationId xmlns:p14="http://schemas.microsoft.com/office/powerpoint/2010/main" val="161134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4540-F138-4315-A523-2389C6FB0364}"/>
              </a:ext>
            </a:extLst>
          </p:cNvPr>
          <p:cNvSpPr>
            <a:spLocks noGrp="1"/>
          </p:cNvSpPr>
          <p:nvPr>
            <p:ph type="title"/>
          </p:nvPr>
        </p:nvSpPr>
        <p:spPr>
          <a:xfrm>
            <a:off x="337457" y="-1313"/>
            <a:ext cx="11854543" cy="691978"/>
          </a:xfrm>
          <a:solidFill>
            <a:srgbClr val="FFC000"/>
          </a:solidFill>
        </p:spPr>
        <p:txBody>
          <a:bodyPr rtlCol="0">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57263">
              <a:spcBef>
                <a:spcPct val="5000"/>
              </a:spcBef>
              <a:defRPr/>
            </a:pPr>
            <a:r>
              <a:rPr lang="en-US" sz="3600" b="1" dirty="0">
                <a:ln/>
                <a:latin typeface="Tahoma" pitchFamily="34" charset="0"/>
                <a:ea typeface="Tahoma" pitchFamily="34" charset="0"/>
                <a:cs typeface="Tahoma" pitchFamily="34" charset="0"/>
              </a:rPr>
              <a:t>Contents</a:t>
            </a:r>
          </a:p>
        </p:txBody>
      </p:sp>
      <p:pic>
        <p:nvPicPr>
          <p:cNvPr id="4" name="Picture 3" descr="A person wearing a safety vest&#10;&#10;Description automatically generated with medium confidence">
            <a:extLst>
              <a:ext uri="{FF2B5EF4-FFF2-40B4-BE49-F238E27FC236}">
                <a16:creationId xmlns:a16="http://schemas.microsoft.com/office/drawing/2014/main" id="{E6A682B6-8339-4079-9A17-133D7F8139FE}"/>
              </a:ext>
            </a:extLst>
          </p:cNvPr>
          <p:cNvPicPr>
            <a:picLocks noChangeAspect="1"/>
          </p:cNvPicPr>
          <p:nvPr/>
        </p:nvPicPr>
        <p:blipFill rotWithShape="1">
          <a:blip r:embed="rId2">
            <a:extLst>
              <a:ext uri="{28A0092B-C50C-407E-A947-70E740481C1C}">
                <a14:useLocalDpi xmlns:a14="http://schemas.microsoft.com/office/drawing/2010/main" val="0"/>
              </a:ext>
            </a:extLst>
          </a:blip>
          <a:srcRect l="30412" t="3663" r="35592" b="4908"/>
          <a:stretch/>
        </p:blipFill>
        <p:spPr>
          <a:xfrm>
            <a:off x="346297" y="716443"/>
            <a:ext cx="2331468" cy="6270171"/>
          </a:xfrm>
          <a:prstGeom prst="rect">
            <a:avLst/>
          </a:prstGeom>
        </p:spPr>
      </p:pic>
      <p:sp>
        <p:nvSpPr>
          <p:cNvPr id="3" name="Rectangle 2">
            <a:extLst>
              <a:ext uri="{FF2B5EF4-FFF2-40B4-BE49-F238E27FC236}">
                <a16:creationId xmlns:a16="http://schemas.microsoft.com/office/drawing/2014/main" id="{ACDE1076-BBF2-4742-BFF5-E621AEB599F1}"/>
              </a:ext>
            </a:extLst>
          </p:cNvPr>
          <p:cNvSpPr/>
          <p:nvPr/>
        </p:nvSpPr>
        <p:spPr>
          <a:xfrm>
            <a:off x="9254532" y="1622737"/>
            <a:ext cx="120580" cy="90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730771-5D39-4AC7-A54D-EF3CEE69E40D}"/>
              </a:ext>
            </a:extLst>
          </p:cNvPr>
          <p:cNvSpPr txBox="1"/>
          <p:nvPr/>
        </p:nvSpPr>
        <p:spPr>
          <a:xfrm>
            <a:off x="9430379" y="1483474"/>
            <a:ext cx="2562329" cy="584775"/>
          </a:xfrm>
          <a:prstGeom prst="rect">
            <a:avLst/>
          </a:prstGeom>
          <a:noFill/>
        </p:spPr>
        <p:txBody>
          <a:bodyPr wrap="square" rtlCol="0">
            <a:spAutoFit/>
          </a:bodyPr>
          <a:lstStyle/>
          <a:p>
            <a:r>
              <a:rPr lang="en-US" sz="1600" b="1" dirty="0"/>
              <a:t>Chemical Burn: </a:t>
            </a:r>
          </a:p>
          <a:p>
            <a:r>
              <a:rPr lang="en-US" sz="1600" dirty="0">
                <a:hlinkClick r:id="rId3" action="ppaction://hlinksldjump"/>
              </a:rPr>
              <a:t>1 LTI</a:t>
            </a:r>
            <a:endParaRPr lang="en-US" sz="1600" dirty="0"/>
          </a:p>
        </p:txBody>
      </p:sp>
      <p:sp>
        <p:nvSpPr>
          <p:cNvPr id="59" name="Rectangle 58">
            <a:extLst>
              <a:ext uri="{FF2B5EF4-FFF2-40B4-BE49-F238E27FC236}">
                <a16:creationId xmlns:a16="http://schemas.microsoft.com/office/drawing/2014/main" id="{A80B6509-8896-422B-83A4-0EAB346B0F51}"/>
              </a:ext>
            </a:extLst>
          </p:cNvPr>
          <p:cNvSpPr/>
          <p:nvPr/>
        </p:nvSpPr>
        <p:spPr>
          <a:xfrm>
            <a:off x="9254532" y="2311958"/>
            <a:ext cx="120580" cy="9043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1558021-2B2C-4650-8870-C059EEA56DF8}"/>
              </a:ext>
            </a:extLst>
          </p:cNvPr>
          <p:cNvSpPr/>
          <p:nvPr/>
        </p:nvSpPr>
        <p:spPr>
          <a:xfrm>
            <a:off x="9269606" y="3271188"/>
            <a:ext cx="120580" cy="9043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E8D850B-3D1D-4EAC-9804-8021126D8E88}"/>
              </a:ext>
            </a:extLst>
          </p:cNvPr>
          <p:cNvSpPr/>
          <p:nvPr/>
        </p:nvSpPr>
        <p:spPr>
          <a:xfrm>
            <a:off x="9304775" y="3925970"/>
            <a:ext cx="120580" cy="9043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28FD792C-4365-428A-B45A-DC2570DDAF10}"/>
              </a:ext>
            </a:extLst>
          </p:cNvPr>
          <p:cNvSpPr/>
          <p:nvPr/>
        </p:nvSpPr>
        <p:spPr>
          <a:xfrm>
            <a:off x="9309799" y="4668891"/>
            <a:ext cx="120580" cy="9043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A077092-E1DC-4080-84C6-3EA0F10F3D70}"/>
              </a:ext>
            </a:extLst>
          </p:cNvPr>
          <p:cNvSpPr/>
          <p:nvPr/>
        </p:nvSpPr>
        <p:spPr>
          <a:xfrm>
            <a:off x="9329895" y="5422070"/>
            <a:ext cx="120580" cy="904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BC178449-17B4-46FD-BEBD-B6DFC375115C}"/>
              </a:ext>
            </a:extLst>
          </p:cNvPr>
          <p:cNvSpPr txBox="1"/>
          <p:nvPr/>
        </p:nvSpPr>
        <p:spPr>
          <a:xfrm>
            <a:off x="9447125" y="2160571"/>
            <a:ext cx="2562329" cy="830997"/>
          </a:xfrm>
          <a:prstGeom prst="rect">
            <a:avLst/>
          </a:prstGeom>
          <a:noFill/>
        </p:spPr>
        <p:txBody>
          <a:bodyPr wrap="square" rtlCol="0">
            <a:spAutoFit/>
          </a:bodyPr>
          <a:lstStyle/>
          <a:p>
            <a:r>
              <a:rPr lang="en-US" sz="1600" b="1" dirty="0"/>
              <a:t>Drops:</a:t>
            </a:r>
            <a:r>
              <a:rPr lang="en-US" sz="1600" dirty="0"/>
              <a:t> </a:t>
            </a:r>
          </a:p>
          <a:p>
            <a:r>
              <a:rPr lang="en-US" sz="1600" dirty="0">
                <a:hlinkClick r:id="rId4" action="ppaction://hlinksldjump"/>
              </a:rPr>
              <a:t>2 LTIs</a:t>
            </a:r>
          </a:p>
          <a:p>
            <a:r>
              <a:rPr lang="en-US" sz="1600" dirty="0">
                <a:hlinkClick r:id="rId4" action="ppaction://hlinksldjump"/>
              </a:rPr>
              <a:t>3 HiPos</a:t>
            </a:r>
            <a:endParaRPr lang="en-US" sz="1600" dirty="0"/>
          </a:p>
        </p:txBody>
      </p:sp>
      <p:sp>
        <p:nvSpPr>
          <p:cNvPr id="95" name="TextBox 94">
            <a:extLst>
              <a:ext uri="{FF2B5EF4-FFF2-40B4-BE49-F238E27FC236}">
                <a16:creationId xmlns:a16="http://schemas.microsoft.com/office/drawing/2014/main" id="{188588B5-C12C-421D-BD4D-9C2BBFA6B313}"/>
              </a:ext>
            </a:extLst>
          </p:cNvPr>
          <p:cNvSpPr txBox="1"/>
          <p:nvPr/>
        </p:nvSpPr>
        <p:spPr>
          <a:xfrm>
            <a:off x="9447125" y="3128595"/>
            <a:ext cx="2562329" cy="584775"/>
          </a:xfrm>
          <a:prstGeom prst="rect">
            <a:avLst/>
          </a:prstGeom>
          <a:noFill/>
        </p:spPr>
        <p:txBody>
          <a:bodyPr wrap="square" rtlCol="0">
            <a:spAutoFit/>
          </a:bodyPr>
          <a:lstStyle/>
          <a:p>
            <a:r>
              <a:rPr lang="en-US" sz="1600" b="1" dirty="0"/>
              <a:t>MVI:</a:t>
            </a:r>
            <a:r>
              <a:rPr lang="en-US" sz="1600" dirty="0"/>
              <a:t> </a:t>
            </a:r>
          </a:p>
          <a:p>
            <a:r>
              <a:rPr lang="en-US" sz="1600" dirty="0">
                <a:hlinkClick r:id="rId5" action="ppaction://hlinksldjump"/>
              </a:rPr>
              <a:t>4 HiPos</a:t>
            </a:r>
            <a:endParaRPr lang="en-US" sz="1600" dirty="0"/>
          </a:p>
        </p:txBody>
      </p:sp>
      <p:sp>
        <p:nvSpPr>
          <p:cNvPr id="96" name="TextBox 95">
            <a:extLst>
              <a:ext uri="{FF2B5EF4-FFF2-40B4-BE49-F238E27FC236}">
                <a16:creationId xmlns:a16="http://schemas.microsoft.com/office/drawing/2014/main" id="{4CC7EFEC-477A-420F-9B20-E3C791820F73}"/>
              </a:ext>
            </a:extLst>
          </p:cNvPr>
          <p:cNvSpPr txBox="1"/>
          <p:nvPr/>
        </p:nvSpPr>
        <p:spPr>
          <a:xfrm>
            <a:off x="9430379" y="3794683"/>
            <a:ext cx="2562329" cy="584775"/>
          </a:xfrm>
          <a:prstGeom prst="rect">
            <a:avLst/>
          </a:prstGeom>
          <a:noFill/>
        </p:spPr>
        <p:txBody>
          <a:bodyPr wrap="square" rtlCol="0">
            <a:spAutoFit/>
          </a:bodyPr>
          <a:lstStyle/>
          <a:p>
            <a:r>
              <a:rPr lang="en-US" sz="1600" b="1" dirty="0"/>
              <a:t>Released Energy: </a:t>
            </a:r>
          </a:p>
          <a:p>
            <a:r>
              <a:rPr lang="en-US" sz="1600" dirty="0">
                <a:hlinkClick r:id="rId6" action="ppaction://hlinksldjump"/>
              </a:rPr>
              <a:t>1 HiPo</a:t>
            </a:r>
            <a:endParaRPr lang="en-US" sz="1600" dirty="0"/>
          </a:p>
        </p:txBody>
      </p:sp>
      <p:sp>
        <p:nvSpPr>
          <p:cNvPr id="98" name="TextBox 97">
            <a:extLst>
              <a:ext uri="{FF2B5EF4-FFF2-40B4-BE49-F238E27FC236}">
                <a16:creationId xmlns:a16="http://schemas.microsoft.com/office/drawing/2014/main" id="{5A1EB342-122D-4CAB-ABFF-8A4D070EF6D4}"/>
              </a:ext>
            </a:extLst>
          </p:cNvPr>
          <p:cNvSpPr txBox="1"/>
          <p:nvPr/>
        </p:nvSpPr>
        <p:spPr>
          <a:xfrm>
            <a:off x="9460523" y="5318493"/>
            <a:ext cx="2562329" cy="584775"/>
          </a:xfrm>
          <a:prstGeom prst="rect">
            <a:avLst/>
          </a:prstGeom>
          <a:noFill/>
        </p:spPr>
        <p:txBody>
          <a:bodyPr wrap="square" rtlCol="0">
            <a:spAutoFit/>
          </a:bodyPr>
          <a:lstStyle/>
          <a:p>
            <a:r>
              <a:rPr lang="en-US" sz="1600" b="1" dirty="0"/>
              <a:t>NAD: </a:t>
            </a:r>
          </a:p>
          <a:p>
            <a:r>
              <a:rPr lang="en-US" sz="1600" dirty="0">
                <a:hlinkClick r:id="rId7" action="ppaction://hlinksldjump"/>
              </a:rPr>
              <a:t>3 NADs</a:t>
            </a:r>
            <a:endParaRPr lang="en-US" sz="1600" dirty="0"/>
          </a:p>
        </p:txBody>
      </p:sp>
      <p:sp>
        <p:nvSpPr>
          <p:cNvPr id="99" name="TextBox 98">
            <a:extLst>
              <a:ext uri="{FF2B5EF4-FFF2-40B4-BE49-F238E27FC236}">
                <a16:creationId xmlns:a16="http://schemas.microsoft.com/office/drawing/2014/main" id="{6184A228-B847-44F8-B418-D26FDFC079DB}"/>
              </a:ext>
            </a:extLst>
          </p:cNvPr>
          <p:cNvSpPr txBox="1"/>
          <p:nvPr/>
        </p:nvSpPr>
        <p:spPr>
          <a:xfrm>
            <a:off x="9430379" y="4571093"/>
            <a:ext cx="2562329" cy="584775"/>
          </a:xfrm>
          <a:prstGeom prst="rect">
            <a:avLst/>
          </a:prstGeom>
          <a:noFill/>
        </p:spPr>
        <p:txBody>
          <a:bodyPr wrap="square" rtlCol="0">
            <a:spAutoFit/>
          </a:bodyPr>
          <a:lstStyle/>
          <a:p>
            <a:r>
              <a:rPr lang="en-US" sz="1600" b="1" dirty="0"/>
              <a:t>Hands &amp; Fingers: </a:t>
            </a:r>
          </a:p>
          <a:p>
            <a:r>
              <a:rPr lang="en-US" sz="1600" dirty="0">
                <a:hlinkClick r:id="rId8" action="ppaction://hlinksldjump"/>
              </a:rPr>
              <a:t>1 LTI</a:t>
            </a:r>
            <a:endParaRPr lang="en-US" sz="1600" dirty="0"/>
          </a:p>
        </p:txBody>
      </p:sp>
      <p:graphicFrame>
        <p:nvGraphicFramePr>
          <p:cNvPr id="7" name="Chart 6">
            <a:extLst>
              <a:ext uri="{FF2B5EF4-FFF2-40B4-BE49-F238E27FC236}">
                <a16:creationId xmlns:a16="http://schemas.microsoft.com/office/drawing/2014/main" id="{6F18D715-230A-3BDA-50B9-3DD17936CA79}"/>
              </a:ext>
            </a:extLst>
          </p:cNvPr>
          <p:cNvGraphicFramePr>
            <a:graphicFrameLocks/>
          </p:cNvGraphicFramePr>
          <p:nvPr>
            <p:extLst>
              <p:ext uri="{D42A27DB-BD31-4B8C-83A1-F6EECF244321}">
                <p14:modId xmlns:p14="http://schemas.microsoft.com/office/powerpoint/2010/main" val="2501182255"/>
              </p:ext>
            </p:extLst>
          </p:nvPr>
        </p:nvGraphicFramePr>
        <p:xfrm>
          <a:off x="1957714" y="838611"/>
          <a:ext cx="8090853" cy="574951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2448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180870" y="-6892"/>
            <a:ext cx="12011130"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3100" b="1" dirty="0">
                <a:ea typeface="MS PGothic" pitchFamily="34" charset="-128"/>
              </a:rPr>
              <a:t>Management self audit </a:t>
            </a:r>
            <a:br>
              <a:rPr lang="en-GB" sz="27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530380" y="1217949"/>
            <a:ext cx="1092819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1990144"/>
            <a:ext cx="10928195" cy="287771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6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dirty="0">
                <a:ln>
                  <a:noFill/>
                </a:ln>
                <a:effectLst/>
                <a:uLnTx/>
                <a:uFillTx/>
                <a:latin typeface="Calibri"/>
                <a:ea typeface="+mn-ea"/>
                <a:cs typeface="+mn-cs"/>
                <a:sym typeface="Wingdings" pitchFamily="2" charset="2"/>
              </a:rPr>
              <a:t>Do you ensure all activities performed are included in HEMP and SOP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dirty="0">
                <a:ln>
                  <a:noFill/>
                </a:ln>
                <a:effectLst/>
                <a:uLnTx/>
                <a:uFillTx/>
                <a:latin typeface="Calibri"/>
                <a:ea typeface="+mn-ea"/>
                <a:cs typeface="+mn-cs"/>
                <a:sym typeface="Wingdings" pitchFamily="2" charset="2"/>
              </a:rPr>
              <a:t>Do you ensure adequate supervision by competent personnel is at site?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dirty="0">
                <a:ln>
                  <a:noFill/>
                </a:ln>
                <a:effectLst/>
                <a:uLnTx/>
                <a:uFillTx/>
                <a:latin typeface="Calibri"/>
                <a:ea typeface="+mn-ea"/>
                <a:cs typeface="+mn-cs"/>
                <a:sym typeface="Wingdings" pitchFamily="2" charset="2"/>
              </a:rPr>
              <a:t>Do you ensure regular communication related to the pinch points risks?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dirty="0">
                <a:ln>
                  <a:noFill/>
                </a:ln>
                <a:effectLst/>
                <a:uLnTx/>
                <a:uFillTx/>
                <a:latin typeface="Calibri"/>
                <a:ea typeface="+mn-ea"/>
                <a:cs typeface="+mn-cs"/>
                <a:sym typeface="Wingdings" pitchFamily="2" charset="2"/>
              </a:rPr>
              <a:t>Do you ensure your workforce are empowered to STOP any unsafe act?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dirty="0">
                <a:ln>
                  <a:noFill/>
                </a:ln>
                <a:effectLst/>
                <a:uLnTx/>
                <a:uFillTx/>
                <a:latin typeface="Calibri"/>
                <a:ea typeface="+mn-ea"/>
                <a:cs typeface="+mn-cs"/>
                <a:sym typeface="Wingdings" pitchFamily="2" charset="2"/>
              </a:rPr>
              <a:t>Do you ensure you have the correct level of resources to carry out the task?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dirty="0">
                <a:ln>
                  <a:noFill/>
                </a:ln>
                <a:effectLst/>
                <a:uLnTx/>
                <a:uFillTx/>
                <a:latin typeface="Calibri"/>
                <a:ea typeface="+mn-ea"/>
                <a:cs typeface="+mn-cs"/>
                <a:sym typeface="Wingdings" pitchFamily="2" charset="2"/>
              </a:rPr>
              <a:t>Do you ensure Management of Change and risk mitigation is conducted?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11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8">
            <a:extLst>
              <a:ext uri="{FF2B5EF4-FFF2-40B4-BE49-F238E27FC236}">
                <a16:creationId xmlns:a16="http://schemas.microsoft.com/office/drawing/2014/main" id="{0ED5DFB9-A973-4894-3809-6EC1F1F4E22E}"/>
              </a:ext>
            </a:extLst>
          </p:cNvPr>
          <p:cNvSpPr>
            <a:spLocks noChangeArrowheads="1"/>
          </p:cNvSpPr>
          <p:nvPr/>
        </p:nvSpPr>
        <p:spPr bwMode="auto">
          <a:xfrm>
            <a:off x="416361" y="630421"/>
            <a:ext cx="11626955"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 </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17/09/2022</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LTI#35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Hands &amp; Fingers</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P</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C3P                 </a:t>
            </a:r>
            <a:r>
              <a:rPr lang="en-US" sz="1400" b="1" dirty="0">
                <a:solidFill>
                  <a:prstClr val="black"/>
                </a:solidFill>
                <a:latin typeface="Tahoma" pitchFamily="34" charset="0"/>
              </a:rPr>
              <a:t>Activity:</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Offloading  </a:t>
            </a:r>
          </a:p>
        </p:txBody>
      </p:sp>
    </p:spTree>
    <p:extLst>
      <p:ext uri="{BB962C8B-B14F-4D97-AF65-F5344CB8AC3E}">
        <p14:creationId xmlns:p14="http://schemas.microsoft.com/office/powerpoint/2010/main" val="2560717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5"/>
          <p:cNvSpPr txBox="1">
            <a:spLocks noChangeArrowheads="1"/>
          </p:cNvSpPr>
          <p:nvPr/>
        </p:nvSpPr>
        <p:spPr bwMode="auto">
          <a:xfrm>
            <a:off x="7362825" y="1219201"/>
            <a:ext cx="1676400" cy="10064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sz="6000" b="0" i="0" u="none" strike="noStrike" kern="1200" cap="none" spc="0" normalizeH="0" baseline="0" noProof="0" dirty="0">
              <a:ln>
                <a:noFill/>
              </a:ln>
              <a:solidFill>
                <a:srgbClr val="FF0000"/>
              </a:solidFill>
              <a:effectLst/>
              <a:uLnTx/>
              <a:uFillTx/>
              <a:latin typeface="Calibri" panose="020F0502020204030204"/>
              <a:ea typeface="+mn-ea"/>
              <a:cs typeface="+mn-cs"/>
              <a:sym typeface="Webdings" pitchFamily="18" charset="2"/>
            </a:endParaRPr>
          </a:p>
        </p:txBody>
      </p:sp>
      <p:graphicFrame>
        <p:nvGraphicFramePr>
          <p:cNvPr id="6" name="Table 5">
            <a:extLst>
              <a:ext uri="{FF2B5EF4-FFF2-40B4-BE49-F238E27FC236}">
                <a16:creationId xmlns:a16="http://schemas.microsoft.com/office/drawing/2014/main" id="{DCCB1E29-7759-47AB-9074-8282189A5716}"/>
              </a:ext>
            </a:extLst>
          </p:cNvPr>
          <p:cNvGraphicFramePr>
            <a:graphicFrameLocks noGrp="1"/>
          </p:cNvGraphicFramePr>
          <p:nvPr>
            <p:extLst>
              <p:ext uri="{D42A27DB-BD31-4B8C-83A1-F6EECF244321}">
                <p14:modId xmlns:p14="http://schemas.microsoft.com/office/powerpoint/2010/main" val="56589306"/>
              </p:ext>
            </p:extLst>
          </p:nvPr>
        </p:nvGraphicFramePr>
        <p:xfrm>
          <a:off x="2285579" y="1954206"/>
          <a:ext cx="9371676" cy="1782943"/>
        </p:xfrm>
        <a:graphic>
          <a:graphicData uri="http://schemas.openxmlformats.org/drawingml/2006/table">
            <a:tbl>
              <a:tblPr firstRow="1" bandRow="1">
                <a:tableStyleId>{7DF18680-E054-41AD-8BC1-D1AEF772440D}</a:tableStyleId>
              </a:tblPr>
              <a:tblGrid>
                <a:gridCol w="384547">
                  <a:extLst>
                    <a:ext uri="{9D8B030D-6E8A-4147-A177-3AD203B41FA5}">
                      <a16:colId xmlns:a16="http://schemas.microsoft.com/office/drawing/2014/main" val="20000"/>
                    </a:ext>
                  </a:extLst>
                </a:gridCol>
                <a:gridCol w="5978574">
                  <a:extLst>
                    <a:ext uri="{9D8B030D-6E8A-4147-A177-3AD203B41FA5}">
                      <a16:colId xmlns:a16="http://schemas.microsoft.com/office/drawing/2014/main" val="20001"/>
                    </a:ext>
                  </a:extLst>
                </a:gridCol>
                <a:gridCol w="993761">
                  <a:extLst>
                    <a:ext uri="{9D8B030D-6E8A-4147-A177-3AD203B41FA5}">
                      <a16:colId xmlns:a16="http://schemas.microsoft.com/office/drawing/2014/main" val="3270702318"/>
                    </a:ext>
                  </a:extLst>
                </a:gridCol>
                <a:gridCol w="934141">
                  <a:extLst>
                    <a:ext uri="{9D8B030D-6E8A-4147-A177-3AD203B41FA5}">
                      <a16:colId xmlns:a16="http://schemas.microsoft.com/office/drawing/2014/main" val="20003"/>
                    </a:ext>
                  </a:extLst>
                </a:gridCol>
                <a:gridCol w="1080653">
                  <a:extLst>
                    <a:ext uri="{9D8B030D-6E8A-4147-A177-3AD203B41FA5}">
                      <a16:colId xmlns:a16="http://schemas.microsoft.com/office/drawing/2014/main" val="1740478292"/>
                    </a:ext>
                  </a:extLst>
                </a:gridCol>
              </a:tblGrid>
              <a:tr h="417396">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chemeClr val="accent1"/>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3009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1</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hlinkClick r:id="rId3" action="ppaction://hlinksldjump">
                            <a:extLst>
                              <a:ext uri="{A12FA001-AC4F-418D-AE19-62706E023703}">
                                <ahyp:hlinkClr xmlns:ahyp="http://schemas.microsoft.com/office/drawing/2018/hyperlinkcolor" val="tx"/>
                              </a:ext>
                            </a:extLst>
                          </a:hlinkClick>
                        </a:rPr>
                        <a:t>Heavy duty driver collapsed while being examined in the PAC clinic</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NAD#12</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NAD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kern="1200" dirty="0">
                          <a:solidFill>
                            <a:srgbClr val="3366CC"/>
                          </a:solidFill>
                          <a:latin typeface="+mn-lt"/>
                          <a:ea typeface="+mn-ea"/>
                          <a:cs typeface="+mn-cs"/>
                        </a:rPr>
                        <a:t>4P</a:t>
                      </a:r>
                    </a:p>
                  </a:txBody>
                  <a:tcPr>
                    <a:solidFill>
                      <a:srgbClr val="AFDC7E"/>
                    </a:solidFill>
                  </a:tcPr>
                </a:tc>
                <a:extLst>
                  <a:ext uri="{0D108BD9-81ED-4DB2-BD59-A6C34878D82A}">
                    <a16:rowId xmlns:a16="http://schemas.microsoft.com/office/drawing/2014/main" val="10001"/>
                  </a:ext>
                </a:extLst>
              </a:tr>
              <a:tr h="3961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2</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mn-cs"/>
                          <a:hlinkClick r:id="rId4" action="ppaction://hlinksldjump">
                            <a:extLst>
                              <a:ext uri="{A12FA001-AC4F-418D-AE19-62706E023703}">
                                <ahyp:hlinkClr xmlns:ahyp="http://schemas.microsoft.com/office/drawing/2018/hyperlinkcolor" val="tx"/>
                              </a:ext>
                            </a:extLst>
                          </a:hlinkClick>
                        </a:rPr>
                        <a:t>Driver was found unresponsive in front of hir room doorstep</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NAD#01</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NAD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kern="1200" dirty="0">
                          <a:solidFill>
                            <a:srgbClr val="3366CC"/>
                          </a:solidFill>
                          <a:latin typeface="+mn-lt"/>
                          <a:ea typeface="+mn-ea"/>
                          <a:cs typeface="+mn-cs"/>
                        </a:rPr>
                        <a:t>4P</a:t>
                      </a:r>
                    </a:p>
                  </a:txBody>
                  <a:tcPr>
                    <a:solidFill>
                      <a:srgbClr val="AFDC7E"/>
                    </a:solidFill>
                  </a:tcPr>
                </a:tc>
                <a:extLst>
                  <a:ext uri="{0D108BD9-81ED-4DB2-BD59-A6C34878D82A}">
                    <a16:rowId xmlns:a16="http://schemas.microsoft.com/office/drawing/2014/main" val="2379280704"/>
                  </a:ext>
                </a:extLst>
              </a:tr>
              <a:tr h="3961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3</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hlinkClick r:id="rId5" action="ppaction://hlinksldjump">
                            <a:extLst>
                              <a:ext uri="{A12FA001-AC4F-418D-AE19-62706E023703}">
                                <ahyp:hlinkClr xmlns:ahyp="http://schemas.microsoft.com/office/drawing/2018/hyperlinkcolor" val="tx"/>
                              </a:ext>
                            </a:extLst>
                          </a:hlinkClick>
                        </a:rPr>
                        <a:t>Helper was sitting in front of his room door complaining of chest pain, suddenly collapsed and passed away</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NAD#02</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NAD</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kern="1200" dirty="0">
                          <a:solidFill>
                            <a:srgbClr val="3366CC"/>
                          </a:solidFill>
                          <a:latin typeface="+mn-lt"/>
                          <a:ea typeface="+mn-ea"/>
                          <a:cs typeface="+mn-cs"/>
                        </a:rPr>
                        <a:t>4P</a:t>
                      </a:r>
                    </a:p>
                  </a:txBody>
                  <a:tcPr>
                    <a:solidFill>
                      <a:srgbClr val="AFDC7E"/>
                    </a:solidFill>
                  </a:tcPr>
                </a:tc>
                <a:extLst>
                  <a:ext uri="{0D108BD9-81ED-4DB2-BD59-A6C34878D82A}">
                    <a16:rowId xmlns:a16="http://schemas.microsoft.com/office/drawing/2014/main" val="1698335053"/>
                  </a:ext>
                </a:extLst>
              </a:tr>
            </a:tbl>
          </a:graphicData>
        </a:graphic>
      </p:graphicFrame>
      <p:sp>
        <p:nvSpPr>
          <p:cNvPr id="7" name="Title 1">
            <a:extLst>
              <a:ext uri="{FF2B5EF4-FFF2-40B4-BE49-F238E27FC236}">
                <a16:creationId xmlns:a16="http://schemas.microsoft.com/office/drawing/2014/main" id="{2CE080E3-1E0A-4624-BF4D-A7C46450EC97}"/>
              </a:ext>
            </a:extLst>
          </p:cNvPr>
          <p:cNvSpPr txBox="1">
            <a:spLocks/>
          </p:cNvSpPr>
          <p:nvPr/>
        </p:nvSpPr>
        <p:spPr>
          <a:xfrm>
            <a:off x="344557" y="0"/>
            <a:ext cx="11847443" cy="821634"/>
          </a:xfrm>
          <a:prstGeom prst="rect">
            <a:avLst/>
          </a:prstGeom>
          <a:solidFill>
            <a:srgbClr val="FFC000"/>
          </a:solidFill>
        </p:spPr>
        <p:txBody>
          <a:bodyPr rtlCol="0">
            <a:noAutofit/>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57263" rtl="0" eaLnBrk="1" fontAlgn="auto" latinLnBrk="0" hangingPunct="1">
              <a:lnSpc>
                <a:spcPct val="90000"/>
              </a:lnSpc>
              <a:spcBef>
                <a:spcPct val="5000"/>
              </a:spcBef>
              <a:spcAft>
                <a:spcPts val="0"/>
              </a:spcAft>
              <a:buClrTx/>
              <a:buSzTx/>
              <a:buFontTx/>
              <a:buNone/>
              <a:tabLst/>
              <a:defRPr/>
            </a:pPr>
            <a:r>
              <a:rPr lang="en-US" sz="3600" b="1" dirty="0">
                <a:ln/>
                <a:latin typeface="Tahoma" pitchFamily="34" charset="0"/>
                <a:ea typeface="Tahoma" pitchFamily="34" charset="0"/>
                <a:cs typeface="Tahoma" pitchFamily="34" charset="0"/>
              </a:rPr>
              <a:t>NAD</a:t>
            </a:r>
          </a:p>
        </p:txBody>
      </p:sp>
      <p:sp>
        <p:nvSpPr>
          <p:cNvPr id="12" name="Left Arrow 10">
            <a:hlinkClick r:id="rId6" action="ppaction://hlinksldjump"/>
            <a:extLst>
              <a:ext uri="{FF2B5EF4-FFF2-40B4-BE49-F238E27FC236}">
                <a16:creationId xmlns:a16="http://schemas.microsoft.com/office/drawing/2014/main" id="{41681D87-3C02-40F8-B177-6FF332A4B547}"/>
              </a:ext>
            </a:extLst>
          </p:cNvPr>
          <p:cNvSpPr/>
          <p:nvPr/>
        </p:nvSpPr>
        <p:spPr>
          <a:xfrm>
            <a:off x="470858" y="5549196"/>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541" cmpd="sng">
                  <a:solidFill>
                    <a:srgbClr val="DDDDDD">
                      <a:shade val="88000"/>
                      <a:satMod val="110000"/>
                    </a:srgbClr>
                  </a:solidFill>
                  <a:prstDash val="solid"/>
                </a:ln>
                <a:gradFill>
                  <a:gsLst>
                    <a:gs pos="0">
                      <a:srgbClr val="DDDDDD">
                        <a:tint val="40000"/>
                        <a:satMod val="250000"/>
                      </a:srgbClr>
                    </a:gs>
                    <a:gs pos="9000">
                      <a:srgbClr val="DDDDDD">
                        <a:tint val="52000"/>
                        <a:satMod val="300000"/>
                      </a:srgbClr>
                    </a:gs>
                    <a:gs pos="50000">
                      <a:srgbClr val="DDDDDD">
                        <a:shade val="20000"/>
                        <a:satMod val="300000"/>
                      </a:srgbClr>
                    </a:gs>
                    <a:gs pos="79000">
                      <a:srgbClr val="DDDDDD">
                        <a:tint val="52000"/>
                        <a:satMod val="300000"/>
                      </a:srgbClr>
                    </a:gs>
                    <a:gs pos="100000">
                      <a:srgbClr val="DDDDDD">
                        <a:tint val="40000"/>
                        <a:satMod val="250000"/>
                      </a:srgbClr>
                    </a:gs>
                  </a:gsLst>
                  <a:lin ang="5400000"/>
                </a:gradFill>
                <a:effectLst/>
                <a:uLnTx/>
                <a:uFillTx/>
                <a:latin typeface="Calibri" panose="020F0502020204030204"/>
                <a:ea typeface="+mn-ea"/>
                <a:cs typeface="+mn-cs"/>
                <a:hlinkClick r:id="rId6" action="ppaction://hlinksldjump"/>
              </a:rPr>
              <a:t>Table of contents</a:t>
            </a:r>
            <a:endParaRPr kumimoji="0" lang="en-US" sz="2000" b="1" i="0" u="none" strike="noStrike" kern="1200" cap="none" spc="0" normalizeH="0" baseline="0" noProof="0" dirty="0">
              <a:ln w="10541" cmpd="sng">
                <a:solidFill>
                  <a:srgbClr val="DDDDDD">
                    <a:shade val="88000"/>
                    <a:satMod val="110000"/>
                  </a:srgbClr>
                </a:solidFill>
                <a:prstDash val="solid"/>
              </a:ln>
              <a:gradFill>
                <a:gsLst>
                  <a:gs pos="0">
                    <a:srgbClr val="DDDDDD">
                      <a:tint val="40000"/>
                      <a:satMod val="250000"/>
                    </a:srgbClr>
                  </a:gs>
                  <a:gs pos="9000">
                    <a:srgbClr val="DDDDDD">
                      <a:tint val="52000"/>
                      <a:satMod val="300000"/>
                    </a:srgbClr>
                  </a:gs>
                  <a:gs pos="50000">
                    <a:srgbClr val="DDDDDD">
                      <a:shade val="20000"/>
                      <a:satMod val="300000"/>
                    </a:srgbClr>
                  </a:gs>
                  <a:gs pos="79000">
                    <a:srgbClr val="DDDDDD">
                      <a:tint val="52000"/>
                      <a:satMod val="300000"/>
                    </a:srgbClr>
                  </a:gs>
                  <a:gs pos="100000">
                    <a:srgbClr val="DDDDDD">
                      <a:tint val="40000"/>
                      <a:satMod val="250000"/>
                    </a:srgbClr>
                  </a:gs>
                </a:gsLst>
                <a:lin ang="5400000"/>
              </a:gradFill>
              <a:effectLst/>
              <a:uLnTx/>
              <a:uFillTx/>
              <a:latin typeface="Calibri" panose="020F0502020204030204"/>
              <a:ea typeface="+mn-ea"/>
              <a:cs typeface="+mn-cs"/>
            </a:endParaRPr>
          </a:p>
        </p:txBody>
      </p:sp>
      <p:pic>
        <p:nvPicPr>
          <p:cNvPr id="8" name="Picture 7" descr="A person wearing a safety vest&#10;&#10;Description automatically generated with medium confidence">
            <a:extLst>
              <a:ext uri="{FF2B5EF4-FFF2-40B4-BE49-F238E27FC236}">
                <a16:creationId xmlns:a16="http://schemas.microsoft.com/office/drawing/2014/main" id="{BB894EDE-831D-4772-8120-A39692CEA18B}"/>
              </a:ext>
            </a:extLst>
          </p:cNvPr>
          <p:cNvPicPr>
            <a:picLocks noChangeAspect="1"/>
          </p:cNvPicPr>
          <p:nvPr/>
        </p:nvPicPr>
        <p:blipFill rotWithShape="1">
          <a:blip r:embed="rId7">
            <a:extLst>
              <a:ext uri="{28A0092B-C50C-407E-A947-70E740481C1C}">
                <a14:useLocalDpi xmlns:a14="http://schemas.microsoft.com/office/drawing/2010/main" val="0"/>
              </a:ext>
            </a:extLst>
          </a:blip>
          <a:srcRect l="34736" r="32743"/>
          <a:stretch/>
        </p:blipFill>
        <p:spPr>
          <a:xfrm>
            <a:off x="394658" y="983395"/>
            <a:ext cx="1777667" cy="4565801"/>
          </a:xfrm>
          <a:prstGeom prst="rect">
            <a:avLst/>
          </a:prstGeom>
        </p:spPr>
      </p:pic>
    </p:spTree>
    <p:extLst>
      <p:ext uri="{BB962C8B-B14F-4D97-AF65-F5344CB8AC3E}">
        <p14:creationId xmlns:p14="http://schemas.microsoft.com/office/powerpoint/2010/main" val="2117993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2B4CFB4-CEEC-43B0-9B52-E26D254DCC12}"/>
              </a:ext>
            </a:extLst>
          </p:cNvPr>
          <p:cNvSpPr>
            <a:spLocks noGrp="1"/>
          </p:cNvSpPr>
          <p:nvPr>
            <p:ph type="title"/>
          </p:nvPr>
        </p:nvSpPr>
        <p:spPr>
          <a:xfrm>
            <a:off x="190500" y="0"/>
            <a:ext cx="12001500" cy="457200"/>
          </a:xfrm>
          <a:solidFill>
            <a:srgbClr val="FFC819"/>
          </a:solidFill>
        </p:spPr>
        <p:txBody>
          <a:bodyPr>
            <a:noAutofit/>
          </a:bodyPr>
          <a:lstStyle/>
          <a:p>
            <a:pPr algn="ctr"/>
            <a:r>
              <a:rPr lang="en-GB" sz="3200" b="1" dirty="0">
                <a:latin typeface="Calibri" panose="020F0502020204030204" pitchFamily="34" charset="0"/>
                <a:ea typeface="MS PGothic" pitchFamily="34" charset="-128"/>
              </a:rPr>
              <a:t>PDO Second Alert</a:t>
            </a:r>
            <a:endParaRPr lang="en-US" sz="3200" dirty="0"/>
          </a:p>
        </p:txBody>
      </p:sp>
      <p:sp>
        <p:nvSpPr>
          <p:cNvPr id="5" name="Rectangle 8">
            <a:extLst>
              <a:ext uri="{FF2B5EF4-FFF2-40B4-BE49-F238E27FC236}">
                <a16:creationId xmlns:a16="http://schemas.microsoft.com/office/drawing/2014/main" id="{FD5EE90D-485E-4C69-8327-07F9A591A453}"/>
              </a:ext>
            </a:extLst>
          </p:cNvPr>
          <p:cNvSpPr>
            <a:spLocks noChangeArrowheads="1"/>
          </p:cNvSpPr>
          <p:nvPr/>
        </p:nvSpPr>
        <p:spPr bwMode="auto">
          <a:xfrm>
            <a:off x="625151" y="842933"/>
            <a:ext cx="5470848" cy="307777"/>
          </a:xfrm>
          <a:prstGeom prst="rect">
            <a:avLst/>
          </a:prstGeom>
          <a:noFill/>
          <a:ln w="9525">
            <a:noFill/>
            <a:miter lim="800000"/>
            <a:headEnd/>
            <a:tailEnd/>
          </a:ln>
        </p:spPr>
        <p:txBody>
          <a:bodyPr wrap="square">
            <a:spAutoFit/>
          </a:bodyPr>
          <a:lstStyle/>
          <a:p>
            <a:pPr marL="114300" marR="0" lvl="0" indent="-114300" algn="just"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Date:</a:t>
            </a:r>
            <a:r>
              <a:rPr kumimoji="0" lang="en-US" sz="1400" b="1" i="0" u="none" strike="noStrike" kern="1200" cap="none" spc="0" normalizeH="0" baseline="0" noProof="0" dirty="0">
                <a:ln>
                  <a:noFill/>
                </a:ln>
                <a:solidFill>
                  <a:srgbClr val="ED7D31"/>
                </a:solidFill>
                <a:effectLst/>
                <a:uLnTx/>
                <a:uFillTx/>
                <a:latin typeface="Tahoma" pitchFamily="34" charset="0"/>
                <a:ea typeface="MS PGothic" pitchFamily="34" charset="-128"/>
                <a:cs typeface="+mn-cs"/>
              </a:rPr>
              <a:t> </a:t>
            </a:r>
            <a:r>
              <a:rPr kumimoji="0" lang="en-US" sz="1400" b="1" i="0" u="none" strike="noStrike" kern="1200" cap="none" spc="0" normalizeH="0" baseline="0" noProof="0" dirty="0">
                <a:ln>
                  <a:noFill/>
                </a:ln>
                <a:solidFill>
                  <a:srgbClr val="4472C4"/>
                </a:solidFill>
                <a:effectLst/>
                <a:uLnTx/>
                <a:uFillTx/>
                <a:latin typeface="Tahoma" pitchFamily="34" charset="0"/>
                <a:ea typeface="MS PGothic" pitchFamily="34" charset="-128"/>
                <a:cs typeface="+mn-cs"/>
              </a:rPr>
              <a:t>31 Dec 2022               </a:t>
            </a:r>
            <a:r>
              <a:rPr kumimoji="0" lang="en-US" sz="14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Incident title: </a:t>
            </a:r>
            <a:r>
              <a:rPr kumimoji="0" lang="en-US" sz="1400" b="1" i="0" u="none" strike="noStrike" kern="1200" cap="none" spc="0" normalizeH="0" baseline="0" noProof="0" dirty="0">
                <a:ln>
                  <a:noFill/>
                </a:ln>
                <a:solidFill>
                  <a:srgbClr val="4472C4"/>
                </a:solidFill>
                <a:effectLst/>
                <a:uLnTx/>
                <a:uFillTx/>
                <a:latin typeface="Tahoma" pitchFamily="34" charset="0"/>
                <a:ea typeface="MS PGothic" pitchFamily="34" charset="-128"/>
                <a:cs typeface="+mn-cs"/>
              </a:rPr>
              <a:t>NAD#12 </a:t>
            </a:r>
          </a:p>
        </p:txBody>
      </p:sp>
      <p:sp>
        <p:nvSpPr>
          <p:cNvPr id="2" name="Rectangle 1">
            <a:extLst>
              <a:ext uri="{FF2B5EF4-FFF2-40B4-BE49-F238E27FC236}">
                <a16:creationId xmlns:a16="http://schemas.microsoft.com/office/drawing/2014/main" id="{FE96C564-35A0-4A29-8BEE-E806A1D04528}"/>
              </a:ext>
            </a:extLst>
          </p:cNvPr>
          <p:cNvSpPr/>
          <p:nvPr/>
        </p:nvSpPr>
        <p:spPr>
          <a:xfrm>
            <a:off x="482755" y="1307960"/>
            <a:ext cx="8293497" cy="3762568"/>
          </a:xfrm>
          <a:prstGeom prst="rect">
            <a:avLst/>
          </a:prstGeom>
        </p:spPr>
        <p:txBody>
          <a:bodyPr wrap="square">
            <a:spAutoFit/>
          </a:bodyPr>
          <a:lstStyle/>
          <a:p>
            <a:pPr marL="114300" marR="0" lvl="0" indent="-11430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What happened? </a:t>
            </a:r>
          </a:p>
          <a:p>
            <a:pPr marL="114300" marR="0" lvl="0" indent="-114300" algn="just" defTabSz="914400" rtl="0" eaLnBrk="0" fontAlgn="base" latinLnBrk="0" hangingPunct="0">
              <a:lnSpc>
                <a:spcPct val="100000"/>
              </a:lnSpc>
              <a:spcBef>
                <a:spcPct val="0"/>
              </a:spcBef>
              <a:spcAft>
                <a:spcPct val="0"/>
              </a:spcAft>
              <a:buClrTx/>
              <a:buSzTx/>
              <a:buFontTx/>
              <a:buNone/>
              <a:tabLst/>
              <a:defRPr/>
            </a:pPr>
            <a:endParaRPr kumimoji="0" lang="en-US" sz="4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a:p>
            <a:pPr marL="114300" marR="0" lvl="0" indent="-114300" algn="just" defTabSz="914400" rtl="0" eaLnBrk="0" fontAlgn="base" latinLnBrk="0" hangingPunct="0">
              <a:lnSpc>
                <a:spcPct val="100000"/>
              </a:lnSpc>
              <a:spcBef>
                <a:spcPct val="0"/>
              </a:spcBef>
              <a:spcAft>
                <a:spcPct val="0"/>
              </a:spcAft>
              <a:buClrTx/>
              <a:buSzTx/>
              <a:buFontTx/>
              <a:buNone/>
              <a:tabLst/>
              <a:defRPr/>
            </a:pPr>
            <a:endParaRPr kumimoji="0" lang="en-US" sz="4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300" dirty="0">
                <a:solidFill>
                  <a:prstClr val="black"/>
                </a:solidFill>
                <a:latin typeface="Calibri" panose="020F0502020204030204"/>
              </a:rPr>
              <a:t>On 31 Dec 2022, at about 07:35 hrs a 45 yrs old Heavy Duty Driver reported to Tawoos </a:t>
            </a:r>
            <a:r>
              <a:rPr lang="en-GB" sz="1300" dirty="0">
                <a:solidFill>
                  <a:prstClr val="black"/>
                </a:solidFill>
                <a:latin typeface="Calibri" panose="020F0502020204030204"/>
              </a:rPr>
              <a:t>PAC Doctor with complaints of difficulty in passing urine along with nausea and vomiting. PAC Doctor immediately attended him. During the initial treatment, his condition got deteriorated hence Doctor decided to shift him to Salalah Hospital in ambulance for further medical attention. After been moved into the ambulance, deceased got collapsed and Immediate revival protocols were initiated by medical team. The PAC Doctor and medical team administered CPR and AED attached. After consulting with PDO Doctor decided to transfer him to Shaleem hospital. Upon arrival, the deceased was unresponsive and got shifted from ambulance to emergency room. CPR continued by hospital staff. Unfortunately, he was declared as brought dead by Shaleem Doctor at 11:40 hrs.</a:t>
            </a:r>
            <a:endParaRPr lang="en-US" sz="1300" dirty="0">
              <a:solidFill>
                <a:prstClr val="black"/>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114300" marR="0" lvl="0" indent="-114300" algn="just" defTabSz="914400" rtl="0" eaLnBrk="0" fontAlgn="base" latinLnBrk="0" hangingPunct="0">
              <a:lnSpc>
                <a:spcPct val="100000"/>
              </a:lnSpc>
              <a:spcBef>
                <a:spcPct val="0"/>
              </a:spcBef>
              <a:spcAft>
                <a:spcPct val="0"/>
              </a:spcAft>
              <a:buClrTx/>
              <a:buSzTx/>
              <a:buFontTx/>
              <a:buNone/>
              <a:tabLst/>
              <a:defRPr/>
            </a:pPr>
            <a:r>
              <a:rPr lang="en-US" sz="1600" b="1" dirty="0">
                <a:solidFill>
                  <a:schemeClr val="accent1"/>
                </a:solidFill>
                <a:ea typeface="宋体" panose="02010600030101010101" pitchFamily="2" charset="-122"/>
              </a:rPr>
              <a:t>Your learning from this incident..</a:t>
            </a:r>
          </a:p>
          <a:p>
            <a:pPr marL="114300" marR="0" lvl="0" indent="-11430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Taho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Calibri" panose="020F0502020204030204"/>
              </a:rPr>
              <a:t>Always disclose your medical conditions to the company Doctor/Medic and Site Clinic Doctor.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Calibri" panose="020F0502020204030204"/>
              </a:rPr>
              <a:t>Always report to clinic if you feel any discomfort, without any delay.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Calibri" panose="020F0502020204030204"/>
              </a:rPr>
              <a:t>Always ensure that follow ups on medical condition/referrals are performed.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Calibri" panose="020F0502020204030204"/>
              </a:rPr>
              <a:t>Ensure to update site clinic health care provider about any changes in health condition or whenever new medical condition arise. </a:t>
            </a:r>
          </a:p>
        </p:txBody>
      </p:sp>
      <p:sp>
        <p:nvSpPr>
          <p:cNvPr id="9" name="TextBox 16">
            <a:extLst>
              <a:ext uri="{FF2B5EF4-FFF2-40B4-BE49-F238E27FC236}">
                <a16:creationId xmlns:a16="http://schemas.microsoft.com/office/drawing/2014/main" id="{9ED9779D-8D8D-46DE-8A53-68D8924A5AC2}"/>
              </a:ext>
            </a:extLst>
          </p:cNvPr>
          <p:cNvSpPr txBox="1">
            <a:spLocks noChangeArrowheads="1"/>
          </p:cNvSpPr>
          <p:nvPr/>
        </p:nvSpPr>
        <p:spPr bwMode="auto">
          <a:xfrm>
            <a:off x="489157" y="5605055"/>
            <a:ext cx="8148411" cy="584775"/>
          </a:xfrm>
          <a:prstGeom prst="rect">
            <a:avLst/>
          </a:prstGeom>
          <a:solidFill>
            <a:schemeClr val="accent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n-ea"/>
                <a:cs typeface="+mn-cs"/>
              </a:rPr>
              <a:t>Sharing your health condition with medical team helps them to support you better during your illness !!</a:t>
            </a:r>
          </a:p>
        </p:txBody>
      </p:sp>
      <p:pic>
        <p:nvPicPr>
          <p:cNvPr id="10" name="Picture 9">
            <a:extLst>
              <a:ext uri="{FF2B5EF4-FFF2-40B4-BE49-F238E27FC236}">
                <a16:creationId xmlns:a16="http://schemas.microsoft.com/office/drawing/2014/main" id="{082D7DF9-AC26-E500-79E4-C8E8FAD44327}"/>
              </a:ext>
            </a:extLst>
          </p:cNvPr>
          <p:cNvPicPr>
            <a:picLocks noChangeAspect="1"/>
          </p:cNvPicPr>
          <p:nvPr/>
        </p:nvPicPr>
        <p:blipFill>
          <a:blip r:embed="rId3"/>
          <a:stretch>
            <a:fillRect/>
          </a:stretch>
        </p:blipFill>
        <p:spPr>
          <a:xfrm>
            <a:off x="8858541" y="1451126"/>
            <a:ext cx="3139170" cy="2128415"/>
          </a:xfrm>
          <a:prstGeom prst="rect">
            <a:avLst/>
          </a:prstGeom>
        </p:spPr>
      </p:pic>
      <p:grpSp>
        <p:nvGrpSpPr>
          <p:cNvPr id="13" name="Group 131">
            <a:extLst>
              <a:ext uri="{FF2B5EF4-FFF2-40B4-BE49-F238E27FC236}">
                <a16:creationId xmlns:a16="http://schemas.microsoft.com/office/drawing/2014/main" id="{63508727-9A5C-471E-B156-BE887E5521C1}"/>
              </a:ext>
            </a:extLst>
          </p:cNvPr>
          <p:cNvGrpSpPr>
            <a:grpSpLocks/>
          </p:cNvGrpSpPr>
          <p:nvPr/>
        </p:nvGrpSpPr>
        <p:grpSpPr bwMode="auto">
          <a:xfrm>
            <a:off x="11709972" y="3031489"/>
            <a:ext cx="336550" cy="544513"/>
            <a:chOff x="3504" y="544"/>
            <a:chExt cx="2287" cy="1855"/>
          </a:xfrm>
        </p:grpSpPr>
        <p:sp>
          <p:nvSpPr>
            <p:cNvPr id="14" name="Line 129">
              <a:extLst>
                <a:ext uri="{FF2B5EF4-FFF2-40B4-BE49-F238E27FC236}">
                  <a16:creationId xmlns:a16="http://schemas.microsoft.com/office/drawing/2014/main" id="{751268B7-6872-4DF2-BFD9-24563FA9D6A7}"/>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 name="Line 130">
              <a:extLst>
                <a:ext uri="{FF2B5EF4-FFF2-40B4-BE49-F238E27FC236}">
                  <a16:creationId xmlns:a16="http://schemas.microsoft.com/office/drawing/2014/main" id="{81BAD127-1C90-4FFF-B77F-C3285A5F2598}"/>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18" name="Picture 17">
            <a:extLst>
              <a:ext uri="{FF2B5EF4-FFF2-40B4-BE49-F238E27FC236}">
                <a16:creationId xmlns:a16="http://schemas.microsoft.com/office/drawing/2014/main" id="{675E01CD-6013-1856-EC69-F52FDBE6F96D}"/>
              </a:ext>
            </a:extLst>
          </p:cNvPr>
          <p:cNvPicPr>
            <a:picLocks noChangeAspect="1"/>
          </p:cNvPicPr>
          <p:nvPr/>
        </p:nvPicPr>
        <p:blipFill>
          <a:blip r:embed="rId4"/>
          <a:stretch>
            <a:fillRect/>
          </a:stretch>
        </p:blipFill>
        <p:spPr>
          <a:xfrm>
            <a:off x="8858541" y="3774052"/>
            <a:ext cx="3139170" cy="2135460"/>
          </a:xfrm>
          <a:prstGeom prst="rect">
            <a:avLst/>
          </a:prstGeom>
        </p:spPr>
      </p:pic>
      <p:sp>
        <p:nvSpPr>
          <p:cNvPr id="16" name="Freeform 132">
            <a:extLst>
              <a:ext uri="{FF2B5EF4-FFF2-40B4-BE49-F238E27FC236}">
                <a16:creationId xmlns:a16="http://schemas.microsoft.com/office/drawing/2014/main" id="{2B7B8050-3007-4446-9655-453944A781E8}"/>
              </a:ext>
            </a:extLst>
          </p:cNvPr>
          <p:cNvSpPr>
            <a:spLocks/>
          </p:cNvSpPr>
          <p:nvPr/>
        </p:nvSpPr>
        <p:spPr bwMode="auto">
          <a:xfrm>
            <a:off x="11622800" y="5458666"/>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45469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2B4CFB4-CEEC-43B0-9B52-E26D254DCC12}"/>
              </a:ext>
            </a:extLst>
          </p:cNvPr>
          <p:cNvSpPr>
            <a:spLocks noGrp="1"/>
          </p:cNvSpPr>
          <p:nvPr>
            <p:ph type="title"/>
          </p:nvPr>
        </p:nvSpPr>
        <p:spPr>
          <a:xfrm>
            <a:off x="298383" y="0"/>
            <a:ext cx="11893617" cy="453582"/>
          </a:xfrm>
          <a:solidFill>
            <a:srgbClr val="FFCB25"/>
          </a:solidFill>
        </p:spPr>
        <p:txBody>
          <a:bodyPr>
            <a:noAutofit/>
          </a:bodyPr>
          <a:lstStyle/>
          <a:p>
            <a:pPr algn="ctr"/>
            <a:r>
              <a:rPr lang="en-GB" sz="3200" b="1" dirty="0">
                <a:latin typeface="Calibri" panose="020F0502020204030204" pitchFamily="34" charset="0"/>
                <a:ea typeface="MS PGothic" pitchFamily="34" charset="-128"/>
              </a:rPr>
              <a:t>PDO Second Alert</a:t>
            </a:r>
            <a:endParaRPr lang="en-US" sz="3200" dirty="0"/>
          </a:p>
        </p:txBody>
      </p:sp>
      <p:sp>
        <p:nvSpPr>
          <p:cNvPr id="5" name="Rectangle 8">
            <a:extLst>
              <a:ext uri="{FF2B5EF4-FFF2-40B4-BE49-F238E27FC236}">
                <a16:creationId xmlns:a16="http://schemas.microsoft.com/office/drawing/2014/main" id="{FD5EE90D-485E-4C69-8327-07F9A591A453}"/>
              </a:ext>
            </a:extLst>
          </p:cNvPr>
          <p:cNvSpPr>
            <a:spLocks noChangeArrowheads="1"/>
          </p:cNvSpPr>
          <p:nvPr/>
        </p:nvSpPr>
        <p:spPr bwMode="auto">
          <a:xfrm>
            <a:off x="620984" y="445166"/>
            <a:ext cx="5475015" cy="307777"/>
          </a:xfrm>
          <a:prstGeom prst="rect">
            <a:avLst/>
          </a:prstGeom>
          <a:noFill/>
          <a:ln w="9525">
            <a:noFill/>
            <a:miter lim="800000"/>
            <a:headEnd/>
            <a:tailEnd/>
          </a:ln>
        </p:spPr>
        <p:txBody>
          <a:bodyPr wrap="square">
            <a:spAutoFit/>
          </a:bodyPr>
          <a:lstStyle/>
          <a:p>
            <a:pPr marL="114300" marR="0" lvl="0" indent="-114300" algn="just"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Date:</a:t>
            </a:r>
            <a:r>
              <a:rPr kumimoji="0" lang="en-US" sz="1400" b="1" i="0" u="none" strike="noStrike" kern="1200" cap="none" spc="0" normalizeH="0" baseline="0" noProof="0" dirty="0">
                <a:ln>
                  <a:noFill/>
                </a:ln>
                <a:solidFill>
                  <a:srgbClr val="ED7D31"/>
                </a:solidFill>
                <a:effectLst/>
                <a:uLnTx/>
                <a:uFillTx/>
                <a:latin typeface="Tahoma" pitchFamily="34" charset="0"/>
                <a:ea typeface="MS PGothic" pitchFamily="34" charset="-128"/>
                <a:cs typeface="+mn-cs"/>
              </a:rPr>
              <a:t> </a:t>
            </a:r>
            <a:r>
              <a:rPr kumimoji="0" lang="en-US" sz="1400" b="1" i="0" u="none" strike="noStrike" kern="1200" cap="none" spc="0" normalizeH="0" baseline="0" noProof="0" dirty="0">
                <a:ln>
                  <a:noFill/>
                </a:ln>
                <a:solidFill>
                  <a:srgbClr val="4472C4"/>
                </a:solidFill>
                <a:effectLst/>
                <a:uLnTx/>
                <a:uFillTx/>
                <a:latin typeface="Tahoma" pitchFamily="34" charset="0"/>
                <a:ea typeface="MS PGothic" pitchFamily="34" charset="-128"/>
                <a:cs typeface="+mn-cs"/>
              </a:rPr>
              <a:t>04.01.2023   </a:t>
            </a:r>
            <a:r>
              <a:rPr kumimoji="0" lang="en-US" sz="1400" b="1" i="0" u="none" strike="noStrike" kern="1200" cap="none" spc="0" normalizeH="0" baseline="0" noProof="0" dirty="0">
                <a:ln>
                  <a:noFill/>
                </a:ln>
                <a:solidFill>
                  <a:srgbClr val="333399"/>
                </a:solidFill>
                <a:effectLst/>
                <a:uLnTx/>
                <a:uFillTx/>
                <a:latin typeface="Tahoma" pitchFamily="34" charset="0"/>
                <a:ea typeface="MS PGothic" pitchFamily="34" charset="-128"/>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Incident title: </a:t>
            </a:r>
            <a:r>
              <a:rPr kumimoji="0" lang="en-US" sz="1400" b="1" i="0" u="none" strike="noStrike" kern="1200" cap="none" spc="0" normalizeH="0" baseline="0" noProof="0" dirty="0">
                <a:ln>
                  <a:noFill/>
                </a:ln>
                <a:solidFill>
                  <a:srgbClr val="4472C4"/>
                </a:solidFill>
                <a:effectLst/>
                <a:uLnTx/>
                <a:uFillTx/>
                <a:latin typeface="Tahoma" pitchFamily="34" charset="0"/>
                <a:ea typeface="MS PGothic" pitchFamily="34" charset="-128"/>
                <a:cs typeface="+mn-cs"/>
              </a:rPr>
              <a:t>NAD#01 </a:t>
            </a:r>
          </a:p>
        </p:txBody>
      </p:sp>
      <p:sp>
        <p:nvSpPr>
          <p:cNvPr id="2" name="Rectangle 1">
            <a:extLst>
              <a:ext uri="{FF2B5EF4-FFF2-40B4-BE49-F238E27FC236}">
                <a16:creationId xmlns:a16="http://schemas.microsoft.com/office/drawing/2014/main" id="{FE96C564-35A0-4A29-8BEE-E806A1D04528}"/>
              </a:ext>
            </a:extLst>
          </p:cNvPr>
          <p:cNvSpPr/>
          <p:nvPr/>
        </p:nvSpPr>
        <p:spPr>
          <a:xfrm>
            <a:off x="482134" y="1126022"/>
            <a:ext cx="8557091" cy="4444294"/>
          </a:xfrm>
          <a:prstGeom prst="rect">
            <a:avLst/>
          </a:prstGeom>
        </p:spPr>
        <p:txBody>
          <a:bodyPr wrap="square">
            <a:spAutoFit/>
          </a:bodyPr>
          <a:lstStyle/>
          <a:p>
            <a:pPr marL="114300" marR="0" lvl="0" indent="-11430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What happened?                        </a:t>
            </a:r>
          </a:p>
          <a:p>
            <a:pPr marL="114300" marR="0" lvl="0" indent="-114300" algn="just"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a:p>
            <a:pPr marL="114300" marR="0" lvl="0" indent="-114300" algn="just"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S PGothic" pitchFamily="34" charset="-128"/>
                <a:cs typeface="+mn-cs"/>
              </a:rPr>
              <a:t>   </a:t>
            </a:r>
            <a:r>
              <a:rPr lang="en-US" sz="1300" dirty="0">
                <a:solidFill>
                  <a:prstClr val="black"/>
                </a:solidFill>
                <a:latin typeface="Calibri" panose="020F0502020204030204" pitchFamily="34" charset="0"/>
              </a:rPr>
              <a:t>On 04 Jan 2023 at about 08:13 hrs, a 42 years old employee, was found in his room unresponsive by room boy. The room boy immediately informed the catering camp boss who in return informed the rig manager. Rig manager informed the PDO Emergency Number and to Sahara PAC Doctor . Catering Camp boss examined his condition and immediately went to PDO MAC2  (1 min from Al baraka camp to MAC2 camp). MAC2 medic was on the scene within 4 minutes and resuscitation was given for 45 mint. Later, Sahara PAC Doctor joined the scene, checked and declared him dead at 09:00 am. ROP was informed by Rig manager. The deceased was transferred to Sahara Clinic </a:t>
            </a:r>
            <a:r>
              <a:rPr lang="en-US" sz="1300" dirty="0" err="1">
                <a:solidFill>
                  <a:prstClr val="black"/>
                </a:solidFill>
                <a:latin typeface="Calibri" panose="020F0502020204030204" pitchFamily="34" charset="0"/>
              </a:rPr>
              <a:t>Nimr</a:t>
            </a:r>
            <a:r>
              <a:rPr lang="en-US" sz="1300" dirty="0">
                <a:solidFill>
                  <a:prstClr val="black"/>
                </a:solidFill>
                <a:latin typeface="Calibri" panose="020F0502020204030204" pitchFamily="34" charset="0"/>
              </a:rPr>
              <a:t>, before being shifted to </a:t>
            </a:r>
            <a:r>
              <a:rPr lang="en-US" sz="1300" dirty="0" err="1">
                <a:solidFill>
                  <a:prstClr val="black"/>
                </a:solidFill>
                <a:latin typeface="Calibri" panose="020F0502020204030204" pitchFamily="34" charset="0"/>
              </a:rPr>
              <a:t>Haima</a:t>
            </a:r>
            <a:r>
              <a:rPr lang="en-US" sz="1300" dirty="0">
                <a:solidFill>
                  <a:prstClr val="black"/>
                </a:solidFill>
                <a:latin typeface="Calibri" panose="020F0502020204030204" pitchFamily="34" charset="0"/>
              </a:rPr>
              <a:t> hospital.</a:t>
            </a:r>
          </a:p>
          <a:p>
            <a:pPr marL="114300" marR="0" lvl="0" indent="-114300" algn="just"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114300" marR="0" lvl="0" indent="-11430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Your learning from this incident.. </a:t>
            </a:r>
          </a:p>
          <a:p>
            <a:pPr marL="114300" marR="0" lvl="0" indent="-114300" algn="just"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Tahoma" pitchFamily="34" charset="0"/>
            </a:endParaRPr>
          </a:p>
          <a:p>
            <a:pPr marL="285750" marR="0" lvl="0" indent="-28575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defRPr/>
            </a:pPr>
            <a:r>
              <a:rPr lang="en-US" sz="1300" dirty="0">
                <a:solidFill>
                  <a:prstClr val="black"/>
                </a:solidFill>
                <a:latin typeface="Calibri" panose="020F0502020204030204" pitchFamily="34" charset="0"/>
              </a:rPr>
              <a:t>Incase of emergency, always ensure to covey proper information (exact location, details of incident ) when 5555 is called. </a:t>
            </a:r>
          </a:p>
          <a:p>
            <a:pPr marL="285750" marR="0" lvl="0" indent="-28575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defRPr/>
            </a:pPr>
            <a:r>
              <a:rPr lang="en-US" sz="1300" dirty="0">
                <a:solidFill>
                  <a:prstClr val="black"/>
                </a:solidFill>
                <a:latin typeface="Calibri" panose="020F0502020204030204" pitchFamily="34" charset="0"/>
              </a:rPr>
              <a:t>Always ensure to add area code number (2438 / 2467-5555 From GSM) while calling 5555</a:t>
            </a:r>
          </a:p>
          <a:p>
            <a:pPr marL="285750" marR="0" lvl="0" indent="-28575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defRPr/>
            </a:pPr>
            <a:r>
              <a:rPr lang="en-US" sz="1300" dirty="0">
                <a:solidFill>
                  <a:prstClr val="black"/>
                </a:solidFill>
                <a:latin typeface="Calibri" panose="020F0502020204030204" pitchFamily="34" charset="0"/>
              </a:rPr>
              <a:t>Ensure to carryout refreshment courses and drills on First Aid.</a:t>
            </a:r>
          </a:p>
          <a:p>
            <a:pPr marL="285750" marR="0" lvl="0" indent="-28575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defRPr/>
            </a:pPr>
            <a:r>
              <a:rPr lang="en-US" sz="1300" dirty="0">
                <a:solidFill>
                  <a:prstClr val="black"/>
                </a:solidFill>
                <a:latin typeface="Calibri" panose="020F0502020204030204" pitchFamily="34" charset="0"/>
              </a:rPr>
              <a:t>Always remember to take your medication at as prescribed by the doctor and follow up chronic medical condition as per the Doctors prescription.</a:t>
            </a:r>
          </a:p>
          <a:p>
            <a:pPr marL="285750" marR="0" lvl="0" indent="-28575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defRPr/>
            </a:pPr>
            <a:r>
              <a:rPr lang="en-US" sz="1300" dirty="0">
                <a:solidFill>
                  <a:prstClr val="black"/>
                </a:solidFill>
                <a:latin typeface="Calibri" panose="020F0502020204030204" pitchFamily="34" charset="0"/>
              </a:rPr>
              <a:t>Always maintaining of healthy ( Healthy diet, avoid smoking &amp; alcohol, ensure regular exercises).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0000"/>
              </a:solidFill>
              <a:effectLst/>
              <a:uLnTx/>
              <a:uFillTx/>
              <a:latin typeface="Calibri" panose="020F0502020204030204" pitchFamily="34" charset="0"/>
              <a:ea typeface="MS PGothic" pitchFamily="34" charset="-128"/>
              <a:cs typeface="Tahoma" pitchFamily="34" charset="0"/>
            </a:endParaRPr>
          </a:p>
        </p:txBody>
      </p:sp>
      <p:sp>
        <p:nvSpPr>
          <p:cNvPr id="17" name="TextBox 16">
            <a:extLst>
              <a:ext uri="{FF2B5EF4-FFF2-40B4-BE49-F238E27FC236}">
                <a16:creationId xmlns:a16="http://schemas.microsoft.com/office/drawing/2014/main" id="{12CEC3DF-C7CC-409F-A17A-16D03DA94B05}"/>
              </a:ext>
            </a:extLst>
          </p:cNvPr>
          <p:cNvSpPr txBox="1"/>
          <p:nvPr/>
        </p:nvSpPr>
        <p:spPr>
          <a:xfrm>
            <a:off x="2381045" y="5683323"/>
            <a:ext cx="5387406" cy="338554"/>
          </a:xfrm>
          <a:prstGeom prst="rect">
            <a:avLst/>
          </a:prstGeom>
          <a:solidFill>
            <a:schemeClr val="accent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Always maintain a healthy lifestyle and diet.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3471" y="1438275"/>
            <a:ext cx="2666491" cy="216567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7615" y="3813271"/>
            <a:ext cx="2662961" cy="1988190"/>
          </a:xfrm>
          <a:prstGeom prst="rect">
            <a:avLst/>
          </a:prstGeom>
        </p:spPr>
      </p:pic>
      <p:grpSp>
        <p:nvGrpSpPr>
          <p:cNvPr id="15" name="Group 131">
            <a:extLst>
              <a:ext uri="{FF2B5EF4-FFF2-40B4-BE49-F238E27FC236}">
                <a16:creationId xmlns:a16="http://schemas.microsoft.com/office/drawing/2014/main" id="{AB7F76C3-B921-4139-99D6-E25E2E64024C}"/>
              </a:ext>
            </a:extLst>
          </p:cNvPr>
          <p:cNvGrpSpPr>
            <a:grpSpLocks/>
          </p:cNvGrpSpPr>
          <p:nvPr/>
        </p:nvGrpSpPr>
        <p:grpSpPr bwMode="auto">
          <a:xfrm>
            <a:off x="11720084" y="3252938"/>
            <a:ext cx="332573" cy="474454"/>
            <a:chOff x="3504" y="544"/>
            <a:chExt cx="2287" cy="1855"/>
          </a:xfrm>
        </p:grpSpPr>
        <p:sp>
          <p:nvSpPr>
            <p:cNvPr id="16"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1" name="Freeform 132">
            <a:extLst>
              <a:ext uri="{FF2B5EF4-FFF2-40B4-BE49-F238E27FC236}">
                <a16:creationId xmlns:a16="http://schemas.microsoft.com/office/drawing/2014/main" id="{A68310E0-CF63-4276-BC7B-52B36A6230C6}"/>
              </a:ext>
            </a:extLst>
          </p:cNvPr>
          <p:cNvSpPr>
            <a:spLocks/>
          </p:cNvSpPr>
          <p:nvPr/>
        </p:nvSpPr>
        <p:spPr bwMode="auto">
          <a:xfrm>
            <a:off x="11646906" y="5382824"/>
            <a:ext cx="457200" cy="456861"/>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2971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E12875-E5A6-7B26-4549-132388328392}"/>
              </a:ext>
            </a:extLst>
          </p:cNvPr>
          <p:cNvSpPr/>
          <p:nvPr/>
        </p:nvSpPr>
        <p:spPr>
          <a:xfrm>
            <a:off x="8785288" y="3650811"/>
            <a:ext cx="3101028" cy="2357135"/>
          </a:xfrm>
          <a:prstGeom prst="rect">
            <a:avLst/>
          </a:prstGeom>
          <a:solidFill>
            <a:srgbClr val="6EA5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4">
            <a:extLst>
              <a:ext uri="{FF2B5EF4-FFF2-40B4-BE49-F238E27FC236}">
                <a16:creationId xmlns:a16="http://schemas.microsoft.com/office/drawing/2014/main" id="{F2B4CFB4-CEEC-43B0-9B52-E26D254DCC12}"/>
              </a:ext>
            </a:extLst>
          </p:cNvPr>
          <p:cNvSpPr>
            <a:spLocks noGrp="1"/>
          </p:cNvSpPr>
          <p:nvPr>
            <p:ph type="title"/>
          </p:nvPr>
        </p:nvSpPr>
        <p:spPr>
          <a:xfrm>
            <a:off x="190500" y="0"/>
            <a:ext cx="12001500" cy="453582"/>
          </a:xfrm>
          <a:solidFill>
            <a:srgbClr val="FFC819"/>
          </a:solidFill>
        </p:spPr>
        <p:txBody>
          <a:bodyPr>
            <a:noAutofit/>
          </a:bodyPr>
          <a:lstStyle/>
          <a:p>
            <a:pPr algn="ctr"/>
            <a:r>
              <a:rPr lang="en-GB" sz="3200" b="1" dirty="0">
                <a:latin typeface="Calibri" panose="020F0502020204030204" pitchFamily="34" charset="0"/>
                <a:ea typeface="MS PGothic" pitchFamily="34" charset="-128"/>
              </a:rPr>
              <a:t>PDO Second Alert</a:t>
            </a:r>
            <a:endParaRPr lang="en-US" sz="3200" dirty="0"/>
          </a:p>
        </p:txBody>
      </p:sp>
      <p:sp>
        <p:nvSpPr>
          <p:cNvPr id="5" name="Rectangle 8">
            <a:extLst>
              <a:ext uri="{FF2B5EF4-FFF2-40B4-BE49-F238E27FC236}">
                <a16:creationId xmlns:a16="http://schemas.microsoft.com/office/drawing/2014/main" id="{FD5EE90D-485E-4C69-8327-07F9A591A453}"/>
              </a:ext>
            </a:extLst>
          </p:cNvPr>
          <p:cNvSpPr>
            <a:spLocks noChangeArrowheads="1"/>
          </p:cNvSpPr>
          <p:nvPr/>
        </p:nvSpPr>
        <p:spPr bwMode="auto">
          <a:xfrm>
            <a:off x="442565" y="608395"/>
            <a:ext cx="5475015" cy="307777"/>
          </a:xfrm>
          <a:prstGeom prst="rect">
            <a:avLst/>
          </a:prstGeom>
          <a:noFill/>
          <a:ln w="9525">
            <a:noFill/>
            <a:miter lim="800000"/>
            <a:headEnd/>
            <a:tailEnd/>
          </a:ln>
        </p:spPr>
        <p:txBody>
          <a:bodyPr wrap="square">
            <a:spAutoFit/>
          </a:bodyPr>
          <a:lstStyle/>
          <a:p>
            <a:pPr marL="114300" marR="0" lvl="0" indent="-114300" algn="just"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Date:</a:t>
            </a:r>
            <a:r>
              <a:rPr kumimoji="0" lang="en-US" sz="1400" b="1" i="0" u="none" strike="noStrike" kern="1200" cap="none" spc="0" normalizeH="0" baseline="0" noProof="0" dirty="0">
                <a:ln>
                  <a:noFill/>
                </a:ln>
                <a:solidFill>
                  <a:srgbClr val="ED7D31"/>
                </a:solidFill>
                <a:effectLst/>
                <a:uLnTx/>
                <a:uFillTx/>
                <a:latin typeface="Tahoma" pitchFamily="34" charset="0"/>
                <a:ea typeface="MS PGothic" pitchFamily="34" charset="-128"/>
                <a:cs typeface="+mn-cs"/>
              </a:rPr>
              <a:t> </a:t>
            </a:r>
            <a:r>
              <a:rPr kumimoji="0" lang="en-US" sz="1400" b="1" i="0" u="none" strike="noStrike" kern="1200" cap="none" spc="0" normalizeH="0" baseline="0" noProof="0" dirty="0">
                <a:ln>
                  <a:noFill/>
                </a:ln>
                <a:solidFill>
                  <a:srgbClr val="4472C4"/>
                </a:solidFill>
                <a:effectLst/>
                <a:uLnTx/>
                <a:uFillTx/>
                <a:latin typeface="Tahoma" pitchFamily="34" charset="0"/>
                <a:ea typeface="MS PGothic" pitchFamily="34" charset="-128"/>
                <a:cs typeface="+mn-cs"/>
              </a:rPr>
              <a:t>08.01.2023 </a:t>
            </a:r>
            <a:r>
              <a:rPr kumimoji="0" lang="en-US" sz="1400" b="1" i="0" u="none" strike="noStrike" kern="1200" cap="none" spc="0" normalizeH="0" baseline="0" noProof="0" dirty="0">
                <a:ln>
                  <a:noFill/>
                </a:ln>
                <a:solidFill>
                  <a:srgbClr val="333399"/>
                </a:solidFill>
                <a:effectLst/>
                <a:uLnTx/>
                <a:uFillTx/>
                <a:latin typeface="Tahoma" pitchFamily="34" charset="0"/>
                <a:ea typeface="MS PGothic" pitchFamily="34" charset="-128"/>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Incident title: </a:t>
            </a:r>
            <a:r>
              <a:rPr kumimoji="0" lang="en-US" sz="1400" b="1" i="0" u="none" strike="noStrike" kern="1200" cap="none" spc="0" normalizeH="0" baseline="0" noProof="0" dirty="0">
                <a:ln>
                  <a:noFill/>
                </a:ln>
                <a:solidFill>
                  <a:srgbClr val="4472C4"/>
                </a:solidFill>
                <a:effectLst/>
                <a:uLnTx/>
                <a:uFillTx/>
                <a:latin typeface="Tahoma" pitchFamily="34" charset="0"/>
                <a:ea typeface="MS PGothic" pitchFamily="34" charset="-128"/>
                <a:cs typeface="+mn-cs"/>
              </a:rPr>
              <a:t>NAD#02 </a:t>
            </a:r>
          </a:p>
        </p:txBody>
      </p:sp>
      <p:sp>
        <p:nvSpPr>
          <p:cNvPr id="2" name="Rectangle 1">
            <a:extLst>
              <a:ext uri="{FF2B5EF4-FFF2-40B4-BE49-F238E27FC236}">
                <a16:creationId xmlns:a16="http://schemas.microsoft.com/office/drawing/2014/main" id="{FE96C564-35A0-4A29-8BEE-E806A1D04528}"/>
              </a:ext>
            </a:extLst>
          </p:cNvPr>
          <p:cNvSpPr/>
          <p:nvPr/>
        </p:nvSpPr>
        <p:spPr>
          <a:xfrm>
            <a:off x="442564" y="1075937"/>
            <a:ext cx="8220067" cy="4537139"/>
          </a:xfrm>
          <a:prstGeom prst="rect">
            <a:avLst/>
          </a:prstGeom>
        </p:spPr>
        <p:txBody>
          <a:bodyPr wrap="square">
            <a:spAutoFit/>
          </a:bodyPr>
          <a:lstStyle/>
          <a:p>
            <a:pPr marL="0" marR="0" lvl="0" indent="0" algn="just" defTabSz="914400" rtl="0" eaLnBrk="1" fontAlgn="base" latinLnBrk="0" hangingPunct="0">
              <a:lnSpc>
                <a:spcPct val="100000"/>
              </a:lnSpc>
              <a:spcBef>
                <a:spcPts val="108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What happened? </a:t>
            </a:r>
          </a:p>
          <a:p>
            <a:pPr marL="0" marR="0" lvl="0" indent="0" algn="just" defTabSz="914400" rtl="0" eaLnBrk="1" fontAlgn="base" latinLnBrk="0" hangingPunct="0">
              <a:lnSpc>
                <a:spcPct val="100000"/>
              </a:lnSpc>
              <a:spcBef>
                <a:spcPts val="108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On 8th January 2023 at 08:40Hrs the SAS TAC Camp laundry man noticed that the deceased was sitting at his room's doorstep and approached him. The deceased complained of abdominal pain with vomiting sensation and asked for some water . The laundry man rushed to get him water and when he returned to him at 08:47 Hrs, he found the deceased collapsed at the doorsteps and shouted for help. A carpenter who was nearby, heard him and reached the scene. After seeing the deceased had collapsed, he rushed and informed SAS Camp boss. SAS camp boss immediately informed the SAS PAC admin, who then contacted PAC clinic for emergency medical support at 08:49Hrs. The PAC medical team arrived at 09.00 Hrs and shifted the deceased via PDO Ambulance. CPR was initiated in the ambulance by PAC medic.</a:t>
            </a:r>
          </a:p>
          <a:p>
            <a:pPr marL="0" marR="0" lvl="0" indent="0" algn="just" defTabSz="914400" rtl="0" eaLnBrk="1" fontAlgn="base" latinLnBrk="0" hangingPunct="0">
              <a:lnSpc>
                <a:spcPct val="100000"/>
              </a:lnSpc>
              <a:spcBef>
                <a:spcPts val="108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After reaching the clinic, PAC Doctor and the medic team continued performing resuscitation. Approximately 40mins later at around 09:40 Hrs., the deceased was declared dead by the PAC doctor.</a:t>
            </a: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114300" marR="0" lvl="0" indent="-11430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Your learning from this incident..</a:t>
            </a:r>
          </a:p>
          <a:p>
            <a:pPr marL="114300" marR="0" lvl="0" indent="-114300" algn="just" defTabSz="914400" rtl="0" eaLnBrk="0" fontAlgn="base" latinLnBrk="0" hangingPunct="0">
              <a:lnSpc>
                <a:spcPct val="10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Ensure to call PDO emergency number 24385555 immediately for emergency assistance.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Ensure to conduct medical emergency drill as per HSE Plan by involving PDO medical team to evaluate the effectiveness of emergency response.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Ensure conducting frequent refresher trainings to educate  First Aiders about their responsibilities.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Educate employees to report immediately in case of any illness or discomfort.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Encourage all employees to maintain a healthy lifestyle (E.g., healthy diet, exercise) </a:t>
            </a:r>
            <a:endParaRPr kumimoji="0" lang="en-US" sz="1300" b="0" i="0" u="none" strike="noStrike" kern="1200" cap="none" spc="0" normalizeH="0" baseline="0" noProof="0" dirty="0">
              <a:ln>
                <a:noFill/>
              </a:ln>
              <a:solidFill>
                <a:srgbClr val="000000"/>
              </a:solidFill>
              <a:effectLst/>
              <a:uLnTx/>
              <a:uFillTx/>
              <a:latin typeface="Times New Roman" panose="02020603050405020304" pitchFamily="18" charset="0"/>
              <a:ea typeface="MS PGothic" pitchFamily="34" charset="-128"/>
              <a:cs typeface="Times New Roman" panose="02020603050405020304" pitchFamily="18" charset="0"/>
            </a:endParaRPr>
          </a:p>
          <a:p>
            <a:pPr marL="114300" marR="0" lvl="0" indent="-11430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FF"/>
              </a:solidFill>
              <a:effectLst/>
              <a:uLnTx/>
              <a:uFillTx/>
              <a:latin typeface="Calibri" panose="020F0502020204030204" pitchFamily="34" charset="0"/>
              <a:ea typeface="MS PGothic" pitchFamily="34" charset="-128"/>
              <a:cs typeface="Tahoma" pitchFamily="34" charset="0"/>
            </a:endParaRPr>
          </a:p>
        </p:txBody>
      </p:sp>
      <p:sp>
        <p:nvSpPr>
          <p:cNvPr id="9" name="TextBox 16">
            <a:extLst>
              <a:ext uri="{FF2B5EF4-FFF2-40B4-BE49-F238E27FC236}">
                <a16:creationId xmlns:a16="http://schemas.microsoft.com/office/drawing/2014/main" id="{9ED9779D-8D8D-46DE-8A53-68D8924A5AC2}"/>
              </a:ext>
            </a:extLst>
          </p:cNvPr>
          <p:cNvSpPr txBox="1">
            <a:spLocks noChangeArrowheads="1"/>
          </p:cNvSpPr>
          <p:nvPr/>
        </p:nvSpPr>
        <p:spPr bwMode="auto">
          <a:xfrm>
            <a:off x="934426" y="5885213"/>
            <a:ext cx="7236341" cy="338554"/>
          </a:xfrm>
          <a:prstGeom prst="rect">
            <a:avLst/>
          </a:prstGeom>
          <a:solidFill>
            <a:schemeClr val="accent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C00"/>
                </a:solidFill>
                <a:effectLst/>
                <a:uLnTx/>
                <a:uFillTx/>
                <a:latin typeface="Tahoma" pitchFamily="34" charset="0"/>
                <a:ea typeface="MS PGothic" pitchFamily="34" charset="-128"/>
                <a:cs typeface="+mn-cs"/>
              </a:rPr>
              <a:t>Do not ignore any signs of discomfort. Report to clinic immediately</a:t>
            </a:r>
          </a:p>
        </p:txBody>
      </p:sp>
      <p:graphicFrame>
        <p:nvGraphicFramePr>
          <p:cNvPr id="20" name="Table 20">
            <a:extLst>
              <a:ext uri="{FF2B5EF4-FFF2-40B4-BE49-F238E27FC236}">
                <a16:creationId xmlns:a16="http://schemas.microsoft.com/office/drawing/2014/main" id="{6B159893-0BCC-FBBC-4CB5-A7EEF0081902}"/>
              </a:ext>
            </a:extLst>
          </p:cNvPr>
          <p:cNvGraphicFramePr>
            <a:graphicFrameLocks noGrp="1"/>
          </p:cNvGraphicFramePr>
          <p:nvPr/>
        </p:nvGraphicFramePr>
        <p:xfrm>
          <a:off x="8799718" y="5048650"/>
          <a:ext cx="3101028" cy="1005840"/>
        </p:xfrm>
        <a:graphic>
          <a:graphicData uri="http://schemas.openxmlformats.org/drawingml/2006/table">
            <a:tbl>
              <a:tblPr firstRow="1" bandRow="1">
                <a:tableStyleId>{2D5ABB26-0587-4C30-8999-92F81FD0307C}</a:tableStyleId>
              </a:tblPr>
              <a:tblGrid>
                <a:gridCol w="3101028">
                  <a:extLst>
                    <a:ext uri="{9D8B030D-6E8A-4147-A177-3AD203B41FA5}">
                      <a16:colId xmlns:a16="http://schemas.microsoft.com/office/drawing/2014/main" val="840176536"/>
                    </a:ext>
                  </a:extLst>
                </a:gridCol>
              </a:tblGrid>
              <a:tr h="633188">
                <a:tc>
                  <a:txBody>
                    <a:bodyPr/>
                    <a:lstStyle/>
                    <a:p>
                      <a:pPr algn="ctr"/>
                      <a:r>
                        <a:rPr lang="en-US" sz="2000" b="1" dirty="0">
                          <a:solidFill>
                            <a:schemeClr val="bg1"/>
                          </a:solidFill>
                          <a:latin typeface="+mn-lt"/>
                        </a:rPr>
                        <a:t>DURING EMERGENCY</a:t>
                      </a:r>
                    </a:p>
                    <a:p>
                      <a:pPr algn="ctr"/>
                      <a:r>
                        <a:rPr lang="en-US" sz="2000" b="1" dirty="0">
                          <a:solidFill>
                            <a:schemeClr val="bg1"/>
                          </a:solidFill>
                          <a:latin typeface="+mn-lt"/>
                        </a:rPr>
                        <a:t>CALL 24385555 IMMEDIATELY !</a:t>
                      </a:r>
                    </a:p>
                  </a:txBody>
                  <a:tcPr/>
                </a:tc>
                <a:extLst>
                  <a:ext uri="{0D108BD9-81ED-4DB2-BD59-A6C34878D82A}">
                    <a16:rowId xmlns:a16="http://schemas.microsoft.com/office/drawing/2014/main" val="458982826"/>
                  </a:ext>
                </a:extLst>
              </a:tr>
            </a:tbl>
          </a:graphicData>
        </a:graphic>
      </p:graphicFrame>
      <p:sp>
        <p:nvSpPr>
          <p:cNvPr id="16" name="Freeform 132">
            <a:extLst>
              <a:ext uri="{FF2B5EF4-FFF2-40B4-BE49-F238E27FC236}">
                <a16:creationId xmlns:a16="http://schemas.microsoft.com/office/drawing/2014/main" id="{2B7B8050-3007-4446-9655-453944A781E8}"/>
              </a:ext>
            </a:extLst>
          </p:cNvPr>
          <p:cNvSpPr>
            <a:spLocks/>
          </p:cNvSpPr>
          <p:nvPr/>
        </p:nvSpPr>
        <p:spPr bwMode="auto">
          <a:xfrm>
            <a:off x="11413175" y="5451680"/>
            <a:ext cx="610227" cy="556266"/>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25" name="Picture 24">
            <a:extLst>
              <a:ext uri="{FF2B5EF4-FFF2-40B4-BE49-F238E27FC236}">
                <a16:creationId xmlns:a16="http://schemas.microsoft.com/office/drawing/2014/main" id="{D9220627-EA1C-7D70-A5EE-A6F6E91C654C}"/>
              </a:ext>
            </a:extLst>
          </p:cNvPr>
          <p:cNvPicPr>
            <a:picLocks noChangeAspect="1"/>
          </p:cNvPicPr>
          <p:nvPr/>
        </p:nvPicPr>
        <p:blipFill rotWithShape="1">
          <a:blip r:embed="rId3"/>
          <a:srcRect b="6402"/>
          <a:stretch/>
        </p:blipFill>
        <p:spPr>
          <a:xfrm>
            <a:off x="9567316" y="3724275"/>
            <a:ext cx="1845859" cy="1401514"/>
          </a:xfrm>
          <a:prstGeom prst="rect">
            <a:avLst/>
          </a:prstGeom>
        </p:spPr>
      </p:pic>
      <p:pic>
        <p:nvPicPr>
          <p:cNvPr id="17" name="Picture 2">
            <a:extLst>
              <a:ext uri="{FF2B5EF4-FFF2-40B4-BE49-F238E27FC236}">
                <a16:creationId xmlns:a16="http://schemas.microsoft.com/office/drawing/2014/main" id="{0E5BFF56-ED9C-47DD-8AAA-4A4F2E26B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3016" y="1107591"/>
            <a:ext cx="3120012" cy="2360026"/>
          </a:xfrm>
          <a:prstGeom prst="rect">
            <a:avLst/>
          </a:prstGeom>
          <a:solidFill>
            <a:srgbClr val="C00000"/>
          </a:solidFill>
          <a:ln>
            <a:noFill/>
          </a:ln>
        </p:spPr>
      </p:pic>
      <p:grpSp>
        <p:nvGrpSpPr>
          <p:cNvPr id="13" name="Group 131">
            <a:extLst>
              <a:ext uri="{FF2B5EF4-FFF2-40B4-BE49-F238E27FC236}">
                <a16:creationId xmlns:a16="http://schemas.microsoft.com/office/drawing/2014/main" id="{63508727-9A5C-471E-B156-BE887E5521C1}"/>
              </a:ext>
            </a:extLst>
          </p:cNvPr>
          <p:cNvGrpSpPr>
            <a:grpSpLocks/>
          </p:cNvGrpSpPr>
          <p:nvPr/>
        </p:nvGrpSpPr>
        <p:grpSpPr bwMode="auto">
          <a:xfrm>
            <a:off x="11571000" y="2957518"/>
            <a:ext cx="452402" cy="556266"/>
            <a:chOff x="3504" y="544"/>
            <a:chExt cx="2287" cy="1855"/>
          </a:xfrm>
        </p:grpSpPr>
        <p:sp>
          <p:nvSpPr>
            <p:cNvPr id="14" name="Line 129">
              <a:extLst>
                <a:ext uri="{FF2B5EF4-FFF2-40B4-BE49-F238E27FC236}">
                  <a16:creationId xmlns:a16="http://schemas.microsoft.com/office/drawing/2014/main" id="{751268B7-6872-4DF2-BFD9-24563FA9D6A7}"/>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 name="Line 130">
              <a:extLst>
                <a:ext uri="{FF2B5EF4-FFF2-40B4-BE49-F238E27FC236}">
                  <a16:creationId xmlns:a16="http://schemas.microsoft.com/office/drawing/2014/main" id="{81BAD127-1C90-4FFF-B77F-C3285A5F2598}"/>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8" name="Cloud 17">
            <a:extLst>
              <a:ext uri="{FF2B5EF4-FFF2-40B4-BE49-F238E27FC236}">
                <a16:creationId xmlns:a16="http://schemas.microsoft.com/office/drawing/2014/main" id="{C7E6ADEC-0D8E-4ED1-B3B1-DCC018FB815D}"/>
              </a:ext>
            </a:extLst>
          </p:cNvPr>
          <p:cNvSpPr/>
          <p:nvPr/>
        </p:nvSpPr>
        <p:spPr>
          <a:xfrm>
            <a:off x="11119694" y="1318375"/>
            <a:ext cx="629742" cy="533046"/>
          </a:xfrm>
          <a:prstGeom prst="clou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Cloud 21">
            <a:extLst>
              <a:ext uri="{FF2B5EF4-FFF2-40B4-BE49-F238E27FC236}">
                <a16:creationId xmlns:a16="http://schemas.microsoft.com/office/drawing/2014/main" id="{9B0C30DB-9E1D-4512-A623-6DF7C1B8A2A2}"/>
              </a:ext>
            </a:extLst>
          </p:cNvPr>
          <p:cNvSpPr/>
          <p:nvPr/>
        </p:nvSpPr>
        <p:spPr>
          <a:xfrm>
            <a:off x="10243084" y="1195868"/>
            <a:ext cx="629742" cy="509681"/>
          </a:xfrm>
          <a:prstGeom prst="clou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Cloud 22">
            <a:extLst>
              <a:ext uri="{FF2B5EF4-FFF2-40B4-BE49-F238E27FC236}">
                <a16:creationId xmlns:a16="http://schemas.microsoft.com/office/drawing/2014/main" id="{BEAAE7E6-D304-473A-9CB6-F0CCAC4855BD}"/>
              </a:ext>
            </a:extLst>
          </p:cNvPr>
          <p:cNvSpPr/>
          <p:nvPr/>
        </p:nvSpPr>
        <p:spPr>
          <a:xfrm>
            <a:off x="8836820" y="1152172"/>
            <a:ext cx="547374" cy="553378"/>
          </a:xfrm>
          <a:prstGeom prst="clou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A8A88C1-9CB1-4764-8B86-2D44F6D92AFD}"/>
              </a:ext>
            </a:extLst>
          </p:cNvPr>
          <p:cNvSpPr txBox="1"/>
          <p:nvPr/>
        </p:nvSpPr>
        <p:spPr>
          <a:xfrm>
            <a:off x="11237830" y="1415621"/>
            <a:ext cx="3934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6" name="TextBox 25">
            <a:extLst>
              <a:ext uri="{FF2B5EF4-FFF2-40B4-BE49-F238E27FC236}">
                <a16:creationId xmlns:a16="http://schemas.microsoft.com/office/drawing/2014/main" id="{5258EBCB-5296-4289-BCEB-A7587746760D}"/>
              </a:ext>
            </a:extLst>
          </p:cNvPr>
          <p:cNvSpPr txBox="1"/>
          <p:nvPr/>
        </p:nvSpPr>
        <p:spPr>
          <a:xfrm>
            <a:off x="8901498" y="1267832"/>
            <a:ext cx="3934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7" name="TextBox 26">
            <a:extLst>
              <a:ext uri="{FF2B5EF4-FFF2-40B4-BE49-F238E27FC236}">
                <a16:creationId xmlns:a16="http://schemas.microsoft.com/office/drawing/2014/main" id="{5D1F5606-7FBB-47EB-809D-ADE7A9A4717B}"/>
              </a:ext>
            </a:extLst>
          </p:cNvPr>
          <p:cNvSpPr txBox="1"/>
          <p:nvPr/>
        </p:nvSpPr>
        <p:spPr>
          <a:xfrm>
            <a:off x="10354888" y="1270722"/>
            <a:ext cx="3934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32753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A7285D-0727-4D03-96E7-22E3A9C4CA0D}"/>
              </a:ext>
            </a:extLst>
          </p:cNvPr>
          <p:cNvSpPr txBox="1">
            <a:spLocks/>
          </p:cNvSpPr>
          <p:nvPr/>
        </p:nvSpPr>
        <p:spPr>
          <a:xfrm>
            <a:off x="346509" y="0"/>
            <a:ext cx="11845491" cy="629476"/>
          </a:xfrm>
          <a:prstGeom prst="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algn="ctr" defTabSz="957263">
              <a:spcBef>
                <a:spcPct val="5000"/>
              </a:spcBef>
              <a:defRPr/>
            </a:pPr>
            <a:r>
              <a:rPr lang="en-US" sz="3600" b="1" dirty="0">
                <a:ln/>
                <a:latin typeface="Tahoma" pitchFamily="34" charset="0"/>
                <a:ea typeface="Tahoma" pitchFamily="34" charset="0"/>
                <a:cs typeface="Tahoma" pitchFamily="34" charset="0"/>
              </a:rPr>
              <a:t>Chemical Burn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sp>
        <p:nvSpPr>
          <p:cNvPr id="7" name="Left Arrow 10">
            <a:hlinkClick r:id="rId2" action="ppaction://hlinksldjump"/>
            <a:extLst>
              <a:ext uri="{FF2B5EF4-FFF2-40B4-BE49-F238E27FC236}">
                <a16:creationId xmlns:a16="http://schemas.microsoft.com/office/drawing/2014/main" id="{2FA5F180-D49E-4FF9-BA1E-32917CAC796D}"/>
              </a:ext>
            </a:extLst>
          </p:cNvPr>
          <p:cNvSpPr/>
          <p:nvPr/>
        </p:nvSpPr>
        <p:spPr>
          <a:xfrm>
            <a:off x="9952" y="6070600"/>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541" cmpd="sng">
                  <a:solidFill>
                    <a:srgbClr val="DDDDDD">
                      <a:shade val="88000"/>
                      <a:satMod val="110000"/>
                    </a:srgbClr>
                  </a:solidFill>
                  <a:prstDash val="solid"/>
                </a:ln>
                <a:solidFill>
                  <a:srgbClr val="0070C0"/>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Table of contents</a:t>
            </a:r>
            <a:endParaRPr kumimoji="0" lang="en-US" sz="2000" b="1" i="0" u="none" strike="noStrike" kern="1200" cap="none" spc="0" normalizeH="0" baseline="0" noProof="0" dirty="0">
              <a:ln w="10541" cmpd="sng">
                <a:solidFill>
                  <a:srgbClr val="DDDDDD">
                    <a:shade val="88000"/>
                    <a:satMod val="110000"/>
                  </a:srgbClr>
                </a:solidFill>
                <a:prstDash val="solid"/>
              </a:ln>
              <a:solidFill>
                <a:srgbClr val="0070C0"/>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28245204-2816-4502-A1DD-DE83B63F56DA}"/>
              </a:ext>
            </a:extLst>
          </p:cNvPr>
          <p:cNvGraphicFramePr>
            <a:graphicFrameLocks noGrp="1"/>
          </p:cNvGraphicFramePr>
          <p:nvPr>
            <p:extLst>
              <p:ext uri="{D42A27DB-BD31-4B8C-83A1-F6EECF244321}">
                <p14:modId xmlns:p14="http://schemas.microsoft.com/office/powerpoint/2010/main" val="654511000"/>
              </p:ext>
            </p:extLst>
          </p:nvPr>
        </p:nvGraphicFramePr>
        <p:xfrm>
          <a:off x="2365353" y="2122002"/>
          <a:ext cx="9335152" cy="1097280"/>
        </p:xfrm>
        <a:graphic>
          <a:graphicData uri="http://schemas.openxmlformats.org/drawingml/2006/table">
            <a:tbl>
              <a:tblPr firstRow="1" bandRow="1">
                <a:tableStyleId>{7DF18680-E054-41AD-8BC1-D1AEF772440D}</a:tableStyleId>
              </a:tblPr>
              <a:tblGrid>
                <a:gridCol w="349474">
                  <a:extLst>
                    <a:ext uri="{9D8B030D-6E8A-4147-A177-3AD203B41FA5}">
                      <a16:colId xmlns:a16="http://schemas.microsoft.com/office/drawing/2014/main" val="20000"/>
                    </a:ext>
                  </a:extLst>
                </a:gridCol>
                <a:gridCol w="4839471">
                  <a:extLst>
                    <a:ext uri="{9D8B030D-6E8A-4147-A177-3AD203B41FA5}">
                      <a16:colId xmlns:a16="http://schemas.microsoft.com/office/drawing/2014/main" val="20001"/>
                    </a:ext>
                  </a:extLst>
                </a:gridCol>
                <a:gridCol w="1255923">
                  <a:extLst>
                    <a:ext uri="{9D8B030D-6E8A-4147-A177-3AD203B41FA5}">
                      <a16:colId xmlns:a16="http://schemas.microsoft.com/office/drawing/2014/main" val="3270702318"/>
                    </a:ext>
                  </a:extLst>
                </a:gridCol>
                <a:gridCol w="958468">
                  <a:extLst>
                    <a:ext uri="{9D8B030D-6E8A-4147-A177-3AD203B41FA5}">
                      <a16:colId xmlns:a16="http://schemas.microsoft.com/office/drawing/2014/main" val="3065041249"/>
                    </a:ext>
                  </a:extLst>
                </a:gridCol>
                <a:gridCol w="914400">
                  <a:extLst>
                    <a:ext uri="{9D8B030D-6E8A-4147-A177-3AD203B41FA5}">
                      <a16:colId xmlns:a16="http://schemas.microsoft.com/office/drawing/2014/main" val="20003"/>
                    </a:ext>
                  </a:extLst>
                </a:gridCol>
                <a:gridCol w="1017416">
                  <a:extLst>
                    <a:ext uri="{9D8B030D-6E8A-4147-A177-3AD203B41FA5}">
                      <a16:colId xmlns:a16="http://schemas.microsoft.com/office/drawing/2014/main" val="1740478292"/>
                    </a:ext>
                  </a:extLst>
                </a:gridCol>
              </a:tblGrid>
              <a:tr h="549849">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rgbClr val="3366CC"/>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Activity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414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1</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hlinkClick r:id="rId3" action="ppaction://hlinksldjump">
                            <a:extLst>
                              <a:ext uri="{A12FA001-AC4F-418D-AE19-62706E023703}">
                                <ahyp:hlinkClr xmlns:ahyp="http://schemas.microsoft.com/office/drawing/2018/hyperlinkcolor" val="tx"/>
                              </a:ext>
                            </a:extLst>
                          </a:hlinkClick>
                        </a:rPr>
                        <a:t>Operator used his right foot to remove a build-up of Sulphur</a:t>
                      </a:r>
                      <a:endParaRPr lang="en-US" sz="16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LTI#01</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Sulphur pouring</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3366CC"/>
                          </a:solidFill>
                          <a:latin typeface="+mn-lt"/>
                          <a:ea typeface="+mn-ea"/>
                          <a:cs typeface="+mn-cs"/>
                        </a:rPr>
                        <a:t>C3P</a:t>
                      </a:r>
                    </a:p>
                  </a:txBody>
                  <a:tcPr>
                    <a:solidFill>
                      <a:srgbClr val="AFDC7E"/>
                    </a:solidFill>
                  </a:tcPr>
                </a:tc>
                <a:extLst>
                  <a:ext uri="{0D108BD9-81ED-4DB2-BD59-A6C34878D82A}">
                    <a16:rowId xmlns:a16="http://schemas.microsoft.com/office/drawing/2014/main" val="10001"/>
                  </a:ext>
                </a:extLst>
              </a:tr>
            </a:tbl>
          </a:graphicData>
        </a:graphic>
      </p:graphicFrame>
      <p:pic>
        <p:nvPicPr>
          <p:cNvPr id="3" name="Picture 2" descr="A person wearing a safety vest&#10;&#10;Description automatically generated with medium confidence">
            <a:extLst>
              <a:ext uri="{FF2B5EF4-FFF2-40B4-BE49-F238E27FC236}">
                <a16:creationId xmlns:a16="http://schemas.microsoft.com/office/drawing/2014/main" id="{EC7280F0-E886-A8D6-2B9B-4BE5126C10AD}"/>
              </a:ext>
            </a:extLst>
          </p:cNvPr>
          <p:cNvPicPr>
            <a:picLocks noChangeAspect="1"/>
          </p:cNvPicPr>
          <p:nvPr/>
        </p:nvPicPr>
        <p:blipFill rotWithShape="1">
          <a:blip r:embed="rId4">
            <a:extLst>
              <a:ext uri="{28A0092B-C50C-407E-A947-70E740481C1C}">
                <a14:useLocalDpi xmlns:a14="http://schemas.microsoft.com/office/drawing/2010/main" val="0"/>
              </a:ext>
            </a:extLst>
          </a:blip>
          <a:srcRect l="26166" t="1759" r="28706"/>
          <a:stretch/>
        </p:blipFill>
        <p:spPr>
          <a:xfrm>
            <a:off x="282957" y="1165608"/>
            <a:ext cx="2009670" cy="4374947"/>
          </a:xfrm>
          <a:prstGeom prst="rect">
            <a:avLst/>
          </a:prstGeom>
        </p:spPr>
      </p:pic>
    </p:spTree>
    <p:extLst>
      <p:ext uri="{BB962C8B-B14F-4D97-AF65-F5344CB8AC3E}">
        <p14:creationId xmlns:p14="http://schemas.microsoft.com/office/powerpoint/2010/main" val="1589074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33680" y="1505411"/>
            <a:ext cx="8644572" cy="4270400"/>
          </a:xfrm>
          <a:prstGeom prst="rect">
            <a:avLst/>
          </a:prstGeom>
          <a:noFill/>
          <a:ln w="19050">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R="0" lvl="0" algn="l" defTabSz="914400"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While a Field Operator and his Supervisor were inside the boundary of the Sulphur blocking area, the Operator used his right foot to remove a build-up of Sulphur.  At the same time, he was positioned on a thin crust of solid Sulphur which was covering liquid Sulphur at a temperature of 135c.  The weight of the Operator fractured the crust and exposed his feet to the hot liquid underneath, resulting in 2</a:t>
            </a:r>
            <a:r>
              <a:rPr kumimoji="0" lang="en-US" sz="13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nd</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degree burns to both feet.  He was initially treated at PDO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Yibal</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Clinic before being referred to Nizwa Hospital for further treatment. </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IP entered the area 1 hour after Sulphur pouring – the procedure highlights no one should enter area for a period of 24 hrs.</a:t>
            </a:r>
          </a:p>
          <a:p>
            <a:pPr marL="171450" indent="-171450">
              <a:spcAft>
                <a:spcPts val="300"/>
              </a:spcAft>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The correct specialist PPE was not worn as the operator and supervisor underestimated the risk of liquid Sulphur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Tahoma" pitchFamily="34" charset="0"/>
              </a:rPr>
              <a:t>The Sulphur pouring arm had an oil leak which temporarily stopped the pouring process and allowed Sulphur to build up which required operator intervention.</a:t>
            </a:r>
          </a:p>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panose="020F0502020204030204" pitchFamily="34" charset="0"/>
              <a:cs typeface="Tahoma" pitchFamily="34" charset="0"/>
            </a:endParaRPr>
          </a:p>
          <a:p>
            <a:pPr marL="114300" marR="0" lvl="0" indent="-114300" algn="just"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Calibri" panose="020F0502020204030204"/>
                <a:ea typeface="+mn-ea"/>
                <a:cs typeface="+mn-cs"/>
              </a:rPr>
              <a:t>Always follow the specific requirements of the procedure for your safe work (e.g. SOP, Method Statement, JSA).</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300" dirty="0">
                <a:latin typeface="Calibri" panose="020F0502020204030204"/>
              </a:rPr>
              <a:t>Always wear the correct PPE required for specialist activities.  If you don’t know what it is…..find out!</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300" dirty="0">
                <a:latin typeface="Calibri" panose="020F0502020204030204"/>
              </a:rPr>
              <a:t>Always report equipment that is faulty or needs repairing – it could cause an incident.</a:t>
            </a:r>
            <a:endParaRPr kumimoji="0" lang="en-US" sz="1050" b="0" i="0" u="none" strike="noStrike" kern="1200" cap="none" spc="0" normalizeH="0" baseline="0" noProof="0" dirty="0">
              <a:ln>
                <a:noFill/>
              </a:ln>
              <a:effectLst/>
              <a:uLnTx/>
              <a:uFillTx/>
              <a:latin typeface="Calibri" panose="020F0502020204030204" pitchFamily="34" charset="0"/>
              <a:ea typeface="+mn-ea"/>
              <a:cs typeface="Tahoma" pitchFamily="34" charset="0"/>
            </a:endParaRP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1" y="586876"/>
            <a:ext cx="11775639"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09/02/2023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LTI#01: </a:t>
            </a:r>
            <a:r>
              <a:rPr kumimoji="0" lang="en-US" sz="1200" b="1" i="0" u="none" strike="noStrike" kern="1200" cap="none" spc="0" normalizeH="0" baseline="0" noProof="0" dirty="0">
                <a:ln>
                  <a:noFill/>
                </a:ln>
                <a:solidFill>
                  <a:schemeClr val="accent5">
                    <a:lumMod val="75000"/>
                  </a:schemeClr>
                </a:solidFill>
                <a:effectLst/>
                <a:uLnTx/>
                <a:uFillTx/>
                <a:latin typeface="Tahoma" pitchFamily="34" charset="0"/>
                <a:ea typeface="+mn-ea"/>
                <a:cs typeface="+mn-cs"/>
              </a:rPr>
              <a:t>Liquid</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Sulphur burn to feet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Chemicals</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C3P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lang="en-US" sz="1200" b="1" dirty="0">
                <a:solidFill>
                  <a:srgbClr val="4472C4"/>
                </a:solidFill>
                <a:latin typeface="Tahoma" pitchFamily="34" charset="0"/>
              </a:rPr>
              <a:t>Sulphur pouring</a:t>
            </a:r>
          </a:p>
        </p:txBody>
      </p:sp>
      <p:sp>
        <p:nvSpPr>
          <p:cNvPr id="14" name="Rectangle 13">
            <a:extLst>
              <a:ext uri="{FF2B5EF4-FFF2-40B4-BE49-F238E27FC236}">
                <a16:creationId xmlns:a16="http://schemas.microsoft.com/office/drawing/2014/main" id="{27AC772E-6015-4076-A0DC-005445BF4556}"/>
              </a:ext>
            </a:extLst>
          </p:cNvPr>
          <p:cNvSpPr/>
          <p:nvPr/>
        </p:nvSpPr>
        <p:spPr>
          <a:xfrm>
            <a:off x="416362" y="984640"/>
            <a:ext cx="6814756"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Drilling, Logistics, Operation &amp; Construction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PDO Second Alert</a:t>
            </a:r>
          </a:p>
        </p:txBody>
      </p:sp>
      <p:sp>
        <p:nvSpPr>
          <p:cNvPr id="2" name="TextBox 1">
            <a:extLst>
              <a:ext uri="{FF2B5EF4-FFF2-40B4-BE49-F238E27FC236}">
                <a16:creationId xmlns:a16="http://schemas.microsoft.com/office/drawing/2014/main" id="{79534F91-FFF5-4BE2-969F-08BDA81C29D8}"/>
              </a:ext>
            </a:extLst>
          </p:cNvPr>
          <p:cNvSpPr txBox="1"/>
          <p:nvPr/>
        </p:nvSpPr>
        <p:spPr>
          <a:xfrm>
            <a:off x="433680" y="6303623"/>
            <a:ext cx="8553566" cy="338554"/>
          </a:xfrm>
          <a:prstGeom prst="rect">
            <a:avLst/>
          </a:prstGeom>
          <a:solidFill>
            <a:srgbClr val="0070C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rPr>
              <a:t>Procedures have specific requirements within them – </a:t>
            </a:r>
            <a:r>
              <a:rPr lang="en-US" sz="1600" b="1" dirty="0">
                <a:solidFill>
                  <a:srgbClr val="FFFF00"/>
                </a:solidFill>
                <a:latin typeface="Tahoma" pitchFamily="34" charset="0"/>
                <a:ea typeface="MS PGothic" pitchFamily="34" charset="-128"/>
              </a:rPr>
              <a:t>follow them to keep safe!</a:t>
            </a:r>
            <a:endParaRPr kumimoji="0" lang="en-US" sz="1600" b="1" i="0" u="none" strike="noStrike" kern="1200" cap="none" spc="0" normalizeH="0" baseline="0" noProof="0" dirty="0">
              <a:ln>
                <a:noFill/>
              </a:ln>
              <a:solidFill>
                <a:srgbClr val="FFFF00"/>
              </a:solidFill>
              <a:effectLst/>
              <a:uLnTx/>
              <a:uFillTx/>
              <a:latin typeface="Tahoma" pitchFamily="34" charset="0"/>
              <a:ea typeface="MS PGothic" pitchFamily="34" charset="-128"/>
              <a:cs typeface="+mn-cs"/>
            </a:endParaRPr>
          </a:p>
        </p:txBody>
      </p:sp>
      <p:grpSp>
        <p:nvGrpSpPr>
          <p:cNvPr id="19" name="Group 18">
            <a:extLst>
              <a:ext uri="{FF2B5EF4-FFF2-40B4-BE49-F238E27FC236}">
                <a16:creationId xmlns:a16="http://schemas.microsoft.com/office/drawing/2014/main" id="{6BF7500F-A311-5AE8-AC7C-9C49E695B3D1}"/>
              </a:ext>
            </a:extLst>
          </p:cNvPr>
          <p:cNvGrpSpPr/>
          <p:nvPr/>
        </p:nvGrpSpPr>
        <p:grpSpPr>
          <a:xfrm>
            <a:off x="9199971" y="1088366"/>
            <a:ext cx="2425979" cy="2381213"/>
            <a:chOff x="9199971" y="1088366"/>
            <a:chExt cx="2425979" cy="2381213"/>
          </a:xfrm>
        </p:grpSpPr>
        <p:pic>
          <p:nvPicPr>
            <p:cNvPr id="3" name="Picture 2">
              <a:extLst>
                <a:ext uri="{FF2B5EF4-FFF2-40B4-BE49-F238E27FC236}">
                  <a16:creationId xmlns:a16="http://schemas.microsoft.com/office/drawing/2014/main" id="{96D06D05-B960-4405-E1AA-42DB927E2898}"/>
                </a:ext>
              </a:extLst>
            </p:cNvPr>
            <p:cNvPicPr>
              <a:picLocks noChangeAspect="1"/>
            </p:cNvPicPr>
            <p:nvPr/>
          </p:nvPicPr>
          <p:blipFill rotWithShape="1">
            <a:blip r:embed="rId3"/>
            <a:srcRect t="20123"/>
            <a:stretch/>
          </p:blipFill>
          <p:spPr>
            <a:xfrm>
              <a:off x="9199971" y="1088366"/>
              <a:ext cx="2425979" cy="2381213"/>
            </a:xfrm>
            <a:prstGeom prst="rect">
              <a:avLst/>
            </a:prstGeom>
            <a:ln w="3175">
              <a:solidFill>
                <a:schemeClr val="tx1"/>
              </a:solidFill>
            </a:ln>
          </p:spPr>
        </p:pic>
        <p:grpSp>
          <p:nvGrpSpPr>
            <p:cNvPr id="10" name="Group 131">
              <a:extLst>
                <a:ext uri="{FF2B5EF4-FFF2-40B4-BE49-F238E27FC236}">
                  <a16:creationId xmlns:a16="http://schemas.microsoft.com/office/drawing/2014/main" id="{AB7F76C3-B921-4139-99D6-E25E2E64024C}"/>
                </a:ext>
              </a:extLst>
            </p:cNvPr>
            <p:cNvGrpSpPr>
              <a:grpSpLocks/>
            </p:cNvGrpSpPr>
            <p:nvPr/>
          </p:nvGrpSpPr>
          <p:grpSpPr bwMode="auto">
            <a:xfrm>
              <a:off x="11158973" y="2731748"/>
              <a:ext cx="336550" cy="544513"/>
              <a:chOff x="3504" y="544"/>
              <a:chExt cx="2287" cy="1855"/>
            </a:xfrm>
          </p:grpSpPr>
          <p:sp>
            <p:nvSpPr>
              <p:cNvPr id="11" name="Line 129">
                <a:extLst>
                  <a:ext uri="{FF2B5EF4-FFF2-40B4-BE49-F238E27FC236}">
                    <a16:creationId xmlns:a16="http://schemas.microsoft.com/office/drawing/2014/main" id="{7C9DB3BB-4C45-4E1C-8153-70932167E504}"/>
                  </a:ext>
                </a:extLst>
              </p:cNvPr>
              <p:cNvSpPr>
                <a:spLocks noChangeShapeType="1"/>
              </p:cNvSpPr>
              <p:nvPr/>
            </p:nvSpPr>
            <p:spPr bwMode="auto">
              <a:xfrm>
                <a:off x="3504" y="568"/>
                <a:ext cx="2287" cy="1831"/>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Line 130">
                <a:extLst>
                  <a:ext uri="{FF2B5EF4-FFF2-40B4-BE49-F238E27FC236}">
                    <a16:creationId xmlns:a16="http://schemas.microsoft.com/office/drawing/2014/main" id="{7E9AC540-A978-46C0-A6CF-A0428D4BD327}"/>
                  </a:ext>
                </a:extLst>
              </p:cNvPr>
              <p:cNvSpPr>
                <a:spLocks noChangeShapeType="1"/>
              </p:cNvSpPr>
              <p:nvPr/>
            </p:nvSpPr>
            <p:spPr bwMode="auto">
              <a:xfrm flipV="1">
                <a:off x="3528" y="544"/>
                <a:ext cx="2144" cy="1807"/>
              </a:xfrm>
              <a:prstGeom prst="line">
                <a:avLst/>
              </a:prstGeom>
              <a:noFill/>
              <a:ln w="1333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16" name="Picture 15">
              <a:extLst>
                <a:ext uri="{FF2B5EF4-FFF2-40B4-BE49-F238E27FC236}">
                  <a16:creationId xmlns:a16="http://schemas.microsoft.com/office/drawing/2014/main" id="{E8E9FAC6-80DE-0B5E-7846-CF8BE2AA1FAB}"/>
                </a:ext>
              </a:extLst>
            </p:cNvPr>
            <p:cNvPicPr>
              <a:picLocks noChangeAspect="1"/>
            </p:cNvPicPr>
            <p:nvPr/>
          </p:nvPicPr>
          <p:blipFill rotWithShape="1">
            <a:blip r:embed="rId4"/>
            <a:srcRect l="66357" t="22095" r="6500" b="29270"/>
            <a:stretch/>
          </p:blipFill>
          <p:spPr>
            <a:xfrm>
              <a:off x="9218070" y="2746815"/>
              <a:ext cx="703230" cy="708781"/>
            </a:xfrm>
            <a:prstGeom prst="rect">
              <a:avLst/>
            </a:prstGeom>
          </p:spPr>
        </p:pic>
      </p:grpSp>
      <p:grpSp>
        <p:nvGrpSpPr>
          <p:cNvPr id="20" name="Group 19">
            <a:extLst>
              <a:ext uri="{FF2B5EF4-FFF2-40B4-BE49-F238E27FC236}">
                <a16:creationId xmlns:a16="http://schemas.microsoft.com/office/drawing/2014/main" id="{9B34E11D-00FB-CA55-8EE0-BED24650BBA9}"/>
              </a:ext>
            </a:extLst>
          </p:cNvPr>
          <p:cNvGrpSpPr/>
          <p:nvPr/>
        </p:nvGrpSpPr>
        <p:grpSpPr>
          <a:xfrm>
            <a:off x="9199970" y="3615097"/>
            <a:ext cx="2425979" cy="2400720"/>
            <a:chOff x="9199970" y="3615097"/>
            <a:chExt cx="2425979" cy="2400720"/>
          </a:xfrm>
        </p:grpSpPr>
        <p:pic>
          <p:nvPicPr>
            <p:cNvPr id="5" name="Picture 4" descr="A picture containing outdoor, sky, water, person&#10;&#10;Description automatically generated">
              <a:extLst>
                <a:ext uri="{FF2B5EF4-FFF2-40B4-BE49-F238E27FC236}">
                  <a16:creationId xmlns:a16="http://schemas.microsoft.com/office/drawing/2014/main" id="{3FF55103-FFB0-FD5B-69CD-9B3ACC287E41}"/>
                </a:ext>
              </a:extLst>
            </p:cNvPr>
            <p:cNvPicPr>
              <a:picLocks noChangeAspect="1"/>
            </p:cNvPicPr>
            <p:nvPr/>
          </p:nvPicPr>
          <p:blipFill rotWithShape="1">
            <a:blip r:embed="rId5">
              <a:extLst>
                <a:ext uri="{28A0092B-C50C-407E-A947-70E740481C1C}">
                  <a14:useLocalDpi xmlns:a14="http://schemas.microsoft.com/office/drawing/2010/main" val="0"/>
                </a:ext>
              </a:extLst>
            </a:blip>
            <a:srcRect l="6302" r="17665"/>
            <a:stretch/>
          </p:blipFill>
          <p:spPr>
            <a:xfrm>
              <a:off x="9199970" y="3615097"/>
              <a:ext cx="2425979" cy="2400720"/>
            </a:xfrm>
            <a:prstGeom prst="rect">
              <a:avLst/>
            </a:prstGeom>
            <a:ln w="3175">
              <a:solidFill>
                <a:schemeClr val="tx1"/>
              </a:solidFill>
            </a:ln>
          </p:spPr>
        </p:pic>
        <p:sp>
          <p:nvSpPr>
            <p:cNvPr id="9" name="Freeform 132">
              <a:extLst>
                <a:ext uri="{FF2B5EF4-FFF2-40B4-BE49-F238E27FC236}">
                  <a16:creationId xmlns:a16="http://schemas.microsoft.com/office/drawing/2014/main" id="{A68310E0-CF63-4276-BC7B-52B36A6230C6}"/>
                </a:ext>
              </a:extLst>
            </p:cNvPr>
            <p:cNvSpPr>
              <a:spLocks/>
            </p:cNvSpPr>
            <p:nvPr/>
          </p:nvSpPr>
          <p:spPr bwMode="auto">
            <a:xfrm>
              <a:off x="11047031" y="5462653"/>
              <a:ext cx="457200" cy="457200"/>
            </a:xfrm>
            <a:custGeom>
              <a:avLst/>
              <a:gdLst>
                <a:gd name="T0" fmla="*/ 0 w 1336"/>
                <a:gd name="T1" fmla="*/ 2147483647 h 888"/>
                <a:gd name="T2" fmla="*/ 2147483647 w 1336"/>
                <a:gd name="T3" fmla="*/ 2147483647 h 888"/>
                <a:gd name="T4" fmla="*/ 2147483647 w 1336"/>
                <a:gd name="T5" fmla="*/ 0 h 888"/>
                <a:gd name="T6" fmla="*/ 0 60000 65536"/>
                <a:gd name="T7" fmla="*/ 0 60000 65536"/>
                <a:gd name="T8" fmla="*/ 0 60000 65536"/>
                <a:gd name="T9" fmla="*/ 0 w 1336"/>
                <a:gd name="T10" fmla="*/ 0 h 888"/>
                <a:gd name="T11" fmla="*/ 1336 w 1336"/>
                <a:gd name="T12" fmla="*/ 888 h 888"/>
              </a:gdLst>
              <a:ahLst/>
              <a:cxnLst>
                <a:cxn ang="T6">
                  <a:pos x="T0" y="T1"/>
                </a:cxn>
                <a:cxn ang="T7">
                  <a:pos x="T2" y="T3"/>
                </a:cxn>
                <a:cxn ang="T8">
                  <a:pos x="T4" y="T5"/>
                </a:cxn>
              </a:cxnLst>
              <a:rect l="T9" t="T10" r="T11" b="T12"/>
              <a:pathLst>
                <a:path w="1336" h="888">
                  <a:moveTo>
                    <a:pt x="0" y="600"/>
                  </a:moveTo>
                  <a:lnTo>
                    <a:pt x="312" y="888"/>
                  </a:lnTo>
                  <a:lnTo>
                    <a:pt x="1336" y="0"/>
                  </a:lnTo>
                </a:path>
              </a:pathLst>
            </a:custGeom>
            <a:noFill/>
            <a:ln w="133350">
              <a:solidFill>
                <a:srgbClr val="00FF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18" name="Picture 17">
              <a:extLst>
                <a:ext uri="{FF2B5EF4-FFF2-40B4-BE49-F238E27FC236}">
                  <a16:creationId xmlns:a16="http://schemas.microsoft.com/office/drawing/2014/main" id="{03E93F1B-ADF3-A294-028F-F8D854DF28D5}"/>
                </a:ext>
              </a:extLst>
            </p:cNvPr>
            <p:cNvPicPr>
              <a:picLocks noChangeAspect="1"/>
            </p:cNvPicPr>
            <p:nvPr/>
          </p:nvPicPr>
          <p:blipFill rotWithShape="1">
            <a:blip r:embed="rId6"/>
            <a:srcRect l="67643" t="22567" r="7643" b="30159"/>
            <a:stretch/>
          </p:blipFill>
          <p:spPr>
            <a:xfrm>
              <a:off x="9216447" y="5286442"/>
              <a:ext cx="658747" cy="708781"/>
            </a:xfrm>
            <a:prstGeom prst="rect">
              <a:avLst/>
            </a:prstGeom>
          </p:spPr>
        </p:pic>
      </p:grpSp>
    </p:spTree>
    <p:extLst>
      <p:ext uri="{BB962C8B-B14F-4D97-AF65-F5344CB8AC3E}">
        <p14:creationId xmlns:p14="http://schemas.microsoft.com/office/powerpoint/2010/main" val="2684490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4C66E9-CF65-4A0F-9A16-76B64C582F3A}"/>
              </a:ext>
            </a:extLst>
          </p:cNvPr>
          <p:cNvSpPr/>
          <p:nvPr/>
        </p:nvSpPr>
        <p:spPr>
          <a:xfrm>
            <a:off x="861037" y="1109428"/>
            <a:ext cx="10928195" cy="52322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835564" y="1845952"/>
            <a:ext cx="10928195" cy="398570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8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prstClr val="black"/>
                </a:solidFill>
                <a:latin typeface="Calibri" panose="020F0502020204030204" pitchFamily="34" charset="0"/>
                <a:sym typeface="Wingdings" pitchFamily="2" charset="2"/>
              </a:rPr>
              <a:t>Do supervisors and staff have access to the correct procedure – is it effectively communicated to them?</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prstClr val="black"/>
                </a:solidFill>
                <a:latin typeface="Calibri" panose="020F0502020204030204" pitchFamily="34" charset="0"/>
                <a:sym typeface="Wingdings" pitchFamily="2" charset="2"/>
              </a:rPr>
              <a:t>In the event of equipment breakdown or recurring issues – does the workforce know how and who to report it to?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600" dirty="0">
              <a:solidFill>
                <a:prstClr val="black"/>
              </a:solidFill>
              <a:latin typeface="Calibri" panose="020F0502020204030204" pitchFamily="34" charset="0"/>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prstClr val="black"/>
                </a:solidFill>
                <a:latin typeface="Calibri" panose="020F0502020204030204" pitchFamily="34" charset="0"/>
                <a:sym typeface="Wingdings" pitchFamily="2" charset="2"/>
              </a:rPr>
              <a:t>Does the induction/training provided to workers adequately cover the risks associated with their work to keep them safe?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600" dirty="0">
              <a:solidFill>
                <a:prstClr val="black"/>
              </a:solidFill>
              <a:latin typeface="Calibri" panose="020F0502020204030204" pitchFamily="34" charset="0"/>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prstClr val="black"/>
                </a:solidFill>
                <a:latin typeface="Calibri" panose="020F0502020204030204" pitchFamily="34" charset="0"/>
                <a:sym typeface="Wingdings" pitchFamily="2" charset="2"/>
              </a:rPr>
              <a:t>Is the correct PPE available to all members of the workforce who need them?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prstClr val="black"/>
                </a:solidFill>
                <a:latin typeface="Calibri" panose="020F0502020204030204" pitchFamily="34" charset="0"/>
                <a:sym typeface="Wingdings" pitchFamily="2" charset="2"/>
              </a:rPr>
              <a:t>Is access to you Site location adequately managed – how do you control the access arrangements?</a:t>
            </a: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11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9" name="Title 1">
            <a:extLst>
              <a:ext uri="{FF2B5EF4-FFF2-40B4-BE49-F238E27FC236}">
                <a16:creationId xmlns:a16="http://schemas.microsoft.com/office/drawing/2014/main" id="{7B684523-7396-2262-A26B-6382CAAE811D}"/>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800" b="1" dirty="0">
                <a:ea typeface="MS PGothic" pitchFamily="34" charset="-128"/>
              </a:rPr>
              <a:t>Management self audit </a:t>
            </a: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Rectangle 8">
            <a:extLst>
              <a:ext uri="{FF2B5EF4-FFF2-40B4-BE49-F238E27FC236}">
                <a16:creationId xmlns:a16="http://schemas.microsoft.com/office/drawing/2014/main" id="{88865FAB-D4BB-435A-C2C3-8A7D318EDA66}"/>
              </a:ext>
            </a:extLst>
          </p:cNvPr>
          <p:cNvSpPr>
            <a:spLocks noChangeArrowheads="1"/>
          </p:cNvSpPr>
          <p:nvPr/>
        </p:nvSpPr>
        <p:spPr bwMode="auto">
          <a:xfrm>
            <a:off x="416361" y="586876"/>
            <a:ext cx="11775639" cy="338554"/>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itchFamily="34" charset="0"/>
                <a:ea typeface="+mn-ea"/>
                <a:cs typeface="+mn-cs"/>
              </a:rPr>
              <a:t>Date:</a:t>
            </a:r>
            <a:r>
              <a:rPr kumimoji="0" lang="en-GB" sz="1200" b="1" i="0" u="none" strike="noStrike" kern="1200" cap="none" spc="0" normalizeH="0" baseline="0" noProof="0" dirty="0">
                <a:ln>
                  <a:noFill/>
                </a:ln>
                <a:solidFill>
                  <a:srgbClr val="4472C4"/>
                </a:solidFill>
                <a:effectLst/>
                <a:uLnTx/>
                <a:uFillTx/>
                <a:latin typeface="Tahoma" pitchFamily="34" charset="0"/>
                <a:ea typeface="+mn-ea"/>
                <a:cs typeface="+mn-cs"/>
              </a:rPr>
              <a:t>09/02/2023</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LTI#01: </a:t>
            </a:r>
            <a:r>
              <a:rPr kumimoji="0" lang="en-US" sz="1200" b="1" i="0" u="none" strike="noStrike" kern="1200" cap="none" spc="0" normalizeH="0" baseline="0" noProof="0" dirty="0">
                <a:ln>
                  <a:noFill/>
                </a:ln>
                <a:solidFill>
                  <a:schemeClr val="accent5">
                    <a:lumMod val="75000"/>
                  </a:schemeClr>
                </a:solidFill>
                <a:effectLst/>
                <a:uLnTx/>
                <a:uFillTx/>
                <a:latin typeface="Tahoma" pitchFamily="34" charset="0"/>
                <a:ea typeface="+mn-ea"/>
                <a:cs typeface="+mn-cs"/>
              </a:rPr>
              <a:t>Liquid</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 Sulphur burn to feet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Chemicals</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lang="en-US" sz="1200" b="1" dirty="0">
                <a:solidFill>
                  <a:srgbClr val="4472C4"/>
                </a:solidFill>
                <a:latin typeface="Tahoma" pitchFamily="34" charset="0"/>
              </a:rPr>
              <a:t>C3P </a:t>
            </a:r>
            <a:r>
              <a:rPr kumimoji="0" lang="en-US" sz="16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Activity: </a:t>
            </a:r>
            <a:r>
              <a:rPr lang="en-US" sz="1200" b="1" dirty="0">
                <a:solidFill>
                  <a:srgbClr val="4472C4"/>
                </a:solidFill>
                <a:latin typeface="Tahoma" pitchFamily="34" charset="0"/>
              </a:rPr>
              <a:t>Sulphur pouring</a:t>
            </a:r>
          </a:p>
        </p:txBody>
      </p:sp>
    </p:spTree>
    <p:extLst>
      <p:ext uri="{BB962C8B-B14F-4D97-AF65-F5344CB8AC3E}">
        <p14:creationId xmlns:p14="http://schemas.microsoft.com/office/powerpoint/2010/main" val="113611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id="{BFD29869-37A4-4F29-AC00-04D63ACDA487}"/>
              </a:ext>
            </a:extLst>
          </p:cNvPr>
          <p:cNvSpPr txBox="1">
            <a:spLocks noChangeArrowheads="1"/>
          </p:cNvSpPr>
          <p:nvPr/>
        </p:nvSpPr>
        <p:spPr bwMode="auto">
          <a:xfrm>
            <a:off x="352425" y="-3173"/>
            <a:ext cx="11839575" cy="590931"/>
          </a:xfrm>
          <a:prstGeom prst="rect">
            <a:avLst/>
          </a:prstGeom>
          <a:solidFill>
            <a:srgbClr val="FFC000"/>
          </a:solidFill>
          <a:ln w="9525">
            <a:noFill/>
            <a:miter lim="800000"/>
            <a:headEnd/>
            <a:tailEnd/>
          </a:ln>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57263" rtl="0" eaLnBrk="1" fontAlgn="auto" latinLnBrk="0" hangingPunct="1">
              <a:lnSpc>
                <a:spcPct val="90000"/>
              </a:lnSpc>
              <a:spcBef>
                <a:spcPct val="5000"/>
              </a:spcBef>
              <a:spcAft>
                <a:spcPts val="0"/>
              </a:spcAft>
              <a:buClrTx/>
              <a:buSzTx/>
              <a:buFontTx/>
              <a:buNone/>
              <a:tabLst/>
              <a:defRPr/>
            </a:pPr>
            <a:r>
              <a:rPr kumimoji="0" lang="en-US" sz="3600" b="1" i="0" u="none" strike="noStrike" kern="1200" normalizeH="0" baseline="0" noProof="0" dirty="0">
                <a:ln/>
                <a:uLnTx/>
                <a:uFillTx/>
                <a:latin typeface="Tahoma" pitchFamily="34" charset="0"/>
                <a:ea typeface="Tahoma" pitchFamily="34" charset="0"/>
                <a:cs typeface="Tahoma" pitchFamily="34" charset="0"/>
              </a:rPr>
              <a:t>Drops</a:t>
            </a:r>
            <a:r>
              <a:rPr kumimoji="0" lang="en-US" sz="3600" b="1" i="0" u="none" strike="noStrike" kern="1200" normalizeH="0" baseline="0" noProof="0" dirty="0">
                <a:ln/>
                <a:solidFill>
                  <a:schemeClr val="accent3"/>
                </a:solidFill>
                <a:uLnTx/>
                <a:uFillTx/>
                <a:latin typeface="Tahoma" pitchFamily="34" charset="0"/>
                <a:ea typeface="Tahoma" pitchFamily="34" charset="0"/>
                <a:cs typeface="Tahoma" pitchFamily="34" charset="0"/>
              </a:rPr>
              <a:t> </a:t>
            </a:r>
          </a:p>
        </p:txBody>
      </p:sp>
      <p:sp>
        <p:nvSpPr>
          <p:cNvPr id="7" name="Left Arrow 10">
            <a:hlinkClick r:id="rId3" action="ppaction://hlinksldjump"/>
            <a:extLst>
              <a:ext uri="{FF2B5EF4-FFF2-40B4-BE49-F238E27FC236}">
                <a16:creationId xmlns:a16="http://schemas.microsoft.com/office/drawing/2014/main" id="{FD472433-AC35-4B6A-8FEE-7D4049DC0C41}"/>
              </a:ext>
            </a:extLst>
          </p:cNvPr>
          <p:cNvSpPr/>
          <p:nvPr/>
        </p:nvSpPr>
        <p:spPr>
          <a:xfrm>
            <a:off x="584108" y="5965519"/>
            <a:ext cx="2282675" cy="771121"/>
          </a:xfrm>
          <a:prstGeom prst="leftArrow">
            <a:avLst/>
          </a:prstGeom>
          <a:solidFill>
            <a:schemeClr val="bg1"/>
          </a:solidFill>
          <a:ln>
            <a:solidFill>
              <a:schemeClr val="bg1">
                <a:lumMod val="65000"/>
              </a:schemeClr>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541" cmpd="sng">
                  <a:solidFill>
                    <a:srgbClr val="DDDDDD">
                      <a:shade val="88000"/>
                      <a:satMod val="110000"/>
                    </a:srgbClr>
                  </a:solidFill>
                  <a:prstDash val="solid"/>
                </a:ln>
                <a:solidFill>
                  <a:srgbClr val="0070C0"/>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Table of contents</a:t>
            </a:r>
            <a:endParaRPr kumimoji="0" lang="en-US" sz="2000" b="1" i="0" u="none" strike="noStrike" kern="1200" cap="none" spc="0" normalizeH="0" baseline="0" noProof="0" dirty="0">
              <a:ln w="10541" cmpd="sng">
                <a:solidFill>
                  <a:srgbClr val="DDDDDD">
                    <a:shade val="88000"/>
                    <a:satMod val="110000"/>
                  </a:srgbClr>
                </a:solidFill>
                <a:prstDash val="solid"/>
              </a:ln>
              <a:solidFill>
                <a:srgbClr val="0070C0"/>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41CFBC3B-8C32-4428-B77B-AC420616B92D}"/>
              </a:ext>
            </a:extLst>
          </p:cNvPr>
          <p:cNvGraphicFramePr>
            <a:graphicFrameLocks noGrp="1"/>
          </p:cNvGraphicFramePr>
          <p:nvPr>
            <p:extLst>
              <p:ext uri="{D42A27DB-BD31-4B8C-83A1-F6EECF244321}">
                <p14:modId xmlns:p14="http://schemas.microsoft.com/office/powerpoint/2010/main" val="2441823938"/>
              </p:ext>
            </p:extLst>
          </p:nvPr>
        </p:nvGraphicFramePr>
        <p:xfrm>
          <a:off x="1725446" y="1370782"/>
          <a:ext cx="10333856" cy="3013450"/>
        </p:xfrm>
        <a:graphic>
          <a:graphicData uri="http://schemas.openxmlformats.org/drawingml/2006/table">
            <a:tbl>
              <a:tblPr firstRow="1" bandRow="1">
                <a:tableStyleId>{7DF18680-E054-41AD-8BC1-D1AEF772440D}</a:tableStyleId>
              </a:tblPr>
              <a:tblGrid>
                <a:gridCol w="386862">
                  <a:extLst>
                    <a:ext uri="{9D8B030D-6E8A-4147-A177-3AD203B41FA5}">
                      <a16:colId xmlns:a16="http://schemas.microsoft.com/office/drawing/2014/main" val="20000"/>
                    </a:ext>
                  </a:extLst>
                </a:gridCol>
                <a:gridCol w="5009461">
                  <a:extLst>
                    <a:ext uri="{9D8B030D-6E8A-4147-A177-3AD203B41FA5}">
                      <a16:colId xmlns:a16="http://schemas.microsoft.com/office/drawing/2014/main" val="20001"/>
                    </a:ext>
                  </a:extLst>
                </a:gridCol>
                <a:gridCol w="1528239">
                  <a:extLst>
                    <a:ext uri="{9D8B030D-6E8A-4147-A177-3AD203B41FA5}">
                      <a16:colId xmlns:a16="http://schemas.microsoft.com/office/drawing/2014/main" val="3270702318"/>
                    </a:ext>
                  </a:extLst>
                </a:gridCol>
                <a:gridCol w="1067249">
                  <a:extLst>
                    <a:ext uri="{9D8B030D-6E8A-4147-A177-3AD203B41FA5}">
                      <a16:colId xmlns:a16="http://schemas.microsoft.com/office/drawing/2014/main" val="3065041249"/>
                    </a:ext>
                  </a:extLst>
                </a:gridCol>
                <a:gridCol w="1021176">
                  <a:extLst>
                    <a:ext uri="{9D8B030D-6E8A-4147-A177-3AD203B41FA5}">
                      <a16:colId xmlns:a16="http://schemas.microsoft.com/office/drawing/2014/main" val="20003"/>
                    </a:ext>
                  </a:extLst>
                </a:gridCol>
                <a:gridCol w="1320869">
                  <a:extLst>
                    <a:ext uri="{9D8B030D-6E8A-4147-A177-3AD203B41FA5}">
                      <a16:colId xmlns:a16="http://schemas.microsoft.com/office/drawing/2014/main" val="1740478292"/>
                    </a:ext>
                  </a:extLst>
                </a:gridCol>
              </a:tblGrid>
              <a:tr h="809710">
                <a:tc>
                  <a:txBody>
                    <a:bodyPr/>
                    <a:lstStyle/>
                    <a:p>
                      <a:pPr algn="ctr"/>
                      <a:r>
                        <a:rPr lang="en-US" sz="2400" dirty="0">
                          <a:solidFill>
                            <a:schemeClr val="tx1"/>
                          </a:solidFill>
                        </a:rPr>
                        <a:t>#</a:t>
                      </a:r>
                    </a:p>
                  </a:txBody>
                  <a:tcPr>
                    <a:solidFill>
                      <a:srgbClr val="AFDC7E"/>
                    </a:solidFill>
                  </a:tcPr>
                </a:tc>
                <a:tc>
                  <a:txBody>
                    <a:bodyPr/>
                    <a:lstStyle/>
                    <a:p>
                      <a:pPr algn="ctr"/>
                      <a:r>
                        <a:rPr lang="en-US" sz="1800" dirty="0">
                          <a:solidFill>
                            <a:schemeClr val="tx1"/>
                          </a:solidFill>
                        </a:rPr>
                        <a:t>Short Description of</a:t>
                      </a:r>
                      <a:r>
                        <a:rPr lang="en-US" sz="1800" baseline="0" dirty="0">
                          <a:solidFill>
                            <a:schemeClr val="tx1"/>
                          </a:solidFill>
                        </a:rPr>
                        <a:t> Incidents (</a:t>
                      </a:r>
                      <a:r>
                        <a:rPr lang="en-US" sz="1800" baseline="0" dirty="0">
                          <a:solidFill>
                            <a:srgbClr val="3366CC"/>
                          </a:solidFill>
                        </a:rPr>
                        <a:t>Hyperlinked</a:t>
                      </a:r>
                      <a:r>
                        <a:rPr lang="en-US" sz="1800" baseline="0" dirty="0">
                          <a:solidFill>
                            <a:schemeClr val="tx1"/>
                          </a:solidFill>
                        </a:rPr>
                        <a:t>)</a:t>
                      </a:r>
                      <a:endParaRPr lang="en-US" sz="1800" dirty="0">
                        <a:solidFill>
                          <a:schemeClr val="tx1"/>
                        </a:solidFill>
                      </a:endParaRPr>
                    </a:p>
                  </a:txBody>
                  <a:tcPr>
                    <a:solidFill>
                      <a:srgbClr val="AFDC7E"/>
                    </a:solidFill>
                  </a:tcPr>
                </a:tc>
                <a:tc>
                  <a:txBody>
                    <a:bodyPr/>
                    <a:lstStyle/>
                    <a:p>
                      <a:pPr algn="ctr"/>
                      <a:r>
                        <a:rPr lang="en-US" sz="1600" dirty="0">
                          <a:solidFill>
                            <a:schemeClr val="tx1"/>
                          </a:solidFill>
                        </a:rPr>
                        <a:t>Incident #</a:t>
                      </a:r>
                    </a:p>
                  </a:txBody>
                  <a:tcPr>
                    <a:solidFill>
                      <a:srgbClr val="AFDC7E"/>
                    </a:solidFill>
                  </a:tcPr>
                </a:tc>
                <a:tc>
                  <a:txBody>
                    <a:bodyPr/>
                    <a:lstStyle/>
                    <a:p>
                      <a:pPr algn="ctr"/>
                      <a:r>
                        <a:rPr lang="en-US" sz="1600" dirty="0">
                          <a:solidFill>
                            <a:schemeClr val="tx1"/>
                          </a:solidFill>
                        </a:rPr>
                        <a:t>Activity </a:t>
                      </a:r>
                    </a:p>
                  </a:txBody>
                  <a:tcPr>
                    <a:solidFill>
                      <a:srgbClr val="AFDC7E"/>
                    </a:solidFill>
                  </a:tcPr>
                </a:tc>
                <a:tc>
                  <a:txBody>
                    <a:bodyPr/>
                    <a:lstStyle/>
                    <a:p>
                      <a:pPr algn="ctr"/>
                      <a:r>
                        <a:rPr lang="en-US" sz="1600" dirty="0">
                          <a:solidFill>
                            <a:schemeClr val="tx1"/>
                          </a:solidFill>
                        </a:rPr>
                        <a:t>Actual Severity</a:t>
                      </a:r>
                    </a:p>
                  </a:txBody>
                  <a:tcPr>
                    <a:solidFill>
                      <a:srgbClr val="AFDC7E"/>
                    </a:solidFill>
                  </a:tcPr>
                </a:tc>
                <a:tc>
                  <a:txBody>
                    <a:bodyPr/>
                    <a:lstStyle/>
                    <a:p>
                      <a:pPr algn="ctr"/>
                      <a:r>
                        <a:rPr lang="en-US" sz="1600" dirty="0">
                          <a:solidFill>
                            <a:schemeClr val="tx1"/>
                          </a:solidFill>
                        </a:rPr>
                        <a:t>Potential Severity</a:t>
                      </a:r>
                    </a:p>
                  </a:txBody>
                  <a:tcPr>
                    <a:solidFill>
                      <a:srgbClr val="AFDC7E"/>
                    </a:solidFill>
                  </a:tcPr>
                </a:tc>
                <a:extLst>
                  <a:ext uri="{0D108BD9-81ED-4DB2-BD59-A6C34878D82A}">
                    <a16:rowId xmlns:a16="http://schemas.microsoft.com/office/drawing/2014/main" val="10000"/>
                  </a:ext>
                </a:extLst>
              </a:tr>
              <a:tr h="5153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1</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hlinkClick r:id="rId4" action="ppaction://hlinksldjump">
                            <a:extLst>
                              <a:ext uri="{A12FA001-AC4F-418D-AE19-62706E023703}">
                                <ahyp:hlinkClr xmlns:ahyp="http://schemas.microsoft.com/office/drawing/2018/hyperlinkcolor" val="tx"/>
                              </a:ext>
                            </a:extLst>
                          </a:hlinkClick>
                        </a:rPr>
                        <a:t>Complete slick line BOP tilted toward V-door side</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HiPo#06</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Slickline </a:t>
                      </a:r>
                      <a:endParaRPr kumimoji="0" lang="en-US" sz="1400" b="0" i="0" u="none" strike="noStrike" kern="1200" cap="none" spc="0" normalizeH="0" baseline="0" dirty="0">
                        <a:ln>
                          <a:noFill/>
                        </a:ln>
                        <a:solidFill>
                          <a:schemeClr val="tx1"/>
                        </a:solidFill>
                        <a:effectLst/>
                        <a:uLnTx/>
                        <a:uFillTx/>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kern="1200" dirty="0">
                          <a:solidFill>
                            <a:srgbClr val="0070C0"/>
                          </a:solidFill>
                          <a:latin typeface="+mn-lt"/>
                          <a:ea typeface="+mn-ea"/>
                          <a:cs typeface="+mn-cs"/>
                        </a:rPr>
                        <a:t>C4P</a:t>
                      </a:r>
                    </a:p>
                  </a:txBody>
                  <a:tcPr>
                    <a:solidFill>
                      <a:srgbClr val="AFDC7E"/>
                    </a:solidFill>
                  </a:tcPr>
                </a:tc>
                <a:extLst>
                  <a:ext uri="{0D108BD9-81ED-4DB2-BD59-A6C34878D82A}">
                    <a16:rowId xmlns:a16="http://schemas.microsoft.com/office/drawing/2014/main" val="10001"/>
                  </a:ext>
                </a:extLst>
              </a:tr>
              <a:tr h="4082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2</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hlinkClick r:id="rId5" action="ppaction://hlinksldjump">
                            <a:extLst>
                              <a:ext uri="{A12FA001-AC4F-418D-AE19-62706E023703}">
                                <ahyp:hlinkClr xmlns:ahyp="http://schemas.microsoft.com/office/drawing/2018/hyperlinkcolor" val="tx"/>
                              </a:ext>
                            </a:extLst>
                          </a:hlinkClick>
                        </a:rPr>
                        <a:t>One of the acoustic panels fell from its installed position to the ground at BMF Atrium</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HiPo#12</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installation of acoustic panels </a:t>
                      </a:r>
                      <a:endParaRPr kumimoji="0" lang="en-US" sz="1400" b="0" i="0" u="none" strike="noStrike" kern="1200" cap="none" spc="0" normalizeH="0" baseline="0" dirty="0">
                        <a:ln>
                          <a:noFill/>
                        </a:ln>
                        <a:solidFill>
                          <a:schemeClr val="tx1"/>
                        </a:solidFill>
                        <a:effectLst/>
                        <a:uLnTx/>
                        <a:uFillTx/>
                        <a:latin typeface="+mn-lt"/>
                        <a:ea typeface="+mn-ea"/>
                        <a:cs typeface="+mn-cs"/>
                      </a:endParaRP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a:t>
                      </a: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kern="1200" dirty="0">
                          <a:solidFill>
                            <a:srgbClr val="0070C0"/>
                          </a:solidFill>
                          <a:latin typeface="+mn-lt"/>
                          <a:ea typeface="+mn-ea"/>
                          <a:cs typeface="+mn-cs"/>
                        </a:rPr>
                        <a:t>B4P</a:t>
                      </a:r>
                    </a:p>
                  </a:txBody>
                  <a:tcPr>
                    <a:solidFill>
                      <a:srgbClr val="AFDC7E"/>
                    </a:solidFill>
                  </a:tcPr>
                </a:tc>
                <a:extLst>
                  <a:ext uri="{0D108BD9-81ED-4DB2-BD59-A6C34878D82A}">
                    <a16:rowId xmlns:a16="http://schemas.microsoft.com/office/drawing/2014/main" val="1237096469"/>
                  </a:ext>
                </a:extLst>
              </a:tr>
              <a:tr h="514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3</a:t>
                      </a:r>
                    </a:p>
                  </a:txBody>
                  <a:tcPr>
                    <a:solidFill>
                      <a:srgbClr val="AFDC7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hlinkClick r:id="rId6" action="ppaction://hlinksldjump">
                            <a:extLst>
                              <a:ext uri="{A12FA001-AC4F-418D-AE19-62706E023703}">
                                <ahyp:hlinkClr xmlns:ahyp="http://schemas.microsoft.com/office/drawing/2018/hyperlinkcolor" val="tx"/>
                              </a:ext>
                            </a:extLst>
                          </a:hlinkClick>
                        </a:rPr>
                        <a:t>While preparing the BOP to be repositioned It was found that the torque wrench was stuck </a:t>
                      </a:r>
                      <a:endParaRPr lang="en-US" sz="1500" b="0" kern="1200" dirty="0">
                        <a:solidFill>
                          <a:schemeClr val="tx1"/>
                        </a:solidFill>
                        <a:latin typeface="+mn-lt"/>
                        <a:ea typeface="+mn-ea"/>
                        <a:cs typeface="+mn-cs"/>
                      </a:endParaRPr>
                    </a:p>
                  </a:txBody>
                  <a:tcPr marL="0" marR="0" marT="0" marB="0">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a:ea typeface="+mn-ea"/>
                          <a:cs typeface="+mn-cs"/>
                        </a:rPr>
                        <a:t>HiPo#13</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chemeClr val="tx1"/>
                          </a:solidFill>
                          <a:effectLst/>
                          <a:uLnTx/>
                          <a:uFillTx/>
                          <a:latin typeface="+mn-lt"/>
                          <a:ea typeface="+mn-ea"/>
                          <a:cs typeface="+mn-cs"/>
                        </a:rPr>
                        <a:t>Rig Up HWO </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HiPo</a:t>
                      </a: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kern="1200" dirty="0">
                          <a:solidFill>
                            <a:srgbClr val="0070C0"/>
                          </a:solidFill>
                          <a:latin typeface="+mn-lt"/>
                          <a:ea typeface="+mn-ea"/>
                          <a:cs typeface="+mn-cs"/>
                        </a:rPr>
                        <a:t>B4P</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kern="1200" dirty="0">
                        <a:solidFill>
                          <a:srgbClr val="0070C0"/>
                        </a:solidFill>
                        <a:latin typeface="+mn-lt"/>
                        <a:ea typeface="+mn-ea"/>
                        <a:cs typeface="+mn-cs"/>
                      </a:endParaRPr>
                    </a:p>
                  </a:txBody>
                  <a:tcPr>
                    <a:solidFill>
                      <a:srgbClr val="AFDC7E"/>
                    </a:solidFill>
                  </a:tcPr>
                </a:tc>
                <a:extLst>
                  <a:ext uri="{0D108BD9-81ED-4DB2-BD59-A6C34878D82A}">
                    <a16:rowId xmlns:a16="http://schemas.microsoft.com/office/drawing/2014/main" val="1459245340"/>
                  </a:ext>
                </a:extLst>
              </a:tr>
              <a:tr h="4082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4</a:t>
                      </a:r>
                    </a:p>
                  </a:txBody>
                  <a:tcPr>
                    <a:solidFill>
                      <a:srgbClr val="AFDC7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hlinkClick r:id="rId7" action="ppaction://hlinksldjump">
                            <a:extLst>
                              <a:ext uri="{A12FA001-AC4F-418D-AE19-62706E023703}">
                                <ahyp:hlinkClr xmlns:ahyp="http://schemas.microsoft.com/office/drawing/2018/hyperlinkcolor" val="tx"/>
                              </a:ext>
                            </a:extLst>
                          </a:hlinkClick>
                        </a:rPr>
                        <a:t>Lifting bellow, the Centre of Gravity </a:t>
                      </a:r>
                      <a:r>
                        <a:rPr kumimoji="0" lang="en-GB" altLang="zh-CN" sz="16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mn-cs"/>
                          <a:hlinkClick r:id="rId7" action="ppaction://hlinksldjump">
                            <a:extLst>
                              <a:ext uri="{A12FA001-AC4F-418D-AE19-62706E023703}">
                                <ahyp:hlinkClr xmlns:ahyp="http://schemas.microsoft.com/office/drawing/2018/hyperlinkcolor" val="tx"/>
                              </a:ext>
                            </a:extLst>
                          </a:hlinkClick>
                        </a:rPr>
                        <a:t>CoG</a:t>
                      </a:r>
                      <a:endParaRPr kumimoji="0" lang="en-GB" altLang="zh-CN"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txBody>
                  <a:tcPr marL="0" marR="0" marT="0" marB="0">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mn-lt"/>
                          <a:ea typeface="+mn-ea"/>
                          <a:cs typeface="+mn-cs"/>
                        </a:rPr>
                        <a:t>LTI#21 &amp;LTI#38</a:t>
                      </a:r>
                    </a:p>
                  </a:txBody>
                  <a:tcP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1400" b="0" i="0" u="none" strike="noStrike" kern="1200" cap="none" spc="0" normalizeH="0" baseline="0" noProof="0" dirty="0">
                          <a:ln>
                            <a:noFill/>
                          </a:ln>
                          <a:solidFill>
                            <a:schemeClr val="tx1"/>
                          </a:solidFill>
                          <a:effectLst/>
                          <a:uLnTx/>
                          <a:uFillTx/>
                          <a:latin typeface="+mn-lt"/>
                          <a:ea typeface="+mn-ea"/>
                          <a:cs typeface="+mn-cs"/>
                        </a:rPr>
                        <a:t>Lifting </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mn-lt"/>
                          <a:ea typeface="+mn-ea"/>
                          <a:cs typeface="+mn-cs"/>
                        </a:rPr>
                        <a:t>LTI</a:t>
                      </a:r>
                    </a:p>
                  </a:txBody>
                  <a:tcPr>
                    <a:solidFill>
                      <a:srgbClr val="AFDC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kern="1200" dirty="0">
                          <a:solidFill>
                            <a:srgbClr val="0070C0"/>
                          </a:solidFill>
                          <a:latin typeface="+mn-lt"/>
                          <a:ea typeface="+mn-ea"/>
                          <a:cs typeface="+mn-cs"/>
                        </a:rPr>
                        <a:t>D3P</a:t>
                      </a:r>
                    </a:p>
                  </a:txBody>
                  <a:tcPr>
                    <a:solidFill>
                      <a:srgbClr val="AFDC7E"/>
                    </a:solidFill>
                  </a:tcPr>
                </a:tc>
                <a:extLst>
                  <a:ext uri="{0D108BD9-81ED-4DB2-BD59-A6C34878D82A}">
                    <a16:rowId xmlns:a16="http://schemas.microsoft.com/office/drawing/2014/main" val="435102563"/>
                  </a:ext>
                </a:extLst>
              </a:tr>
            </a:tbl>
          </a:graphicData>
        </a:graphic>
      </p:graphicFrame>
      <p:pic>
        <p:nvPicPr>
          <p:cNvPr id="3" name="Picture 2" descr="A picture containing person, player, male&#10;&#10;Description automatically generated">
            <a:extLst>
              <a:ext uri="{FF2B5EF4-FFF2-40B4-BE49-F238E27FC236}">
                <a16:creationId xmlns:a16="http://schemas.microsoft.com/office/drawing/2014/main" id="{CF2659AF-BB09-4D26-A3B1-8C633DE67139}"/>
              </a:ext>
            </a:extLst>
          </p:cNvPr>
          <p:cNvPicPr>
            <a:picLocks noChangeAspect="1"/>
          </p:cNvPicPr>
          <p:nvPr/>
        </p:nvPicPr>
        <p:blipFill rotWithShape="1">
          <a:blip r:embed="rId8">
            <a:extLst>
              <a:ext uri="{28A0092B-C50C-407E-A947-70E740481C1C}">
                <a14:useLocalDpi xmlns:a14="http://schemas.microsoft.com/office/drawing/2010/main" val="0"/>
              </a:ext>
            </a:extLst>
          </a:blip>
          <a:srcRect l="12677" r="30937"/>
          <a:stretch/>
        </p:blipFill>
        <p:spPr>
          <a:xfrm>
            <a:off x="132698" y="1112705"/>
            <a:ext cx="1463742" cy="3796752"/>
          </a:xfrm>
          <a:prstGeom prst="rect">
            <a:avLst/>
          </a:prstGeom>
        </p:spPr>
      </p:pic>
    </p:spTree>
    <p:extLst>
      <p:ext uri="{BB962C8B-B14F-4D97-AF65-F5344CB8AC3E}">
        <p14:creationId xmlns:p14="http://schemas.microsoft.com/office/powerpoint/2010/main" val="195647764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8F5D341-9478-460E-8ACF-8E2BF1B80AC6}"/>
              </a:ext>
            </a:extLst>
          </p:cNvPr>
          <p:cNvSpPr txBox="1">
            <a:spLocks noChangeArrowheads="1"/>
          </p:cNvSpPr>
          <p:nvPr/>
        </p:nvSpPr>
        <p:spPr bwMode="auto">
          <a:xfrm>
            <a:off x="402176" y="1453142"/>
            <a:ext cx="8831508" cy="5078313"/>
          </a:xfrm>
          <a:prstGeom prst="rect">
            <a:avLst/>
          </a:prstGeom>
          <a:noFill/>
          <a:ln w="349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pitchFamily="34" charset="0"/>
                <a:ea typeface="+mn-ea"/>
                <a:cs typeface="+mn-cs"/>
              </a:rPr>
              <a:t>What happened?</a:t>
            </a:r>
            <a:endParaRPr kumimoji="0" lang="en-US" sz="1600" b="0" i="0" u="none" strike="noStrike" kern="1200" cap="none" spc="0" normalizeH="0" baseline="0" noProof="0" dirty="0">
              <a:ln>
                <a:noFill/>
              </a:ln>
              <a:solidFill>
                <a:srgbClr val="FF0000"/>
              </a:solidFill>
              <a:effectLst/>
              <a:uLnTx/>
              <a:uFillTx/>
              <a:latin typeface="Tahoma"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On 12</a:t>
            </a:r>
            <a:r>
              <a:rPr kumimoji="0" lang="en-US" sz="1300" b="0" i="0" u="none" strike="noStrike" kern="1200" cap="none" spc="0" normalizeH="0" baseline="30000" noProof="0" dirty="0">
                <a:ln>
                  <a:noFill/>
                </a:ln>
                <a:solidFill>
                  <a:prstClr val="black"/>
                </a:solidFill>
                <a:effectLst/>
                <a:uLnTx/>
                <a:uFillTx/>
                <a:latin typeface="Calibri"/>
                <a:ea typeface="+mn-ea"/>
                <a:cs typeface="+mn-cs"/>
              </a:rPr>
              <a:t>th</a:t>
            </a:r>
            <a:r>
              <a:rPr kumimoji="0" lang="en-US" sz="1300" b="0" i="0" u="none" strike="noStrike" kern="1200" cap="none" spc="0" normalizeH="0" baseline="0" noProof="0" dirty="0">
                <a:ln>
                  <a:noFill/>
                </a:ln>
                <a:solidFill>
                  <a:prstClr val="black"/>
                </a:solidFill>
                <a:effectLst/>
                <a:uLnTx/>
                <a:uFillTx/>
                <a:latin typeface="Calibri"/>
                <a:ea typeface="+mn-ea"/>
                <a:cs typeface="+mn-cs"/>
              </a:rPr>
              <a:t> February 2023 at 22:30 hours, operation was shifting completion barriers by Hadco slick line. While preparing for fifth slick line run and while attempting to connect  the lubricator to slick line BOP stack, suddenly the complete slick line BOP tilted toward V-door side. This has resulted in disconnection of 2”3/8 NU coupling and causing the complete slickline BOP to drop from rig floor and to rest on V-door frame from a height of 3m. At the same time, the slickline wire got parted resulting in the fall of slickline tool which penetrated through driller cabin top roof window. No injury was reported and minor equipment damage. </a:t>
            </a:r>
            <a:endPar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zh-CN" sz="13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Why it happened/Findings:</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TBT,PTW and generic JSA in place but without task-based risk assessment for the lubricator lift</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SL BOP was pulled sideways with 1,000lbs  unintended tension on the slickline during the lubricator lifting because SL Operator did not follow SOP to slack the wire before the lift</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BOP assembly subsequently got disconnected from the threaded 2 3/8” tubing end due to the sideways wire tension </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BOP fell to the V-door and the slickline tool dropped from the lubricator, landing on the roof of the driller cabin</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SL Operator was not focused on his job, taking a meal break inside cabin while lifting was in progress</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Slickline assistant who was on the BOP work platform at the time of incident was saved by the safety harness from falling from height</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No further harm due to well managed No-Go zone with rigid barriers </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Driller &amp; AD were in driller’s cabin at the time of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ahoma" pitchFamily="34" charset="0"/>
                <a:ea typeface="宋体" panose="02010600030101010101" pitchFamily="2" charset="-122"/>
                <a:cs typeface="+mn-cs"/>
              </a:rPr>
              <a:t>Your learning from this incident.</a:t>
            </a:r>
          </a:p>
          <a:p>
            <a:pPr marL="114300" marR="0" lvl="0" indent="-11430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300" b="0" i="0" u="none" strike="noStrike" kern="1200" cap="none" spc="0" normalizeH="0" baseline="0" noProof="0" dirty="0">
                <a:ln>
                  <a:noFill/>
                </a:ln>
                <a:solidFill>
                  <a:prstClr val="black"/>
                </a:solidFill>
                <a:effectLst/>
                <a:uLnTx/>
                <a:uFillTx/>
                <a:latin typeface="Calibri"/>
                <a:ea typeface="+mn-ea"/>
                <a:cs typeface="+mn-cs"/>
              </a:rPr>
              <a:t>Always use the correct size/capacity of equipment.</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Always stay away from the line of fire. </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Always follow SOP and maintain focus on the job at hand.</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Always execute SWA for any unsafe act or unsafe condition.</a:t>
            </a:r>
          </a:p>
        </p:txBody>
      </p:sp>
      <p:sp>
        <p:nvSpPr>
          <p:cNvPr id="13" name="Rectangle 8">
            <a:extLst>
              <a:ext uri="{FF2B5EF4-FFF2-40B4-BE49-F238E27FC236}">
                <a16:creationId xmlns:a16="http://schemas.microsoft.com/office/drawing/2014/main" id="{59D43B35-686F-4F9F-AEB7-36497BC783E8}"/>
              </a:ext>
            </a:extLst>
          </p:cNvPr>
          <p:cNvSpPr>
            <a:spLocks noChangeArrowheads="1"/>
          </p:cNvSpPr>
          <p:nvPr/>
        </p:nvSpPr>
        <p:spPr bwMode="auto">
          <a:xfrm>
            <a:off x="416362" y="608471"/>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ahoma" pitchFamily="34" charset="0"/>
                <a:ea typeface="+mn-ea"/>
                <a:cs typeface="+mn-cs"/>
              </a:rPr>
              <a:t> Date: </a:t>
            </a:r>
            <a:r>
              <a:rPr kumimoji="0" lang="en-GB" sz="1100" b="1" i="0" u="none" strike="noStrike" kern="1200" cap="none" spc="0" normalizeH="0" baseline="0" noProof="0" dirty="0">
                <a:ln>
                  <a:noFill/>
                </a:ln>
                <a:solidFill>
                  <a:srgbClr val="4472C4"/>
                </a:solidFill>
                <a:effectLst/>
                <a:uLnTx/>
                <a:uFillTx/>
                <a:latin typeface="Tahoma" pitchFamily="34" charset="0"/>
                <a:ea typeface="+mn-ea"/>
                <a:cs typeface="+mn-cs"/>
              </a:rPr>
              <a:t>12/02/2023</a:t>
            </a:r>
            <a:r>
              <a:rPr kumimoji="0" lang="en-US" sz="11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100" b="1" i="0" u="none" strike="noStrike" kern="1200" cap="none" spc="0" normalizeH="0" baseline="0" noProof="0" dirty="0">
                <a:ln>
                  <a:noFill/>
                </a:ln>
                <a:solidFill>
                  <a:srgbClr val="4472C4"/>
                </a:solidFill>
                <a:effectLst/>
                <a:uLnTx/>
                <a:uFillTx/>
                <a:latin typeface="Tahoma" pitchFamily="34" charset="0"/>
                <a:ea typeface="+mn-ea"/>
                <a:cs typeface="+mn-cs"/>
              </a:rPr>
              <a:t>HiPo#</a:t>
            </a:r>
            <a:r>
              <a:rPr kumimoji="0" lang="en-US" sz="11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1100" b="1" i="0" u="none" strike="noStrike" kern="1200" cap="none" spc="0" normalizeH="0" baseline="0" noProof="0" dirty="0">
                <a:ln>
                  <a:noFill/>
                </a:ln>
                <a:solidFill>
                  <a:srgbClr val="4472C4"/>
                </a:solidFill>
                <a:effectLst/>
                <a:uLnTx/>
                <a:uFillTx/>
                <a:latin typeface="Tahoma" pitchFamily="34" charset="0"/>
                <a:ea typeface="+mn-ea"/>
                <a:cs typeface="+mn-cs"/>
              </a:rPr>
              <a:t>06</a:t>
            </a:r>
            <a:r>
              <a:rPr kumimoji="0" lang="en-US" sz="11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1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100" b="1" i="0" u="none" strike="noStrike" kern="1200" cap="none" spc="0" normalizeH="0" baseline="0" noProof="0" dirty="0">
                <a:ln>
                  <a:noFill/>
                </a:ln>
                <a:solidFill>
                  <a:srgbClr val="0070C0"/>
                </a:solidFill>
                <a:effectLst/>
                <a:uLnTx/>
                <a:uFillTx/>
                <a:latin typeface="Tahoma" pitchFamily="34" charset="0"/>
                <a:ea typeface="+mn-ea"/>
                <a:cs typeface="+mn-cs"/>
              </a:rPr>
              <a:t>LOF/</a:t>
            </a:r>
            <a:r>
              <a:rPr kumimoji="0" lang="en-US" sz="1100" b="1" i="0" u="none" strike="noStrike" kern="1200" cap="none" spc="0" normalizeH="0" baseline="0" noProof="0" dirty="0">
                <a:ln>
                  <a:noFill/>
                </a:ln>
                <a:solidFill>
                  <a:srgbClr val="4472C4"/>
                </a:solidFill>
                <a:effectLst/>
                <a:uLnTx/>
                <a:uFillTx/>
                <a:latin typeface="Tahoma" pitchFamily="34" charset="0"/>
                <a:ea typeface="+mn-ea"/>
                <a:cs typeface="+mn-cs"/>
              </a:rPr>
              <a:t>Drops</a:t>
            </a:r>
            <a:r>
              <a:rPr kumimoji="0" lang="en-US" sz="14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C4P                 </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Activity</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0070C0"/>
                </a:solidFill>
                <a:effectLst/>
                <a:uLnTx/>
                <a:uFillTx/>
                <a:latin typeface="Tahoma" pitchFamily="34" charset="0"/>
                <a:ea typeface="+mn-ea"/>
                <a:cs typeface="+mn-cs"/>
              </a:rPr>
              <a:t>Slickline </a:t>
            </a:r>
            <a:endPar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endParaRPr>
          </a:p>
        </p:txBody>
      </p:sp>
      <p:sp>
        <p:nvSpPr>
          <p:cNvPr id="14" name="Rectangle 13">
            <a:extLst>
              <a:ext uri="{FF2B5EF4-FFF2-40B4-BE49-F238E27FC236}">
                <a16:creationId xmlns:a16="http://schemas.microsoft.com/office/drawing/2014/main" id="{27AC772E-6015-4076-A0DC-005445BF4556}"/>
              </a:ext>
            </a:extLst>
          </p:cNvPr>
          <p:cNvSpPr/>
          <p:nvPr/>
        </p:nvSpPr>
        <p:spPr>
          <a:xfrm>
            <a:off x="416362" y="984640"/>
            <a:ext cx="8386374" cy="40011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Target Audience</a:t>
            </a:r>
            <a:r>
              <a:rPr kumimoji="0" lang="en-US" sz="2000" b="1" i="0" u="none" strike="noStrike" kern="1200" cap="none" spc="0" normalizeH="0" baseline="0" noProof="0" dirty="0">
                <a:ln>
                  <a:noFill/>
                </a:ln>
                <a:solidFill>
                  <a:srgbClr val="0D38B3"/>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Rigs &amp; Hoists – Slick line contractors</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pitchFamily="34" charset="0"/>
            </a:endParaRPr>
          </a:p>
        </p:txBody>
      </p:sp>
      <p:sp>
        <p:nvSpPr>
          <p:cNvPr id="15" name="Title 1">
            <a:extLst>
              <a:ext uri="{FF2B5EF4-FFF2-40B4-BE49-F238E27FC236}">
                <a16:creationId xmlns:a16="http://schemas.microsoft.com/office/drawing/2014/main" id="{8C774F04-A5A4-4EBD-93B5-DF1F74CE87CA}"/>
              </a:ext>
            </a:extLst>
          </p:cNvPr>
          <p:cNvSpPr txBox="1">
            <a:spLocks/>
          </p:cNvSpPr>
          <p:nvPr/>
        </p:nvSpPr>
        <p:spPr>
          <a:xfrm>
            <a:off x="346509" y="0"/>
            <a:ext cx="11845491" cy="532596"/>
          </a:xfrm>
          <a:prstGeom prst="rect">
            <a:avLst/>
          </a:prstGeom>
          <a:solidFill>
            <a:srgbClr val="FFC91D"/>
          </a:solidFill>
        </p:spPr>
        <p:txBody>
          <a:bodyPr/>
          <a:lstStyle>
            <a:lvl1pPr algn="l" defTabSz="914400" rtl="0" eaLnBrk="1" latinLnBrk="0" hangingPunct="1">
              <a:lnSpc>
                <a:spcPct val="90000"/>
              </a:lnSpc>
              <a:spcBef>
                <a:spcPct val="0"/>
              </a:spcBef>
              <a:buNone/>
              <a:defRPr sz="4400" kern="1200">
                <a:solidFill>
                  <a:schemeClr val="tx1"/>
                </a:solidFill>
                <a:latin typeface="Gill San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PDO Second Alert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4472C4"/>
              </a:solidFill>
              <a:effectLst/>
              <a:uLnTx/>
              <a:uFillTx/>
              <a:latin typeface="Tahoma" pitchFamily="34" charset="0"/>
              <a:ea typeface="+mj-ea"/>
              <a:cs typeface="+mj-cs"/>
            </a:endParaRPr>
          </a:p>
        </p:txBody>
      </p:sp>
      <p:sp>
        <p:nvSpPr>
          <p:cNvPr id="2" name="TextBox 1">
            <a:extLst>
              <a:ext uri="{FF2B5EF4-FFF2-40B4-BE49-F238E27FC236}">
                <a16:creationId xmlns:a16="http://schemas.microsoft.com/office/drawing/2014/main" id="{79534F91-FFF5-4BE2-969F-08BDA81C29D8}"/>
              </a:ext>
            </a:extLst>
          </p:cNvPr>
          <p:cNvSpPr txBox="1"/>
          <p:nvPr/>
        </p:nvSpPr>
        <p:spPr>
          <a:xfrm>
            <a:off x="1333152" y="6503273"/>
            <a:ext cx="6744156" cy="313932"/>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Always stay away from the line of fire and stay focused on the job at hand.</a:t>
            </a:r>
          </a:p>
        </p:txBody>
      </p:sp>
      <p:pic>
        <p:nvPicPr>
          <p:cNvPr id="3" name="Picture 2">
            <a:extLst>
              <a:ext uri="{FF2B5EF4-FFF2-40B4-BE49-F238E27FC236}">
                <a16:creationId xmlns:a16="http://schemas.microsoft.com/office/drawing/2014/main" id="{6027332B-A373-1D52-FF6C-516A54DDC5FE}"/>
              </a:ext>
            </a:extLst>
          </p:cNvPr>
          <p:cNvPicPr>
            <a:picLocks noChangeAspect="1"/>
          </p:cNvPicPr>
          <p:nvPr/>
        </p:nvPicPr>
        <p:blipFill>
          <a:blip r:embed="rId3">
            <a:alphaModFix/>
          </a:blip>
          <a:stretch>
            <a:fillRect/>
          </a:stretch>
        </p:blipFill>
        <p:spPr>
          <a:xfrm>
            <a:off x="9233684" y="1383252"/>
            <a:ext cx="2786321" cy="2210075"/>
          </a:xfrm>
          <a:prstGeom prst="rect">
            <a:avLst/>
          </a:prstGeom>
        </p:spPr>
      </p:pic>
      <p:pic>
        <p:nvPicPr>
          <p:cNvPr id="6" name="Picture 5">
            <a:extLst>
              <a:ext uri="{FF2B5EF4-FFF2-40B4-BE49-F238E27FC236}">
                <a16:creationId xmlns:a16="http://schemas.microsoft.com/office/drawing/2014/main" id="{CA189975-CDE9-2842-E96A-1F60792CE370}"/>
              </a:ext>
            </a:extLst>
          </p:cNvPr>
          <p:cNvPicPr>
            <a:picLocks noChangeAspect="1"/>
          </p:cNvPicPr>
          <p:nvPr/>
        </p:nvPicPr>
        <p:blipFill>
          <a:blip r:embed="rId4"/>
          <a:stretch>
            <a:fillRect/>
          </a:stretch>
        </p:blipFill>
        <p:spPr>
          <a:xfrm>
            <a:off x="9246805" y="3882985"/>
            <a:ext cx="2773200" cy="2065374"/>
          </a:xfrm>
          <a:prstGeom prst="rect">
            <a:avLst/>
          </a:prstGeom>
        </p:spPr>
      </p:pic>
      <p:sp>
        <p:nvSpPr>
          <p:cNvPr id="7" name="Rectangle 6">
            <a:extLst>
              <a:ext uri="{FF2B5EF4-FFF2-40B4-BE49-F238E27FC236}">
                <a16:creationId xmlns:a16="http://schemas.microsoft.com/office/drawing/2014/main" id="{6A18D33E-A8B6-EA52-C189-DF7F9D3CA6BB}"/>
              </a:ext>
            </a:extLst>
          </p:cNvPr>
          <p:cNvSpPr/>
          <p:nvPr/>
        </p:nvSpPr>
        <p:spPr>
          <a:xfrm>
            <a:off x="9008283" y="6168470"/>
            <a:ext cx="1595549" cy="552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94096843-75F0-3927-D528-5DF12C9E2CEA}"/>
              </a:ext>
            </a:extLst>
          </p:cNvPr>
          <p:cNvPicPr>
            <a:picLocks noChangeAspect="1"/>
          </p:cNvPicPr>
          <p:nvPr/>
        </p:nvPicPr>
        <p:blipFill>
          <a:blip r:embed="rId5"/>
          <a:stretch>
            <a:fillRect/>
          </a:stretch>
        </p:blipFill>
        <p:spPr>
          <a:xfrm>
            <a:off x="10764885" y="1402656"/>
            <a:ext cx="1255120" cy="1085633"/>
          </a:xfrm>
          <a:prstGeom prst="rect">
            <a:avLst/>
          </a:prstGeom>
          <a:ln w="57150">
            <a:solidFill>
              <a:srgbClr val="FF0000"/>
            </a:solidFill>
          </a:ln>
        </p:spPr>
      </p:pic>
      <p:cxnSp>
        <p:nvCxnSpPr>
          <p:cNvPr id="12" name="Straight Arrow Connector 11">
            <a:extLst>
              <a:ext uri="{FF2B5EF4-FFF2-40B4-BE49-F238E27FC236}">
                <a16:creationId xmlns:a16="http://schemas.microsoft.com/office/drawing/2014/main" id="{9DAABE86-8163-AD8A-4E81-1D768DCCFF77}"/>
              </a:ext>
            </a:extLst>
          </p:cNvPr>
          <p:cNvCxnSpPr/>
          <p:nvPr/>
        </p:nvCxnSpPr>
        <p:spPr>
          <a:xfrm>
            <a:off x="9473184" y="2816352"/>
            <a:ext cx="512064" cy="28346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a:stretch>
            <a:fillRect/>
          </a:stretch>
        </p:blipFill>
        <p:spPr>
          <a:xfrm>
            <a:off x="11780148" y="3107753"/>
            <a:ext cx="411852" cy="596102"/>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43441" y="5474748"/>
            <a:ext cx="648559" cy="596102"/>
          </a:xfrm>
          <a:prstGeom prst="rect">
            <a:avLst/>
          </a:prstGeom>
        </p:spPr>
      </p:pic>
    </p:spTree>
    <p:extLst>
      <p:ext uri="{BB962C8B-B14F-4D97-AF65-F5344CB8AC3E}">
        <p14:creationId xmlns:p14="http://schemas.microsoft.com/office/powerpoint/2010/main" val="887650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45F78-3908-4D1A-82F1-C1ADC42E3FB1}"/>
              </a:ext>
            </a:extLst>
          </p:cNvPr>
          <p:cNvSpPr>
            <a:spLocks noGrp="1"/>
          </p:cNvSpPr>
          <p:nvPr>
            <p:ph type="title"/>
          </p:nvPr>
        </p:nvSpPr>
        <p:spPr>
          <a:xfrm>
            <a:off x="357637" y="-6892"/>
            <a:ext cx="11775639" cy="453582"/>
          </a:xfrm>
          <a:solidFill>
            <a:srgbClr val="FFC91D"/>
          </a:solidFill>
        </p:spPr>
        <p:txBody>
          <a:bodyPr>
            <a:normAutofit fontScale="90000"/>
          </a:bodyPr>
          <a:lstStyle/>
          <a:p>
            <a:pPr algn="ctr"/>
            <a:br>
              <a:rPr lang="en-GB" sz="2200" b="1" dirty="0">
                <a:solidFill>
                  <a:srgbClr val="00B050"/>
                </a:solidFill>
                <a:ea typeface="MS PGothic" pitchFamily="34" charset="-128"/>
              </a:rPr>
            </a:br>
            <a:br>
              <a:rPr lang="en-GB" sz="2200" b="1" dirty="0">
                <a:solidFill>
                  <a:srgbClr val="00B050"/>
                </a:solidFill>
                <a:ea typeface="MS PGothic" pitchFamily="34" charset="-128"/>
              </a:rPr>
            </a:br>
            <a:br>
              <a:rPr lang="en-GB" sz="2200" b="1" dirty="0">
                <a:solidFill>
                  <a:srgbClr val="00B050"/>
                </a:solidFill>
                <a:ea typeface="MS PGothic" pitchFamily="34" charset="-128"/>
              </a:rPr>
            </a:br>
            <a:r>
              <a:rPr lang="en-GB" sz="3100" b="1" dirty="0">
                <a:ea typeface="MS PGothic" pitchFamily="34" charset="-128"/>
              </a:rPr>
              <a:t>Management self audit </a:t>
            </a:r>
            <a:br>
              <a:rPr lang="en-GB" sz="4000" b="1" dirty="0">
                <a:solidFill>
                  <a:srgbClr val="00B050"/>
                </a:solidFill>
                <a:ea typeface="MS PGothic" pitchFamily="34" charset="-128"/>
              </a:rPr>
            </a:br>
            <a:br>
              <a:rPr lang="en-GB" sz="2200" b="1" dirty="0">
                <a:solidFill>
                  <a:srgbClr val="00B050"/>
                </a:solidFill>
                <a:ea typeface="MS PGothic" pitchFamily="34" charset="-128"/>
              </a:rPr>
            </a:br>
            <a:endParaRPr lang="en-US" dirty="0"/>
          </a:p>
        </p:txBody>
      </p:sp>
      <p:sp>
        <p:nvSpPr>
          <p:cNvPr id="6" name="Rectangle 5">
            <a:extLst>
              <a:ext uri="{FF2B5EF4-FFF2-40B4-BE49-F238E27FC236}">
                <a16:creationId xmlns:a16="http://schemas.microsoft.com/office/drawing/2014/main" id="{2A4C66E9-CF65-4A0F-9A16-76B64C582F3A}"/>
              </a:ext>
            </a:extLst>
          </p:cNvPr>
          <p:cNvSpPr/>
          <p:nvPr/>
        </p:nvSpPr>
        <p:spPr>
          <a:xfrm>
            <a:off x="431978" y="1253841"/>
            <a:ext cx="10928195" cy="5232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pitchFamily="34" charset="0"/>
                <a:ea typeface="+mn-ea"/>
                <a:cs typeface="+mn-cs"/>
              </a:rPr>
              <a:t>As a learning from this incident and ensure continual improvement all contract managers must review their HSE risk management against the questions asked below        </a:t>
            </a:r>
          </a:p>
        </p:txBody>
      </p:sp>
      <p:sp>
        <p:nvSpPr>
          <p:cNvPr id="7" name="Rectangle 6">
            <a:extLst>
              <a:ext uri="{FF2B5EF4-FFF2-40B4-BE49-F238E27FC236}">
                <a16:creationId xmlns:a16="http://schemas.microsoft.com/office/drawing/2014/main" id="{4D883F2B-B3CE-4AB4-AB99-0AA90A5717A9}"/>
              </a:ext>
            </a:extLst>
          </p:cNvPr>
          <p:cNvSpPr/>
          <p:nvPr/>
        </p:nvSpPr>
        <p:spPr>
          <a:xfrm>
            <a:off x="631902" y="2121206"/>
            <a:ext cx="10928195" cy="275460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Confirm the following:</a:t>
            </a:r>
            <a:endParaRPr kumimoji="0" lang="en-US" sz="1600" b="0" i="0" u="none" strike="noStrike" kern="1200" cap="none" spc="0" normalizeH="0" baseline="0" noProof="0" dirty="0">
              <a:ln>
                <a:noFill/>
              </a:ln>
              <a:solidFill>
                <a:prstClr val="black"/>
              </a:solidFill>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that site team</a:t>
            </a:r>
            <a:r>
              <a:rPr kumimoji="0" lang="en-US" sz="1600" b="0" i="0" u="none" strike="noStrike" kern="1200" cap="none" spc="0" normalizeH="0" baseline="0" noProof="0" dirty="0">
                <a:ln>
                  <a:noFill/>
                </a:ln>
                <a:effectLst/>
                <a:uLnTx/>
                <a:uFillTx/>
                <a:latin typeface="Calibri"/>
                <a:ea typeface="+mn-ea"/>
                <a:cs typeface="+mn-cs"/>
              </a:rPr>
              <a:t> adhere to zone management procedure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that your SOP and JSA cover all hazards and risks related to operation ?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rPr>
              <a:t>Do you ensure that enough controls are in place prior to perform any critical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3CC"/>
              </a:solidFill>
              <a:effectLst/>
              <a:uLnTx/>
              <a:uFillTx/>
              <a:latin typeface="Calibri" panose="020F050202020403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rPr>
              <a:t>* If the answer is NO to any of the above questions please ensure you take action to correct this finding</a:t>
            </a:r>
            <a:endParaRPr kumimoji="0" lang="en-US" sz="900" b="0" i="0" u="none" strike="noStrike" kern="1200" cap="none" spc="0" normalizeH="0" baseline="0" noProof="0" dirty="0">
              <a:ln>
                <a:noFill/>
              </a:ln>
              <a:solidFill>
                <a:srgbClr val="4472C4"/>
              </a:solidFill>
              <a:effectLst/>
              <a:uLnTx/>
              <a:uFillTx/>
              <a:latin typeface="Calibri" panose="020F0502020204030204" pitchFamily="34" charset="0"/>
              <a:ea typeface="+mn-ea"/>
              <a:cs typeface="+mn-cs"/>
              <a:sym typeface="Wingdings" pitchFamily="2" charset="2"/>
            </a:endParaRPr>
          </a:p>
        </p:txBody>
      </p:sp>
      <p:sp>
        <p:nvSpPr>
          <p:cNvPr id="3" name="Rectangle 8">
            <a:extLst>
              <a:ext uri="{FF2B5EF4-FFF2-40B4-BE49-F238E27FC236}">
                <a16:creationId xmlns:a16="http://schemas.microsoft.com/office/drawing/2014/main" id="{780F9A68-7671-5F20-6714-4CE045E50023}"/>
              </a:ext>
            </a:extLst>
          </p:cNvPr>
          <p:cNvSpPr>
            <a:spLocks noChangeArrowheads="1"/>
          </p:cNvSpPr>
          <p:nvPr/>
        </p:nvSpPr>
        <p:spPr bwMode="auto">
          <a:xfrm>
            <a:off x="431978" y="601920"/>
            <a:ext cx="11626955" cy="307777"/>
          </a:xfrm>
          <a:prstGeom prst="rect">
            <a:avLst/>
          </a:prstGeom>
          <a:noFill/>
          <a:ln w="9525">
            <a:noFill/>
            <a:miter lim="800000"/>
            <a:headEnd/>
            <a:tailEnd/>
          </a:ln>
        </p:spPr>
        <p:txBody>
          <a:bodyPr wrap="square">
            <a:spAutoFit/>
          </a:bodyPr>
          <a:lstStyle/>
          <a:p>
            <a:pPr marL="114300" marR="0" lvl="0" indent="-11430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ahoma" pitchFamily="34" charset="0"/>
                <a:ea typeface="+mn-ea"/>
                <a:cs typeface="+mn-cs"/>
              </a:rPr>
              <a:t> Date: </a:t>
            </a:r>
            <a:r>
              <a:rPr kumimoji="0" lang="en-GB" sz="1100" b="1" i="0" u="none" strike="noStrike" kern="1200" cap="none" spc="0" normalizeH="0" baseline="0" noProof="0" dirty="0">
                <a:ln>
                  <a:noFill/>
                </a:ln>
                <a:solidFill>
                  <a:srgbClr val="4472C4"/>
                </a:solidFill>
                <a:effectLst/>
                <a:uLnTx/>
                <a:uFillTx/>
                <a:latin typeface="Tahoma" pitchFamily="34" charset="0"/>
                <a:ea typeface="+mn-ea"/>
                <a:cs typeface="+mn-cs"/>
              </a:rPr>
              <a:t>12/02/2023</a:t>
            </a:r>
            <a:r>
              <a:rPr kumimoji="0" lang="en-US" sz="11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Incident title: </a:t>
            </a:r>
            <a:r>
              <a:rPr kumimoji="0" lang="en-US" sz="1100" b="1" i="0" u="none" strike="noStrike" kern="1200" cap="none" spc="0" normalizeH="0" baseline="0" noProof="0" dirty="0">
                <a:ln>
                  <a:noFill/>
                </a:ln>
                <a:solidFill>
                  <a:srgbClr val="4472C4"/>
                </a:solidFill>
                <a:effectLst/>
                <a:uLnTx/>
                <a:uFillTx/>
                <a:latin typeface="Tahoma" pitchFamily="34" charset="0"/>
                <a:ea typeface="+mn-ea"/>
                <a:cs typeface="+mn-cs"/>
              </a:rPr>
              <a:t>HiPo#</a:t>
            </a:r>
            <a:r>
              <a:rPr kumimoji="0" lang="en-US" sz="11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1100" b="1" i="0" u="none" strike="noStrike" kern="1200" cap="none" spc="0" normalizeH="0" baseline="0" noProof="0" dirty="0">
                <a:ln>
                  <a:noFill/>
                </a:ln>
                <a:solidFill>
                  <a:srgbClr val="4472C4"/>
                </a:solidFill>
                <a:effectLst/>
                <a:uLnTx/>
                <a:uFillTx/>
                <a:latin typeface="Tahoma" pitchFamily="34" charset="0"/>
                <a:ea typeface="+mn-ea"/>
                <a:cs typeface="+mn-cs"/>
              </a:rPr>
              <a:t>06</a:t>
            </a:r>
            <a:r>
              <a:rPr kumimoji="0" lang="en-US" sz="11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Pattern:</a:t>
            </a:r>
            <a:r>
              <a:rPr kumimoji="0" lang="en-US" sz="11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100" b="1" i="0" u="none" strike="noStrike" kern="1200" cap="none" spc="0" normalizeH="0" baseline="0" noProof="0" dirty="0">
                <a:ln>
                  <a:noFill/>
                </a:ln>
                <a:solidFill>
                  <a:srgbClr val="0070C0"/>
                </a:solidFill>
                <a:effectLst/>
                <a:uLnTx/>
                <a:uFillTx/>
                <a:latin typeface="Tahoma" pitchFamily="34" charset="0"/>
                <a:ea typeface="+mn-ea"/>
                <a:cs typeface="+mn-cs"/>
              </a:rPr>
              <a:t>LOF/</a:t>
            </a:r>
            <a:r>
              <a:rPr kumimoji="0" lang="en-US" sz="1100" b="1" i="0" u="none" strike="noStrike" kern="1200" cap="none" spc="0" normalizeH="0" baseline="0" noProof="0" dirty="0">
                <a:ln>
                  <a:noFill/>
                </a:ln>
                <a:solidFill>
                  <a:srgbClr val="4472C4"/>
                </a:solidFill>
                <a:effectLst/>
                <a:uLnTx/>
                <a:uFillTx/>
                <a:latin typeface="Tahoma" pitchFamily="34" charset="0"/>
                <a:ea typeface="+mn-ea"/>
                <a:cs typeface="+mn-cs"/>
              </a:rPr>
              <a:t>Drops</a:t>
            </a:r>
            <a:r>
              <a:rPr kumimoji="0" lang="en-US" sz="1400" b="1" i="0" u="none" strike="noStrike" kern="1200" cap="none" spc="0" normalizeH="0" baseline="0" noProof="0" dirty="0">
                <a:ln>
                  <a:noFill/>
                </a:ln>
                <a:solidFill>
                  <a:srgbClr val="4472C4"/>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Potential severity: </a:t>
            </a:r>
            <a:r>
              <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rPr>
              <a:t>C4P                 </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Activity</a:t>
            </a:r>
            <a:r>
              <a:rPr kumimoji="0" lang="en-US" sz="1400" b="1" i="0" u="none" strike="noStrike" kern="1200" cap="none" spc="0" normalizeH="0" baseline="0" noProof="0" dirty="0">
                <a:ln>
                  <a:noFill/>
                </a:ln>
                <a:solidFill>
                  <a:prstClr val="black"/>
                </a:solidFill>
                <a:effectLst/>
                <a:uLnTx/>
                <a:uFillTx/>
                <a:latin typeface="Tahoma" pitchFamily="34" charset="0"/>
                <a:ea typeface="+mn-ea"/>
                <a:cs typeface="+mn-cs"/>
              </a:rPr>
              <a:t>:</a:t>
            </a:r>
            <a:r>
              <a:rPr kumimoji="0" lang="en-US" sz="1200" b="1"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US" sz="1200" b="1" i="0" u="none" strike="noStrike" kern="1200" cap="none" spc="0" normalizeH="0" baseline="0" noProof="0" dirty="0">
                <a:ln>
                  <a:noFill/>
                </a:ln>
                <a:solidFill>
                  <a:srgbClr val="0070C0"/>
                </a:solidFill>
                <a:effectLst/>
                <a:uLnTx/>
                <a:uFillTx/>
                <a:latin typeface="Tahoma" pitchFamily="34" charset="0"/>
                <a:ea typeface="+mn-ea"/>
                <a:cs typeface="+mn-cs"/>
              </a:rPr>
              <a:t>Slickline </a:t>
            </a:r>
            <a:endParaRPr kumimoji="0" lang="en-US" sz="1200" b="1" i="0" u="none" strike="noStrike" kern="1200" cap="none" spc="0" normalizeH="0" baseline="0" noProof="0" dirty="0">
              <a:ln>
                <a:noFill/>
              </a:ln>
              <a:solidFill>
                <a:srgbClr val="4472C4"/>
              </a:solidFill>
              <a:effectLst/>
              <a:uLnTx/>
              <a:uFillTx/>
              <a:latin typeface="Tahoma" pitchFamily="34" charset="0"/>
              <a:ea typeface="+mn-ea"/>
              <a:cs typeface="+mn-cs"/>
            </a:endParaRPr>
          </a:p>
        </p:txBody>
      </p:sp>
    </p:spTree>
    <p:extLst>
      <p:ext uri="{BB962C8B-B14F-4D97-AF65-F5344CB8AC3E}">
        <p14:creationId xmlns:p14="http://schemas.microsoft.com/office/powerpoint/2010/main" val="2200659071"/>
      </p:ext>
    </p:extLst>
  </p:cSld>
  <p:clrMapOvr>
    <a:masterClrMapping/>
  </p:clrMapOvr>
</p:sld>
</file>

<file path=ppt/theme/theme1.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2.New IRC -LTI HVL  Hipo templet Review updat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V2.New IRC -LTI HVL  Hipo templet Review updat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9C4067D375EDA046866D1CFD34BA6725" ma:contentTypeVersion="4" ma:contentTypeDescription="Upload an image." ma:contentTypeScope="" ma:versionID="5568808217e8896a20d35b78a187a54b">
  <xsd:schema xmlns:xsd="http://www.w3.org/2001/XMLSchema" xmlns:xs="http://www.w3.org/2001/XMLSchema" xmlns:p="http://schemas.microsoft.com/office/2006/metadata/properties" xmlns:ns1="http://schemas.microsoft.com/sharepoint/v3" xmlns:ns2="4880E4F8-4B7D-4BDD-91E3-E10D47036ECA" xmlns:ns3="http://schemas.microsoft.com/sharepoint/v3/fields" xmlns:ns4="4880e4f8-4b7d-4bdd-91e3-e10d47036eca" xmlns:ns5="9d51eac6-a7d5-47f5-a119-63d146adb134" targetNamespace="http://schemas.microsoft.com/office/2006/metadata/properties" ma:root="true" ma:fieldsID="95b9b289a8e8f4d106e4c69b136198e4" ns1:_="" ns2:_="" ns3:_="" ns4:_="" ns5:_="">
    <xsd:import namespace="http://schemas.microsoft.com/sharepoint/v3"/>
    <xsd:import namespace="4880E4F8-4B7D-4BDD-91E3-E10D47036ECA"/>
    <xsd:import namespace="http://schemas.microsoft.com/sharepoint/v3/fields"/>
    <xsd:import namespace="4880e4f8-4b7d-4bdd-91e3-e10d47036eca"/>
    <xsd:import namespace="9d51eac6-a7d5-47f5-a119-63d146adb134"/>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4:Language" minOccurs="0"/>
                <xsd:element ref="ns4:DocId" minOccurs="0"/>
                <xsd:element ref="ns5: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4880E4F8-4B7D-4BDD-91E3-E10D47036ECA"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80e4f8-4b7d-4bdd-91e3-e10d47036eca" elementFormDefault="qualified">
    <xsd:import namespace="http://schemas.microsoft.com/office/2006/documentManagement/types"/>
    <xsd:import namespace="http://schemas.microsoft.com/office/infopath/2007/PartnerControls"/>
    <xsd:element name="Language" ma:index="27" nillable="true" ma:displayName="Language" ma:default="English 1" ma:format="Dropdown" ma:internalName="Language">
      <xsd:simpleType>
        <xsd:restriction base="dms:Choice">
          <xsd:enumeration value="English"/>
          <xsd:enumeration value="Arabic"/>
          <xsd:enumeration value="Hindi"/>
          <xsd:enumeration value="English 1"/>
          <xsd:enumeration value="English 2"/>
          <xsd:enumeration value="Arabic 1"/>
          <xsd:enumeration value="Arabic 2"/>
          <xsd:enumeration value="Hindi 1"/>
          <xsd:enumeration value="Hindi 2"/>
          <xsd:enumeration value="Malayalam 1"/>
          <xsd:enumeration value="Malayalam 2"/>
        </xsd:restriction>
      </xsd:simpleType>
    </xsd:element>
    <xsd:element name="DocId" ma:index="28" nillable="true" ma:displayName="DocId" ma:list="{9de017a3-70b4-41a0-b3a1-4f7a098545da}" ma:internalName="DocId" ma:showField="ID" ma:web="9d51eac6-a7d5-47f5-a119-63d146adb134">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9d51eac6-a7d5-47f5-a119-63d146adb134"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Id xmlns="4880e4f8-4b7d-4bdd-91e3-e10d47036eca">92760</DocId>
    <Language xmlns="4880e4f8-4b7d-4bdd-91e3-e10d47036eca">English</Language>
    <wic_System_Copyright xmlns="http://schemas.microsoft.com/sharepoint/v3/fields" xsi:nil="true"/>
    <ImageCreateDate xmlns="4880E4F8-4B7D-4BDD-91E3-E10D47036ECA" xsi:nil="true"/>
  </documentManagement>
</p:properties>
</file>

<file path=customXml/itemProps1.xml><?xml version="1.0" encoding="utf-8"?>
<ds:datastoreItem xmlns:ds="http://schemas.openxmlformats.org/officeDocument/2006/customXml" ds:itemID="{785AA2F6-67C1-4BB1-9A94-E5902068BC01}"/>
</file>

<file path=customXml/itemProps2.xml><?xml version="1.0" encoding="utf-8"?>
<ds:datastoreItem xmlns:ds="http://schemas.openxmlformats.org/officeDocument/2006/customXml" ds:itemID="{E298FF9F-364C-4FE0-870B-EA65CF1C57AA}"/>
</file>

<file path=customXml/itemProps3.xml><?xml version="1.0" encoding="utf-8"?>
<ds:datastoreItem xmlns:ds="http://schemas.openxmlformats.org/officeDocument/2006/customXml" ds:itemID="{03004CCB-6E0C-4FB0-9DE9-C7C7475D2DF9}"/>
</file>

<file path=docProps/app.xml><?xml version="1.0" encoding="utf-8"?>
<Properties xmlns="http://schemas.openxmlformats.org/officeDocument/2006/extended-properties" xmlns:vt="http://schemas.openxmlformats.org/officeDocument/2006/docPropsVTypes">
  <TotalTime>8535</TotalTime>
  <Words>9130</Words>
  <Application>Microsoft Office PowerPoint</Application>
  <PresentationFormat>Widescreen</PresentationFormat>
  <Paragraphs>863</Paragraphs>
  <Slides>34</Slides>
  <Notes>27</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34</vt:i4>
      </vt:variant>
    </vt:vector>
  </HeadingPairs>
  <TitlesOfParts>
    <vt:vector size="57" baseType="lpstr">
      <vt:lpstr>MS PGothic</vt:lpstr>
      <vt:lpstr>Arial</vt:lpstr>
      <vt:lpstr>Calibri</vt:lpstr>
      <vt:lpstr>Calibri Light</vt:lpstr>
      <vt:lpstr>Cambria</vt:lpstr>
      <vt:lpstr>Gill Sans</vt:lpstr>
      <vt:lpstr>Gill Sans Light</vt:lpstr>
      <vt:lpstr>Gill Sans MT</vt:lpstr>
      <vt:lpstr>Tahoma</vt:lpstr>
      <vt:lpstr>Times New Roman</vt:lpstr>
      <vt:lpstr>Wingdings</vt:lpstr>
      <vt:lpstr>1_Office Theme</vt:lpstr>
      <vt:lpstr>V2.New IRC -LTI HVL  Hipo templet Review updated</vt:lpstr>
      <vt:lpstr>1_V2.New IRC -LTI HVL  Hipo templet Review updated</vt:lpstr>
      <vt:lpstr>Office Theme</vt:lpstr>
      <vt:lpstr>2_Office Theme</vt:lpstr>
      <vt:lpstr>3_Office Theme</vt:lpstr>
      <vt:lpstr>4_Office Theme</vt:lpstr>
      <vt:lpstr>5_Office Theme</vt:lpstr>
      <vt:lpstr>6_Office Theme</vt:lpstr>
      <vt:lpstr>7_Office Theme</vt:lpstr>
      <vt:lpstr>8_Office Theme</vt:lpstr>
      <vt:lpstr>9_Office Theme</vt:lpstr>
      <vt:lpstr>PowerPoint Presentation</vt:lpstr>
      <vt:lpstr>PowerPoint Presentation</vt:lpstr>
      <vt:lpstr>Contents</vt:lpstr>
      <vt:lpstr>PowerPoint Presentation</vt:lpstr>
      <vt:lpstr>PowerPoint Presentation</vt:lpstr>
      <vt:lpstr>PowerPoint Presentation</vt:lpstr>
      <vt:lpstr>PowerPoint Presentation</vt:lpstr>
      <vt:lpstr>PowerPoint Presentation</vt:lpstr>
      <vt:lpstr>   Management self audit   </vt:lpstr>
      <vt:lpstr>PowerPoint Presentation</vt:lpstr>
      <vt:lpstr>  Management self audit   </vt:lpstr>
      <vt:lpstr>PowerPoint Presentation</vt:lpstr>
      <vt:lpstr>   Management self audit   </vt:lpstr>
      <vt:lpstr>Learning From Incident   Awareness Alert </vt:lpstr>
      <vt:lpstr>Learning From Incident   Awareness Alert </vt:lpstr>
      <vt:lpstr>PowerPoint Presentation</vt:lpstr>
      <vt:lpstr>PowerPoint Presentation</vt:lpstr>
      <vt:lpstr>   Management self audit   </vt:lpstr>
      <vt:lpstr>PowerPoint Presentation</vt:lpstr>
      <vt:lpstr>   Management self audit   </vt:lpstr>
      <vt:lpstr>PowerPoint Presentation</vt:lpstr>
      <vt:lpstr>PowerPoint Presentation</vt:lpstr>
      <vt:lpstr>PowerPoint Presentation</vt:lpstr>
      <vt:lpstr>Management self audit </vt:lpstr>
      <vt:lpstr>PowerPoint Presentation</vt:lpstr>
      <vt:lpstr>PowerPoint Presentation</vt:lpstr>
      <vt:lpstr>   Management self audit   </vt:lpstr>
      <vt:lpstr>PowerPoint Presentation</vt:lpstr>
      <vt:lpstr>PowerPoint Presentation</vt:lpstr>
      <vt:lpstr>   Management self audit   </vt:lpstr>
      <vt:lpstr>PowerPoint Presentation</vt:lpstr>
      <vt:lpstr>PDO Second Alert</vt:lpstr>
      <vt:lpstr>PDO Second Alert</vt:lpstr>
      <vt:lpstr>PDO Second Alert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Q1 Mr Musleh news- final </dc:title>
  <dc:creator>Balushi, Sumaiya MSE36</dc:creator>
  <cp:lastModifiedBy>Balushi, Sumaiya MSE36</cp:lastModifiedBy>
  <cp:revision>218</cp:revision>
  <dcterms:created xsi:type="dcterms:W3CDTF">2021-10-28T05:24:35Z</dcterms:created>
  <dcterms:modified xsi:type="dcterms:W3CDTF">2023-06-25T09:34:29Z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0x0101009148F5A04DDD49CBA7127AADA5FB792B00AADE34325A8B49CDA8BB4DB53328F214009C4067D375EDA046866D1CFD34BA6725</vt:lpwstr>
  </property>
</Properties>
</file>