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521" r:id="rId2"/>
    <p:sldId id="2147482522"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35EE3-9D8F-4BEC-BB91-A859B8D82EAF}" v="3" dt="2025-03-10T03:42:35.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8" d="100"/>
          <a:sy n="108" d="100"/>
        </p:scale>
        <p:origin x="63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wahi, Ahmed MSE34" userId="e41cf67c-bf06-4715-b50f-6c746bdcc7f2" providerId="ADAL" clId="{1DC35EE3-9D8F-4BEC-BB91-A859B8D82EAF}"/>
    <pc:docChg chg="custSel modSld">
      <pc:chgData name="Rawahi, Ahmed MSE34" userId="e41cf67c-bf06-4715-b50f-6c746bdcc7f2" providerId="ADAL" clId="{1DC35EE3-9D8F-4BEC-BB91-A859B8D82EAF}" dt="2025-03-17T05:09:40.665" v="20" actId="313"/>
      <pc:docMkLst>
        <pc:docMk/>
      </pc:docMkLst>
      <pc:sldChg chg="modSp mod">
        <pc:chgData name="Rawahi, Ahmed MSE34" userId="e41cf67c-bf06-4715-b50f-6c746bdcc7f2" providerId="ADAL" clId="{1DC35EE3-9D8F-4BEC-BB91-A859B8D82EAF}" dt="2025-03-17T05:09:40.665" v="20" actId="313"/>
        <pc:sldMkLst>
          <pc:docMk/>
          <pc:sldMk cId="2687283982" sldId="2147482521"/>
        </pc:sldMkLst>
        <pc:graphicFrameChg chg="mod modGraphic">
          <ac:chgData name="Rawahi, Ahmed MSE34" userId="e41cf67c-bf06-4715-b50f-6c746bdcc7f2" providerId="ADAL" clId="{1DC35EE3-9D8F-4BEC-BB91-A859B8D82EAF}" dt="2025-03-17T05:09:40.665" v="20" actId="313"/>
          <ac:graphicFrameMkLst>
            <pc:docMk/>
            <pc:sldMk cId="2687283982" sldId="2147482521"/>
            <ac:graphicFrameMk id="3" creationId="{B97999AC-AE68-ED3F-E2AE-32BF977B231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9A8DD-3510-44E8-96BD-74CF2A343ED4}" type="datetimeFigureOut">
              <a:rPr lang="en-US" smtClean="0"/>
              <a:t>17/03/2025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4712E6-C741-4A8A-BC33-C3DEB9FC0B1A}" type="slidenum">
              <a:rPr lang="en-US" smtClean="0"/>
              <a:t>‹#›</a:t>
            </a:fld>
            <a:endParaRPr lang="en-US"/>
          </a:p>
        </p:txBody>
      </p:sp>
    </p:spTree>
    <p:extLst>
      <p:ext uri="{BB962C8B-B14F-4D97-AF65-F5344CB8AC3E}">
        <p14:creationId xmlns:p14="http://schemas.microsoft.com/office/powerpoint/2010/main" val="2152805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1394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50392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30780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17/03/2025</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371961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6551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17/03/2025</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8925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4393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17/03/2025</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8417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17/03/2025</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6845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17/03/2025</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1498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9583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17/03/2025</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98204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17/03/2025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068438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1" y="1505411"/>
            <a:ext cx="7404034" cy="4208844"/>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 25 September 2024 at 09:30, while preparing to unload the bulldozer from a low-bed trailer, the Driver began to open the trailer ramps. During this process one of the ramps remained stuck. As he went to inspect the stuck ramp, it suddenly began to descend. While the Driver was trying to escape a direct impact from the ramp, he fell and twisted his left foot, resulting in a fracture.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 was initially taken to Yibal PDO clinic before being transferred to Badr Al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Samaa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hospital, where x-ray revealed a fracture on his left foot.</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171450" marR="5210" lvl="0" indent="-171450" algn="just" defTabSz="914400" rtl="0" eaLnBrk="1" fontAlgn="auto" latinLnBrk="0" hangingPunct="1">
              <a:lnSpc>
                <a:spcPct val="100000"/>
              </a:lnSpc>
              <a:spcBef>
                <a:spcPts val="0"/>
              </a:spcBef>
              <a:spcAft>
                <a:spcPts val="0"/>
              </a:spcAft>
              <a:buClrTx/>
              <a:buSzPct val="13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Driver had deactivated the safety lock on both ramps.</a:t>
            </a:r>
          </a:p>
          <a:p>
            <a:pPr marL="171450" marR="5210" lvl="0" indent="-171450" algn="just" defTabSz="914400" rtl="0" eaLnBrk="1" fontAlgn="auto" latinLnBrk="0" hangingPunct="1">
              <a:lnSpc>
                <a:spcPct val="100000"/>
              </a:lnSpc>
              <a:spcBef>
                <a:spcPts val="0"/>
              </a:spcBef>
              <a:spcAft>
                <a:spcPts val="0"/>
              </a:spcAft>
              <a:buClrTx/>
              <a:buSzPct val="13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of the ramps started to descend before the Driver activated the drop lever.</a:t>
            </a:r>
          </a:p>
          <a:p>
            <a:pPr marL="171450" marR="0" lvl="0" indent="-171450" algn="l" defTabSz="914400" rtl="0" eaLnBrk="1" fontAlgn="auto" latinLnBrk="0" hangingPunct="1">
              <a:lnSpc>
                <a:spcPct val="100000"/>
              </a:lnSpc>
              <a:spcBef>
                <a:spcPts val="0"/>
              </a:spcBef>
              <a:spcAft>
                <a:spcPts val="0"/>
              </a:spcAft>
              <a:buClrTx/>
              <a:buSzPct val="13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The Driver’s safety shoes were partially tied and unable to fully bear his weight when he fell.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7800" marR="0" lvl="0" indent="-177800" algn="l" defTabSz="914400" rtl="0" eaLnBrk="1" fontAlgn="auto" latinLnBrk="0" hangingPunct="1">
              <a:lnSpc>
                <a:spcPct val="100000"/>
              </a:lnSpc>
              <a:spcBef>
                <a:spcPts val="0"/>
              </a:spcBef>
              <a:spcAft>
                <a:spcPts val="0"/>
              </a:spcAft>
              <a:buClrTx/>
              <a:buSzPct val="130000"/>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How do you identify and mark out Line Of Fire zone during unloading of trailers</a:t>
            </a:r>
          </a:p>
          <a:p>
            <a:pPr marL="177800" marR="0" lvl="0" indent="-177800" algn="l" defTabSz="914400" rtl="0" eaLnBrk="1" fontAlgn="auto" latinLnBrk="0" hangingPunct="1">
              <a:lnSpc>
                <a:spcPct val="100000"/>
              </a:lnSpc>
              <a:spcBef>
                <a:spcPts val="0"/>
              </a:spcBef>
              <a:spcAft>
                <a:spcPts val="0"/>
              </a:spcAft>
              <a:buClrTx/>
              <a:buSzPct val="130000"/>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Do you ensure you release Safety locks according to the procedure?  </a:t>
            </a:r>
          </a:p>
          <a:p>
            <a:pPr marL="177800" marR="0" lvl="0" indent="-177800" algn="l" defTabSz="914400" rtl="0" eaLnBrk="1" fontAlgn="auto" latinLnBrk="0" hangingPunct="1">
              <a:lnSpc>
                <a:spcPct val="100000"/>
              </a:lnSpc>
              <a:spcBef>
                <a:spcPts val="0"/>
              </a:spcBef>
              <a:spcAft>
                <a:spcPts val="0"/>
              </a:spcAft>
              <a:buClrTx/>
              <a:buSzPct val="130000"/>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Do you ensure your PPE is correctly worn?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405273" y="3921819"/>
            <a:ext cx="3600324" cy="1984459"/>
          </a:xfrm>
          <a:prstGeom prst="rect">
            <a:avLst/>
          </a:prstGeom>
          <a:solidFill>
            <a:srgbClr val="00B050"/>
          </a:solidFill>
          <a:ln w="25400" cap="flat" cmpd="sng" algn="ctr">
            <a:no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5" name="Picture 4">
            <a:extLst>
              <a:ext uri="{FF2B5EF4-FFF2-40B4-BE49-F238E27FC236}">
                <a16:creationId xmlns:a16="http://schemas.microsoft.com/office/drawing/2014/main" id="{A7DC1C7F-1EE0-4D72-B121-E1FC1FC443F3}"/>
              </a:ext>
            </a:extLst>
          </p:cNvPr>
          <p:cNvPicPr>
            <a:picLocks noChangeAspect="1"/>
          </p:cNvPicPr>
          <p:nvPr/>
        </p:nvPicPr>
        <p:blipFill>
          <a:blip r:embed="rId3"/>
          <a:stretch>
            <a:fillRect/>
          </a:stretch>
        </p:blipFill>
        <p:spPr>
          <a:xfrm>
            <a:off x="8294649" y="1288091"/>
            <a:ext cx="3748667" cy="2300522"/>
          </a:xfrm>
          <a:prstGeom prst="rect">
            <a:avLst/>
          </a:prstGeom>
        </p:spPr>
      </p:pic>
      <p:sp>
        <p:nvSpPr>
          <p:cNvPr id="2" name="TextBox 1">
            <a:extLst>
              <a:ext uri="{FF2B5EF4-FFF2-40B4-BE49-F238E27FC236}">
                <a16:creationId xmlns:a16="http://schemas.microsoft.com/office/drawing/2014/main" id="{79534F91-FFF5-4BE2-969F-08BDA81C29D8}"/>
              </a:ext>
            </a:extLst>
          </p:cNvPr>
          <p:cNvSpPr txBox="1"/>
          <p:nvPr/>
        </p:nvSpPr>
        <p:spPr>
          <a:xfrm>
            <a:off x="433680" y="5974866"/>
            <a:ext cx="7512141" cy="338554"/>
          </a:xfrm>
          <a:prstGeom prst="rect">
            <a:avLst/>
          </a:prstGeom>
          <a:solidFill>
            <a:srgbClr val="0070C0"/>
          </a:solidFill>
        </p:spPr>
        <p:txBody>
          <a:bodyPr wrap="square" rtlCol="0">
            <a:spAutoFit/>
          </a:bodyPr>
          <a:lstStyle>
            <a:defPPr>
              <a:defRPr lang="en-US"/>
            </a:defPPr>
            <a:lvl1pPr marR="2936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FFFF00"/>
                </a:solidFill>
                <a:effectLst/>
                <a:uLnTx/>
                <a:uFillTx/>
                <a:latin typeface="Tahoma" pitchFamily="34" charset="0"/>
                <a:ea typeface="MS PGothic" pitchFamily="34" charset="-128"/>
              </a:defRPr>
            </a:lvl1pPr>
          </a:lstStyle>
          <a:p>
            <a:pPr marL="0" marR="2936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ALWAYS identify the line of fire risks and avoid them!</a:t>
            </a: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810545" y="3137828"/>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6" name="Picture 15">
            <a:extLst>
              <a:ext uri="{FF2B5EF4-FFF2-40B4-BE49-F238E27FC236}">
                <a16:creationId xmlns:a16="http://schemas.microsoft.com/office/drawing/2014/main" id="{E86D1AC1-F67E-44B6-BB4E-9876C9DA9677}"/>
              </a:ext>
            </a:extLst>
          </p:cNvPr>
          <p:cNvPicPr>
            <a:picLocks noChangeAspect="1"/>
          </p:cNvPicPr>
          <p:nvPr/>
        </p:nvPicPr>
        <p:blipFill>
          <a:blip r:embed="rId4"/>
          <a:stretch>
            <a:fillRect/>
          </a:stretch>
        </p:blipFill>
        <p:spPr>
          <a:xfrm>
            <a:off x="8294646" y="3794090"/>
            <a:ext cx="3748669" cy="2300522"/>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3" name="Table 2">
            <a:extLst>
              <a:ext uri="{FF2B5EF4-FFF2-40B4-BE49-F238E27FC236}">
                <a16:creationId xmlns:a16="http://schemas.microsoft.com/office/drawing/2014/main" id="{B97999AC-AE68-ED3F-E2AE-32BF977B231C}"/>
              </a:ext>
            </a:extLst>
          </p:cNvPr>
          <p:cNvGraphicFramePr>
            <a:graphicFrameLocks noGrp="1"/>
          </p:cNvGraphicFramePr>
          <p:nvPr>
            <p:extLst>
              <p:ext uri="{D42A27DB-BD31-4B8C-83A1-F6EECF244321}">
                <p14:modId xmlns:p14="http://schemas.microsoft.com/office/powerpoint/2010/main" val="1938492257"/>
              </p:ext>
            </p:extLst>
          </p:nvPr>
        </p:nvGraphicFramePr>
        <p:xfrm>
          <a:off x="343899" y="523933"/>
          <a:ext cx="11699415" cy="640080"/>
        </p:xfrm>
        <a:graphic>
          <a:graphicData uri="http://schemas.openxmlformats.org/drawingml/2006/table">
            <a:tbl>
              <a:tblPr firstRow="1" bandRow="1">
                <a:tableStyleId>{F5AB1C69-6EDB-4FF4-983F-18BD219EF322}</a:tableStyleId>
              </a:tblPr>
              <a:tblGrid>
                <a:gridCol w="653387">
                  <a:extLst>
                    <a:ext uri="{9D8B030D-6E8A-4147-A177-3AD203B41FA5}">
                      <a16:colId xmlns:a16="http://schemas.microsoft.com/office/drawing/2014/main" val="20000"/>
                    </a:ext>
                  </a:extLst>
                </a:gridCol>
                <a:gridCol w="968247">
                  <a:extLst>
                    <a:ext uri="{9D8B030D-6E8A-4147-A177-3AD203B41FA5}">
                      <a16:colId xmlns:a16="http://schemas.microsoft.com/office/drawing/2014/main" val="20001"/>
                    </a:ext>
                  </a:extLst>
                </a:gridCol>
                <a:gridCol w="1123060">
                  <a:extLst>
                    <a:ext uri="{9D8B030D-6E8A-4147-A177-3AD203B41FA5}">
                      <a16:colId xmlns:a16="http://schemas.microsoft.com/office/drawing/2014/main" val="20002"/>
                    </a:ext>
                  </a:extLst>
                </a:gridCol>
                <a:gridCol w="851018">
                  <a:extLst>
                    <a:ext uri="{9D8B030D-6E8A-4147-A177-3AD203B41FA5}">
                      <a16:colId xmlns:a16="http://schemas.microsoft.com/office/drawing/2014/main" val="20003"/>
                    </a:ext>
                  </a:extLst>
                </a:gridCol>
                <a:gridCol w="1793116">
                  <a:extLst>
                    <a:ext uri="{9D8B030D-6E8A-4147-A177-3AD203B41FA5}">
                      <a16:colId xmlns:a16="http://schemas.microsoft.com/office/drawing/2014/main" val="20004"/>
                    </a:ext>
                  </a:extLst>
                </a:gridCol>
                <a:gridCol w="1615288">
                  <a:extLst>
                    <a:ext uri="{9D8B030D-6E8A-4147-A177-3AD203B41FA5}">
                      <a16:colId xmlns:a16="http://schemas.microsoft.com/office/drawing/2014/main" val="20005"/>
                    </a:ext>
                  </a:extLst>
                </a:gridCol>
                <a:gridCol w="1662820">
                  <a:extLst>
                    <a:ext uri="{9D8B030D-6E8A-4147-A177-3AD203B41FA5}">
                      <a16:colId xmlns:a16="http://schemas.microsoft.com/office/drawing/2014/main" val="20006"/>
                    </a:ext>
                  </a:extLst>
                </a:gridCol>
                <a:gridCol w="549199">
                  <a:extLst>
                    <a:ext uri="{9D8B030D-6E8A-4147-A177-3AD203B41FA5}">
                      <a16:colId xmlns:a16="http://schemas.microsoft.com/office/drawing/2014/main" val="20007"/>
                    </a:ext>
                  </a:extLst>
                </a:gridCol>
                <a:gridCol w="1131731">
                  <a:extLst>
                    <a:ext uri="{9D8B030D-6E8A-4147-A177-3AD203B41FA5}">
                      <a16:colId xmlns:a16="http://schemas.microsoft.com/office/drawing/2014/main" val="20008"/>
                    </a:ext>
                  </a:extLst>
                </a:gridCol>
                <a:gridCol w="1351549">
                  <a:extLst>
                    <a:ext uri="{9D8B030D-6E8A-4147-A177-3AD203B41FA5}">
                      <a16:colId xmlns:a16="http://schemas.microsoft.com/office/drawing/2014/main" val="20009"/>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latin typeface="+mn-lt"/>
                        </a:rPr>
                        <a:t>Date:</a:t>
                      </a:r>
                    </a:p>
                    <a:p>
                      <a:pPr algn="r"/>
                      <a:r>
                        <a:rPr kumimoji="0" lang="en-GB" sz="1200" b="1" u="none" strike="noStrike" kern="1200" cap="none" spc="0" normalizeH="0" baseline="0" noProof="0" dirty="0">
                          <a:ln>
                            <a:noFill/>
                          </a:ln>
                          <a:solidFill>
                            <a:prstClr val="black"/>
                          </a:solidFill>
                          <a:effectLst/>
                          <a:uLnTx/>
                          <a:uFillTx/>
                          <a:latin typeface="+mn-lt"/>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25/09/2024 </a:t>
                      </a:r>
                      <a:r>
                        <a:rPr kumimoji="0" lang="en-GB" sz="1200" b="1" u="none" strike="noStrike" kern="1200" cap="none" spc="0" normalizeH="0" baseline="0" noProof="0" dirty="0">
                          <a:ln>
                            <a:noFill/>
                          </a:ln>
                          <a:solidFill>
                            <a:srgbClr val="4472C4"/>
                          </a:solidFill>
                          <a:effectLst/>
                          <a:uLnTx/>
                          <a:uFillTx/>
                          <a:latin typeface="+mn-lt"/>
                        </a:rPr>
                        <a:t>06:50  PM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Incident title: </a:t>
                      </a:r>
                    </a:p>
                    <a:p>
                      <a:pPr marL="0" marR="0" lvl="0" indent="0" algn="r" defTabSz="914400" rtl="0" eaLnBrk="1" fontAlgn="auto" latinLnBrk="0" hangingPunct="1">
                        <a:lnSpc>
                          <a:spcPct val="100000"/>
                        </a:lnSpc>
                        <a:spcBef>
                          <a:spcPts val="0"/>
                        </a:spcBef>
                        <a:spcAft>
                          <a:spcPts val="0"/>
                        </a:spcAft>
                        <a:buClrTx/>
                        <a:buSzTx/>
                        <a:buFontTx/>
                        <a:buNone/>
                        <a:defRPr/>
                      </a:pPr>
                      <a:r>
                        <a:rPr kumimoji="0" lang="en-GB" sz="1200" b="1" u="none" strike="noStrike" kern="1200" cap="none" spc="0" normalizeH="0" baseline="0" noProof="0" dirty="0">
                          <a:ln>
                            <a:noFill/>
                          </a:ln>
                          <a:solidFill>
                            <a:prstClr val="black"/>
                          </a:solidFill>
                          <a:effectLst/>
                          <a:uLnTx/>
                          <a:uFillTx/>
                          <a:latin typeface="+mn-lt"/>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rgbClr val="3366CC"/>
                          </a:solidFill>
                          <a:latin typeface="+mn-lt"/>
                        </a:rPr>
                        <a:t>LTI#17</a:t>
                      </a:r>
                    </a:p>
                    <a:p>
                      <a:r>
                        <a:rPr lang="en-US" sz="1200" dirty="0">
                          <a:solidFill>
                            <a:srgbClr val="3366CC"/>
                          </a:solidFill>
                          <a:latin typeface="+mn-lt"/>
                        </a:rPr>
                        <a:t>1170747</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u="none" strike="noStrike" kern="1200" cap="none" spc="0" normalizeH="0" baseline="0" noProof="0" dirty="0">
                          <a:ln>
                            <a:noFill/>
                          </a:ln>
                          <a:solidFill>
                            <a:prstClr val="black"/>
                          </a:solidFill>
                          <a:effectLst/>
                          <a:uLnTx/>
                          <a:uFillTx/>
                          <a:latin typeface="+mn-lt"/>
                        </a:rPr>
                        <a:t>Risk Category: </a:t>
                      </a:r>
                    </a:p>
                    <a:p>
                      <a:pPr marL="0" marR="0" lvl="0" indent="0" algn="r" defTabSz="914400" rtl="0" eaLnBrk="1" fontAlgn="auto" latinLnBrk="0" hangingPunct="1">
                        <a:lnSpc>
                          <a:spcPct val="100000"/>
                        </a:lnSpc>
                        <a:spcBef>
                          <a:spcPts val="0"/>
                        </a:spcBef>
                        <a:spcAft>
                          <a:spcPts val="0"/>
                        </a:spcAft>
                        <a:buClrTx/>
                        <a:buSzTx/>
                        <a:buFontTx/>
                        <a:buNone/>
                        <a:defRPr/>
                      </a:pPr>
                      <a:r>
                        <a:rPr lang="en-US" sz="1200" b="1" kern="1200" noProof="0" dirty="0">
                          <a:solidFill>
                            <a:schemeClr val="tx1"/>
                          </a:solidFill>
                          <a:latin typeface="+mn-lt"/>
                        </a:rPr>
                        <a:t>Injury / Asset Damaged:</a:t>
                      </a:r>
                      <a:endParaRPr lang="en-US" sz="1200" b="1" kern="1200" dirty="0">
                        <a:solidFill>
                          <a:schemeClr val="tx1"/>
                        </a:solidFill>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rPr>
                        <a:t>Released Energy </a:t>
                      </a:r>
                    </a:p>
                    <a:p>
                      <a:r>
                        <a:rPr kumimoji="0" lang="en-US" sz="1200" b="1" u="none" strike="noStrike" kern="1200" cap="none" spc="0" normalizeH="0" baseline="0" noProof="0">
                          <a:ln>
                            <a:noFill/>
                          </a:ln>
                          <a:solidFill>
                            <a:srgbClr val="4472C4"/>
                          </a:solidFill>
                          <a:effectLst/>
                          <a:uLnTx/>
                          <a:uFillTx/>
                          <a:latin typeface="+mn-lt"/>
                        </a:rPr>
                        <a:t>Leg Injury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Actual Severity:</a:t>
                      </a:r>
                    </a:p>
                    <a:p>
                      <a:pPr algn="r"/>
                      <a:r>
                        <a:rPr kumimoji="0" lang="en-US" sz="1200" b="1" u="none" strike="noStrike" kern="1200" cap="none" spc="0" normalizeH="0" baseline="0" noProof="0" dirty="0">
                          <a:ln>
                            <a:noFill/>
                          </a:ln>
                          <a:solidFill>
                            <a:prstClr val="black"/>
                          </a:solidFill>
                          <a:effectLst/>
                          <a:uLnTx/>
                          <a:uFillTx/>
                          <a:latin typeface="+mn-lt"/>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3P</a:t>
                      </a:r>
                    </a:p>
                    <a:p>
                      <a:r>
                        <a:rPr kumimoji="0" lang="en-US" sz="1200" b="1" i="0" u="none" strike="noStrike" kern="1200" cap="none" spc="0" normalizeH="0" baseline="0" noProof="0" dirty="0">
                          <a:ln>
                            <a:noFill/>
                          </a:ln>
                          <a:solidFill>
                            <a:srgbClr val="4472C4"/>
                          </a:solidFill>
                          <a:effectLst/>
                          <a:uLnTx/>
                          <a:uFillTx/>
                          <a:latin typeface="+mn-lt"/>
                          <a:ea typeface="+mn-ea"/>
                          <a:cs typeface="+mn-cs"/>
                        </a:rPr>
                        <a:t>C4P 	</a:t>
                      </a:r>
                      <a:endParaRPr kumimoji="0" lang="en-GB" sz="1200" b="1" u="none" strike="noStrike" kern="1200" cap="none" spc="0" normalizeH="0" baseline="0" noProof="0" dirty="0">
                        <a:ln>
                          <a:noFill/>
                        </a:ln>
                        <a:solidFill>
                          <a:srgbClr val="4472C4"/>
                        </a:solidFill>
                        <a:effectLst/>
                        <a:uLnTx/>
                        <a:uFillTx/>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Rig Move </a:t>
                      </a:r>
                      <a:r>
                        <a:rPr kumimoji="0" lang="en-GB" sz="1200" b="1" u="none" strike="noStrike" kern="1200" cap="none" spc="0" normalizeH="0" baseline="0" dirty="0">
                          <a:ln>
                            <a:noFill/>
                          </a:ln>
                          <a:solidFill>
                            <a:srgbClr val="4472C4"/>
                          </a:solidFill>
                          <a:effectLst/>
                          <a:uLnTx/>
                          <a:uFillTx/>
                          <a:latin typeface="+mn-lt"/>
                          <a:ea typeface="+mn-ea"/>
                          <a:cs typeface="+mn-cs"/>
                        </a:rPr>
                        <a:t>HARWEEL</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728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7A82DBE8-4ECE-39CF-DA88-9C3223FD251B}"/>
              </a:ext>
            </a:extLst>
          </p:cNvPr>
          <p:cNvSpPr/>
          <p:nvPr/>
        </p:nvSpPr>
        <p:spPr>
          <a:xfrm>
            <a:off x="270608" y="1305599"/>
            <a:ext cx="11650781" cy="523220"/>
          </a:xfrm>
          <a:prstGeom prst="rect">
            <a:avLst/>
          </a:prstGeom>
        </p:spPr>
        <p:txBody>
          <a:bodyPr wrap="square">
            <a:spAutoFit/>
          </a:bodyPr>
          <a:lstStyle/>
          <a:p>
            <a:pPr marL="342900" marR="0" lvl="0" indent="127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anose="020B0604030504040204" pitchFamily="34" charset="0"/>
                <a:ea typeface="+mn-ea"/>
                <a:cs typeface="+mn-cs"/>
              </a:rPr>
              <a:t>As a learning from this incident and to ensure continual improvement, all contract managers must review their HSE risk management against the questions asked below        </a:t>
            </a:r>
          </a:p>
        </p:txBody>
      </p:sp>
      <p:sp>
        <p:nvSpPr>
          <p:cNvPr id="4" name="Rectangle 3">
            <a:extLst>
              <a:ext uri="{FF2B5EF4-FFF2-40B4-BE49-F238E27FC236}">
                <a16:creationId xmlns:a16="http://schemas.microsoft.com/office/drawing/2014/main" id="{A6DC35B6-3C8D-7A74-F689-661883C6B06E}"/>
              </a:ext>
            </a:extLst>
          </p:cNvPr>
          <p:cNvSpPr/>
          <p:nvPr/>
        </p:nvSpPr>
        <p:spPr>
          <a:xfrm>
            <a:off x="631902" y="2266141"/>
            <a:ext cx="10928195" cy="423192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that the method statements/SOPs cover all aspects of the task including risk involved and safety mitigations?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that your employees understand the Line of Fire hazards associated with their work?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that competency level of your employees is maintained?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that your employees are aware of the emergency protocol?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 Do you ensure that the workers are aware of their authority to stop unsafe work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 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graphicFrame>
        <p:nvGraphicFramePr>
          <p:cNvPr id="6" name="Table 5">
            <a:extLst>
              <a:ext uri="{FF2B5EF4-FFF2-40B4-BE49-F238E27FC236}">
                <a16:creationId xmlns:a16="http://schemas.microsoft.com/office/drawing/2014/main" id="{593D490D-352C-BF0C-BE09-6852F9C28166}"/>
              </a:ext>
            </a:extLst>
          </p:cNvPr>
          <p:cNvGraphicFramePr>
            <a:graphicFrameLocks noGrp="1"/>
          </p:cNvGraphicFramePr>
          <p:nvPr/>
        </p:nvGraphicFramePr>
        <p:xfrm>
          <a:off x="343899" y="523933"/>
          <a:ext cx="11699415" cy="640080"/>
        </p:xfrm>
        <a:graphic>
          <a:graphicData uri="http://schemas.openxmlformats.org/drawingml/2006/table">
            <a:tbl>
              <a:tblPr firstRow="1" bandRow="1">
                <a:tableStyleId>{F5AB1C69-6EDB-4FF4-983F-18BD219EF322}</a:tableStyleId>
              </a:tblPr>
              <a:tblGrid>
                <a:gridCol w="653387">
                  <a:extLst>
                    <a:ext uri="{9D8B030D-6E8A-4147-A177-3AD203B41FA5}">
                      <a16:colId xmlns:a16="http://schemas.microsoft.com/office/drawing/2014/main" val="20000"/>
                    </a:ext>
                  </a:extLst>
                </a:gridCol>
                <a:gridCol w="968247">
                  <a:extLst>
                    <a:ext uri="{9D8B030D-6E8A-4147-A177-3AD203B41FA5}">
                      <a16:colId xmlns:a16="http://schemas.microsoft.com/office/drawing/2014/main" val="20001"/>
                    </a:ext>
                  </a:extLst>
                </a:gridCol>
                <a:gridCol w="1123060">
                  <a:extLst>
                    <a:ext uri="{9D8B030D-6E8A-4147-A177-3AD203B41FA5}">
                      <a16:colId xmlns:a16="http://schemas.microsoft.com/office/drawing/2014/main" val="20002"/>
                    </a:ext>
                  </a:extLst>
                </a:gridCol>
                <a:gridCol w="1225955">
                  <a:extLst>
                    <a:ext uri="{9D8B030D-6E8A-4147-A177-3AD203B41FA5}">
                      <a16:colId xmlns:a16="http://schemas.microsoft.com/office/drawing/2014/main" val="20003"/>
                    </a:ext>
                  </a:extLst>
                </a:gridCol>
                <a:gridCol w="1418179">
                  <a:extLst>
                    <a:ext uri="{9D8B030D-6E8A-4147-A177-3AD203B41FA5}">
                      <a16:colId xmlns:a16="http://schemas.microsoft.com/office/drawing/2014/main" val="20004"/>
                    </a:ext>
                  </a:extLst>
                </a:gridCol>
                <a:gridCol w="1615288">
                  <a:extLst>
                    <a:ext uri="{9D8B030D-6E8A-4147-A177-3AD203B41FA5}">
                      <a16:colId xmlns:a16="http://schemas.microsoft.com/office/drawing/2014/main" val="20005"/>
                    </a:ext>
                  </a:extLst>
                </a:gridCol>
                <a:gridCol w="1460961">
                  <a:extLst>
                    <a:ext uri="{9D8B030D-6E8A-4147-A177-3AD203B41FA5}">
                      <a16:colId xmlns:a16="http://schemas.microsoft.com/office/drawing/2014/main" val="20006"/>
                    </a:ext>
                  </a:extLst>
                </a:gridCol>
                <a:gridCol w="751058">
                  <a:extLst>
                    <a:ext uri="{9D8B030D-6E8A-4147-A177-3AD203B41FA5}">
                      <a16:colId xmlns:a16="http://schemas.microsoft.com/office/drawing/2014/main" val="20007"/>
                    </a:ext>
                  </a:extLst>
                </a:gridCol>
                <a:gridCol w="1131731">
                  <a:extLst>
                    <a:ext uri="{9D8B030D-6E8A-4147-A177-3AD203B41FA5}">
                      <a16:colId xmlns:a16="http://schemas.microsoft.com/office/drawing/2014/main" val="20008"/>
                    </a:ext>
                  </a:extLst>
                </a:gridCol>
                <a:gridCol w="1351549">
                  <a:extLst>
                    <a:ext uri="{9D8B030D-6E8A-4147-A177-3AD203B41FA5}">
                      <a16:colId xmlns:a16="http://schemas.microsoft.com/office/drawing/2014/main" val="20009"/>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latin typeface="+mn-lt"/>
                        </a:rPr>
                        <a:t>Date:</a:t>
                      </a:r>
                    </a:p>
                    <a:p>
                      <a:pPr algn="r"/>
                      <a:r>
                        <a:rPr kumimoji="0" lang="en-GB" sz="1200" b="1" u="none" strike="noStrike" kern="1200" cap="none" spc="0" normalizeH="0" baseline="0" noProof="0" dirty="0">
                          <a:ln>
                            <a:noFill/>
                          </a:ln>
                          <a:solidFill>
                            <a:prstClr val="black"/>
                          </a:solidFill>
                          <a:effectLst/>
                          <a:uLnTx/>
                          <a:uFillTx/>
                          <a:latin typeface="+mn-lt"/>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25/09/2024 </a:t>
                      </a:r>
                      <a:r>
                        <a:rPr kumimoji="0" lang="en-GB" sz="1200" b="1" u="none" strike="noStrike" kern="1200" cap="none" spc="0" normalizeH="0" baseline="0" noProof="0" dirty="0">
                          <a:ln>
                            <a:noFill/>
                          </a:ln>
                          <a:solidFill>
                            <a:srgbClr val="4472C4"/>
                          </a:solidFill>
                          <a:effectLst/>
                          <a:uLnTx/>
                          <a:uFillTx/>
                          <a:latin typeface="+mn-lt"/>
                        </a:rPr>
                        <a:t>06:50  PM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Incident title: </a:t>
                      </a:r>
                    </a:p>
                    <a:p>
                      <a:pPr marL="0" marR="0" lvl="0" indent="0" algn="r" defTabSz="914400" rtl="0" eaLnBrk="1" fontAlgn="auto" latinLnBrk="0" hangingPunct="1">
                        <a:lnSpc>
                          <a:spcPct val="100000"/>
                        </a:lnSpc>
                        <a:spcBef>
                          <a:spcPts val="0"/>
                        </a:spcBef>
                        <a:spcAft>
                          <a:spcPts val="0"/>
                        </a:spcAft>
                        <a:buClrTx/>
                        <a:buSzTx/>
                        <a:buFontTx/>
                        <a:buNone/>
                        <a:defRPr/>
                      </a:pPr>
                      <a:r>
                        <a:rPr kumimoji="0" lang="en-GB" sz="1200" b="1" u="none" strike="noStrike" kern="1200" cap="none" spc="0" normalizeH="0" baseline="0" noProof="0" dirty="0">
                          <a:ln>
                            <a:noFill/>
                          </a:ln>
                          <a:solidFill>
                            <a:prstClr val="black"/>
                          </a:solidFill>
                          <a:effectLst/>
                          <a:uLnTx/>
                          <a:uFillTx/>
                          <a:latin typeface="+mn-lt"/>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rgbClr val="3366CC"/>
                          </a:solidFill>
                          <a:latin typeface="+mn-lt"/>
                        </a:rPr>
                        <a:t>LTI#17/HiPo#33</a:t>
                      </a:r>
                    </a:p>
                    <a:p>
                      <a:r>
                        <a:rPr lang="en-US" sz="1200" dirty="0">
                          <a:solidFill>
                            <a:srgbClr val="3366CC"/>
                          </a:solidFill>
                          <a:latin typeface="+mn-lt"/>
                        </a:rPr>
                        <a:t>1170747</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sz="1200" b="1" u="none" strike="noStrike" kern="1200" cap="none" spc="0" normalizeH="0" baseline="0" noProof="0" dirty="0">
                          <a:ln>
                            <a:noFill/>
                          </a:ln>
                          <a:solidFill>
                            <a:prstClr val="black"/>
                          </a:solidFill>
                          <a:effectLst/>
                          <a:uLnTx/>
                          <a:uFillTx/>
                          <a:latin typeface="+mn-lt"/>
                        </a:rPr>
                        <a:t>Risk Category: </a:t>
                      </a:r>
                    </a:p>
                    <a:p>
                      <a:pPr marL="0" marR="0" lvl="0" indent="0" algn="r" defTabSz="914400" rtl="0" eaLnBrk="1" fontAlgn="auto" latinLnBrk="0" hangingPunct="1">
                        <a:lnSpc>
                          <a:spcPct val="100000"/>
                        </a:lnSpc>
                        <a:spcBef>
                          <a:spcPts val="0"/>
                        </a:spcBef>
                        <a:spcAft>
                          <a:spcPts val="0"/>
                        </a:spcAft>
                        <a:buClrTx/>
                        <a:buSzTx/>
                        <a:buFontTx/>
                        <a:buNone/>
                        <a:defRPr/>
                      </a:pPr>
                      <a:r>
                        <a:rPr lang="en-US" sz="1200" b="1" kern="1200" noProof="0" dirty="0">
                          <a:solidFill>
                            <a:schemeClr val="tx1"/>
                          </a:solidFill>
                          <a:latin typeface="+mn-lt"/>
                        </a:rPr>
                        <a:t>Injury / Asset Damaged:</a:t>
                      </a:r>
                      <a:endParaRPr lang="en-US" sz="1200" b="1" kern="1200" dirty="0">
                        <a:solidFill>
                          <a:schemeClr val="tx1"/>
                        </a:solidFill>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rPr>
                        <a:t>Released Energy </a:t>
                      </a:r>
                    </a:p>
                    <a:p>
                      <a:r>
                        <a:rPr kumimoji="0" lang="en-US" sz="1200" b="1" u="none" strike="noStrike" kern="1200" cap="none" spc="0" normalizeH="0" baseline="0" noProof="0" dirty="0">
                          <a:ln>
                            <a:noFill/>
                          </a:ln>
                          <a:solidFill>
                            <a:srgbClr val="4472C4"/>
                          </a:solidFill>
                          <a:effectLst/>
                          <a:uLnTx/>
                          <a:uFillTx/>
                          <a:latin typeface="+mn-lt"/>
                        </a:rPr>
                        <a:t>Sever vehicle damage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latin typeface="+mn-lt"/>
                        </a:rPr>
                        <a:t>Actual Severity:</a:t>
                      </a:r>
                    </a:p>
                    <a:p>
                      <a:pPr algn="r"/>
                      <a:r>
                        <a:rPr kumimoji="0" lang="en-US" sz="1200" b="1" u="none" strike="noStrike" kern="1200" cap="none" spc="0" normalizeH="0" baseline="0" noProof="0" dirty="0">
                          <a:ln>
                            <a:noFill/>
                          </a:ln>
                          <a:solidFill>
                            <a:prstClr val="black"/>
                          </a:solidFill>
                          <a:effectLst/>
                          <a:uLnTx/>
                          <a:uFillTx/>
                          <a:latin typeface="+mn-lt"/>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i="0" u="none" strike="noStrike" kern="1200" cap="none" spc="0" normalizeH="0" baseline="0" noProof="0" dirty="0">
                          <a:ln>
                            <a:noFill/>
                          </a:ln>
                          <a:solidFill>
                            <a:srgbClr val="4472C4"/>
                          </a:solidFill>
                          <a:effectLst/>
                          <a:uLnTx/>
                          <a:uFillTx/>
                          <a:latin typeface="+mn-lt"/>
                          <a:ea typeface="+mn-ea"/>
                          <a:cs typeface="+mn-cs"/>
                        </a:rPr>
                        <a:t>3P</a:t>
                      </a:r>
                    </a:p>
                    <a:p>
                      <a:r>
                        <a:rPr kumimoji="0" lang="en-US" sz="1200" b="1" i="0" u="none" strike="noStrike" kern="1200" cap="none" spc="0" normalizeH="0" baseline="0" noProof="0" dirty="0">
                          <a:ln>
                            <a:noFill/>
                          </a:ln>
                          <a:solidFill>
                            <a:srgbClr val="4472C4"/>
                          </a:solidFill>
                          <a:effectLst/>
                          <a:uLnTx/>
                          <a:uFillTx/>
                          <a:latin typeface="+mn-lt"/>
                          <a:ea typeface="+mn-ea"/>
                          <a:cs typeface="+mn-cs"/>
                        </a:rPr>
                        <a:t>C4P 	</a:t>
                      </a:r>
                      <a:endParaRPr kumimoji="0" lang="en-GB" sz="1200" b="1" u="none" strike="noStrike" kern="1200" cap="none" spc="0" normalizeH="0" baseline="0" noProof="0" dirty="0">
                        <a:ln>
                          <a:noFill/>
                        </a:ln>
                        <a:solidFill>
                          <a:srgbClr val="4472C4"/>
                        </a:solidFill>
                        <a:effectLst/>
                        <a:uLnTx/>
                        <a:uFillTx/>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latin typeface="+mn-lt"/>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i="0" u="none" strike="noStrike" kern="1200" cap="none" spc="0" normalizeH="0" baseline="0" noProof="0" dirty="0">
                          <a:ln>
                            <a:noFill/>
                          </a:ln>
                          <a:solidFill>
                            <a:srgbClr val="4472C4"/>
                          </a:solidFill>
                          <a:effectLst/>
                          <a:uLnTx/>
                          <a:uFillTx/>
                          <a:latin typeface="+mn-lt"/>
                          <a:ea typeface="+mn-ea"/>
                          <a:cs typeface="+mn-cs"/>
                        </a:rPr>
                        <a:t>Rig Move </a:t>
                      </a:r>
                      <a:r>
                        <a:rPr kumimoji="0" lang="en-GB" sz="1200" b="1" u="none" strike="noStrike" kern="1200" cap="none" spc="0" normalizeH="0" baseline="0" dirty="0">
                          <a:ln>
                            <a:noFill/>
                          </a:ln>
                          <a:solidFill>
                            <a:srgbClr val="4472C4"/>
                          </a:solidFill>
                          <a:effectLst/>
                          <a:uLnTx/>
                          <a:uFillTx/>
                          <a:latin typeface="+mn-lt"/>
                          <a:ea typeface="+mn-ea"/>
                          <a:cs typeface="+mn-cs"/>
                        </a:rPr>
                        <a:t>HARWEEL</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31786794"/>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92909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81C55D6-09CE-48A1-92AA-3C6D89107390}"/>
</file>

<file path=customXml/itemProps2.xml><?xml version="1.0" encoding="utf-8"?>
<ds:datastoreItem xmlns:ds="http://schemas.openxmlformats.org/officeDocument/2006/customXml" ds:itemID="{5CCDCA10-E8B3-4AED-8FD6-678B126A8DFB}"/>
</file>

<file path=customXml/itemProps3.xml><?xml version="1.0" encoding="utf-8"?>
<ds:datastoreItem xmlns:ds="http://schemas.openxmlformats.org/officeDocument/2006/customXml" ds:itemID="{444FF272-EDFA-4798-92E2-E306F5D56CC1}"/>
</file>

<file path=docProps/app.xml><?xml version="1.0" encoding="utf-8"?>
<Properties xmlns="http://schemas.openxmlformats.org/officeDocument/2006/extended-properties" xmlns:vt="http://schemas.openxmlformats.org/officeDocument/2006/docPropsVTypes">
  <TotalTime>8</TotalTime>
  <Words>707</Words>
  <Application>Microsoft Office PowerPoint</Application>
  <PresentationFormat>Widescreen</PresentationFormat>
  <Paragraphs>97</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Aptos</vt:lpstr>
      <vt:lpstr>Arial</vt:lpstr>
      <vt:lpstr>Calibri</vt:lpstr>
      <vt:lpstr>Calibri Light</vt:lpstr>
      <vt:lpstr>Gill Sans</vt:lpstr>
      <vt:lpstr>Gill Sans Light</vt:lpstr>
      <vt:lpstr>Tahoma</vt:lpstr>
      <vt:lpstr>Times New Roman</vt:lpstr>
      <vt:lpstr>1_Office Theme</vt:lpstr>
      <vt:lpstr>PowerPoint Presentation</vt:lpstr>
      <vt:lpstr>   Management self-audit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Second Alert LTI#17 Released Energy </dc:title>
  <dc:creator>Rawahi, Ahmed MSE34</dc:creator>
  <cp:lastModifiedBy>Rawahi, Ahmed MSE34</cp:lastModifiedBy>
  <cp:revision>1</cp:revision>
  <dcterms:created xsi:type="dcterms:W3CDTF">2025-03-10T03:34:35Z</dcterms:created>
  <dcterms:modified xsi:type="dcterms:W3CDTF">2025-03-17T05:09:42Z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