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2147482452" r:id="rId5"/>
    <p:sldId id="35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72733D-9A19-58F9-9F4E-B67646E757B3}" name="Amri, Yahya UWZ1" initials="AYU" userId="S::Yahya.YA.Amri@pdo.co.om::bf1ccc57-4ef3-4a47-b9a4-c8cb88d009aa" providerId="AD"/>
  <p188:author id="{8F25EB74-2688-CA66-EB5A-15C62299B079}" name="Sv.Subrahmany, Chari UEQ31X" initials="CS" userId="S::Chari.CS.S.V.Subrahmany@pdo.co.om::8095d85c-8197-4a4d-a3fb-0fab4006837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70AD47"/>
    <a:srgbClr val="F4EE00"/>
    <a:srgbClr val="FFFC00"/>
    <a:srgbClr val="EBF1E9"/>
    <a:srgbClr val="0000FF"/>
    <a:srgbClr val="16942A"/>
    <a:srgbClr val="F2F2F2"/>
    <a:srgbClr val="FFFFFF"/>
    <a:srgbClr val="FFC7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3335A3-4341-4566-BA6D-3EFFA38FDA8B}" v="16" dt="2025-03-20T06:57:32.5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341" autoAdjust="0"/>
  </p:normalViewPr>
  <p:slideViewPr>
    <p:cSldViewPr snapToGrid="0">
      <p:cViewPr varScale="1">
        <p:scale>
          <a:sx n="60" d="100"/>
          <a:sy n="60" d="100"/>
        </p:scale>
        <p:origin x="816"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ed Al-Aufi" userId="a5db677e-df94-477f-aac1-4835e5ba7c5e" providerId="ADAL" clId="{62E5F2BD-8524-41D3-91BF-56317B52938C}"/>
    <pc:docChg chg="undo custSel addSld delSld modSld sldOrd">
      <pc:chgData name="Hamed Al-Aufi" userId="a5db677e-df94-477f-aac1-4835e5ba7c5e" providerId="ADAL" clId="{62E5F2BD-8524-41D3-91BF-56317B52938C}" dt="2025-03-13T03:26:50.495" v="375" actId="108"/>
      <pc:docMkLst>
        <pc:docMk/>
      </pc:docMkLst>
      <pc:sldChg chg="modSp mod setBg">
        <pc:chgData name="Hamed Al-Aufi" userId="a5db677e-df94-477f-aac1-4835e5ba7c5e" providerId="ADAL" clId="{62E5F2BD-8524-41D3-91BF-56317B52938C}" dt="2025-03-13T03:18:23.393" v="317" actId="1076"/>
        <pc:sldMkLst>
          <pc:docMk/>
          <pc:sldMk cId="2429660822" sldId="351"/>
        </pc:sldMkLst>
        <pc:spChg chg="mod">
          <ac:chgData name="Hamed Al-Aufi" userId="a5db677e-df94-477f-aac1-4835e5ba7c5e" providerId="ADAL" clId="{62E5F2BD-8524-41D3-91BF-56317B52938C}" dt="2025-03-13T02:40:35.847" v="305" actId="108"/>
          <ac:spMkLst>
            <pc:docMk/>
            <pc:sldMk cId="2429660822" sldId="351"/>
            <ac:spMk id="5" creationId="{1CE45F78-3908-4D1A-82F1-C1ADC42E3FB1}"/>
          </ac:spMkLst>
        </pc:spChg>
        <pc:spChg chg="mod">
          <ac:chgData name="Hamed Al-Aufi" userId="a5db677e-df94-477f-aac1-4835e5ba7c5e" providerId="ADAL" clId="{62E5F2BD-8524-41D3-91BF-56317B52938C}" dt="2025-03-13T03:18:16.454" v="316" actId="20577"/>
          <ac:spMkLst>
            <pc:docMk/>
            <pc:sldMk cId="2429660822" sldId="351"/>
            <ac:spMk id="7" creationId="{4D883F2B-B3CE-4AB4-AB99-0AA90A5717A9}"/>
          </ac:spMkLst>
        </pc:spChg>
        <pc:spChg chg="mod">
          <ac:chgData name="Hamed Al-Aufi" userId="a5db677e-df94-477f-aac1-4835e5ba7c5e" providerId="ADAL" clId="{62E5F2BD-8524-41D3-91BF-56317B52938C}" dt="2025-03-13T02:41:28.628" v="310" actId="108"/>
          <ac:spMkLst>
            <pc:docMk/>
            <pc:sldMk cId="2429660822" sldId="351"/>
            <ac:spMk id="8" creationId="{FD577DAC-99C0-A79C-E9AD-B6BB1A6B79FB}"/>
          </ac:spMkLst>
        </pc:spChg>
        <pc:picChg chg="mod">
          <ac:chgData name="Hamed Al-Aufi" userId="a5db677e-df94-477f-aac1-4835e5ba7c5e" providerId="ADAL" clId="{62E5F2BD-8524-41D3-91BF-56317B52938C}" dt="2025-03-13T03:18:23.393" v="317" actId="1076"/>
          <ac:picMkLst>
            <pc:docMk/>
            <pc:sldMk cId="2429660822" sldId="351"/>
            <ac:picMk id="2" creationId="{49C83480-07FA-41ED-8967-2820327476A1}"/>
          </ac:picMkLst>
        </pc:picChg>
      </pc:sldChg>
      <pc:sldChg chg="modSp mod">
        <pc:chgData name="Hamed Al-Aufi" userId="a5db677e-df94-477f-aac1-4835e5ba7c5e" providerId="ADAL" clId="{62E5F2BD-8524-41D3-91BF-56317B52938C}" dt="2025-03-13T03:26:50.495" v="375" actId="108"/>
        <pc:sldMkLst>
          <pc:docMk/>
          <pc:sldMk cId="2133963816" sldId="2134804194"/>
        </pc:sldMkLst>
        <pc:spChg chg="mod">
          <ac:chgData name="Hamed Al-Aufi" userId="a5db677e-df94-477f-aac1-4835e5ba7c5e" providerId="ADAL" clId="{62E5F2BD-8524-41D3-91BF-56317B52938C}" dt="2025-03-13T02:32:35.713" v="111" actId="1076"/>
          <ac:spMkLst>
            <pc:docMk/>
            <pc:sldMk cId="2133963816" sldId="2134804194"/>
            <ac:spMk id="2" creationId="{79534F91-FFF5-4BE2-969F-08BDA81C29D8}"/>
          </ac:spMkLst>
        </pc:spChg>
        <pc:spChg chg="mod">
          <ac:chgData name="Hamed Al-Aufi" userId="a5db677e-df94-477f-aac1-4835e5ba7c5e" providerId="ADAL" clId="{62E5F2BD-8524-41D3-91BF-56317B52938C}" dt="2025-03-13T02:37:37.128" v="215"/>
          <ac:spMkLst>
            <pc:docMk/>
            <pc:sldMk cId="2133963816" sldId="2134804194"/>
            <ac:spMk id="13" creationId="{59D43B35-686F-4F9F-AEB7-36497BC783E8}"/>
          </ac:spMkLst>
        </pc:spChg>
        <pc:spChg chg="mod">
          <ac:chgData name="Hamed Al-Aufi" userId="a5db677e-df94-477f-aac1-4835e5ba7c5e" providerId="ADAL" clId="{62E5F2BD-8524-41D3-91BF-56317B52938C}" dt="2025-03-13T03:26:50.495" v="375" actId="108"/>
          <ac:spMkLst>
            <pc:docMk/>
            <pc:sldMk cId="2133963816" sldId="2134804194"/>
            <ac:spMk id="14" creationId="{27AC772E-6015-4076-A0DC-005445BF4556}"/>
          </ac:spMkLst>
        </pc:spChg>
        <pc:spChg chg="mod">
          <ac:chgData name="Hamed Al-Aufi" userId="a5db677e-df94-477f-aac1-4835e5ba7c5e" providerId="ADAL" clId="{62E5F2BD-8524-41D3-91BF-56317B52938C}" dt="2025-03-13T03:24:51.457" v="373" actId="20577"/>
          <ac:spMkLst>
            <pc:docMk/>
            <pc:sldMk cId="2133963816" sldId="2134804194"/>
            <ac:spMk id="19" creationId="{AF005138-FDA5-FDAD-E4DA-CCE56077B862}"/>
          </ac:spMkLst>
        </pc:spChg>
      </pc:sldChg>
      <pc:sldChg chg="modSp mod">
        <pc:chgData name="Hamed Al-Aufi" userId="a5db677e-df94-477f-aac1-4835e5ba7c5e" providerId="ADAL" clId="{62E5F2BD-8524-41D3-91BF-56317B52938C}" dt="2025-03-13T03:24:22.026" v="369" actId="20577"/>
        <pc:sldMkLst>
          <pc:docMk/>
          <pc:sldMk cId="3616206955" sldId="2147482452"/>
        </pc:sldMkLst>
        <pc:spChg chg="mod">
          <ac:chgData name="Hamed Al-Aufi" userId="a5db677e-df94-477f-aac1-4835e5ba7c5e" providerId="ADAL" clId="{62E5F2BD-8524-41D3-91BF-56317B52938C}" dt="2025-03-13T03:18:44.935" v="318" actId="20577"/>
          <ac:spMkLst>
            <pc:docMk/>
            <pc:sldMk cId="3616206955" sldId="2147482452"/>
            <ac:spMk id="2" creationId="{79534F91-FFF5-4BE2-969F-08BDA81C29D8}"/>
          </ac:spMkLst>
        </pc:spChg>
        <pc:spChg chg="mod">
          <ac:chgData name="Hamed Al-Aufi" userId="a5db677e-df94-477f-aac1-4835e5ba7c5e" providerId="ADAL" clId="{62E5F2BD-8524-41D3-91BF-56317B52938C}" dt="2025-03-13T03:24:22.026" v="369" actId="20577"/>
          <ac:spMkLst>
            <pc:docMk/>
            <pc:sldMk cId="3616206955" sldId="2147482452"/>
            <ac:spMk id="4" creationId="{B8F5D341-9478-460E-8ACF-8E2BF1B80AC6}"/>
          </ac:spMkLst>
        </pc:spChg>
        <pc:spChg chg="mod">
          <ac:chgData name="Hamed Al-Aufi" userId="a5db677e-df94-477f-aac1-4835e5ba7c5e" providerId="ADAL" clId="{62E5F2BD-8524-41D3-91BF-56317B52938C}" dt="2025-03-13T02:36:50.606" v="213"/>
          <ac:spMkLst>
            <pc:docMk/>
            <pc:sldMk cId="3616206955" sldId="2147482452"/>
            <ac:spMk id="13" creationId="{59D43B35-686F-4F9F-AEB7-36497BC783E8}"/>
          </ac:spMkLst>
        </pc:spChg>
      </pc:sldChg>
      <pc:sldChg chg="modSp add del mod ord">
        <pc:chgData name="Hamed Al-Aufi" userId="a5db677e-df94-477f-aac1-4835e5ba7c5e" providerId="ADAL" clId="{62E5F2BD-8524-41D3-91BF-56317B52938C}" dt="2025-03-13T03:20:19.398" v="320" actId="14734"/>
        <pc:sldMkLst>
          <pc:docMk/>
          <pc:sldMk cId="2362464815" sldId="2147482495"/>
        </pc:sldMkLst>
        <pc:graphicFrameChg chg="modGraphic">
          <ac:chgData name="Hamed Al-Aufi" userId="a5db677e-df94-477f-aac1-4835e5ba7c5e" providerId="ADAL" clId="{62E5F2BD-8524-41D3-91BF-56317B52938C}" dt="2025-03-13T03:20:19.398" v="320" actId="14734"/>
          <ac:graphicFrameMkLst>
            <pc:docMk/>
            <pc:sldMk cId="2362464815" sldId="2147482495"/>
            <ac:graphicFrameMk id="4" creationId="{8690E12B-9B52-22D4-358E-5F4FD79A272E}"/>
          </ac:graphicFrameMkLst>
        </pc:graphicFrameChg>
      </pc:sldChg>
    </pc:docChg>
  </pc:docChgLst>
  <pc:docChgLst>
    <pc:chgData name="Niyadi, Faisal UWIF1" userId="b6de436a-4711-428e-beb0-da445239ddec" providerId="ADAL" clId="{0F3335A3-4341-4566-BA6D-3EFFA38FDA8B}"/>
    <pc:docChg chg="modSld">
      <pc:chgData name="Niyadi, Faisal UWIF1" userId="b6de436a-4711-428e-beb0-da445239ddec" providerId="ADAL" clId="{0F3335A3-4341-4566-BA6D-3EFFA38FDA8B}" dt="2025-03-20T06:57:32.517" v="80"/>
      <pc:docMkLst>
        <pc:docMk/>
      </pc:docMkLst>
      <pc:sldChg chg="modSp mod">
        <pc:chgData name="Niyadi, Faisal UWIF1" userId="b6de436a-4711-428e-beb0-da445239ddec" providerId="ADAL" clId="{0F3335A3-4341-4566-BA6D-3EFFA38FDA8B}" dt="2025-03-20T06:57:32.517" v="80"/>
        <pc:sldMkLst>
          <pc:docMk/>
          <pc:sldMk cId="2362464815" sldId="2147482495"/>
        </pc:sldMkLst>
        <pc:graphicFrameChg chg="mod modGraphic">
          <ac:chgData name="Niyadi, Faisal UWIF1" userId="b6de436a-4711-428e-beb0-da445239ddec" providerId="ADAL" clId="{0F3335A3-4341-4566-BA6D-3EFFA38FDA8B}" dt="2025-03-20T06:57:32.517" v="80"/>
          <ac:graphicFrameMkLst>
            <pc:docMk/>
            <pc:sldMk cId="2362464815" sldId="2147482495"/>
            <ac:graphicFrameMk id="4" creationId="{8690E12B-9B52-22D4-358E-5F4FD79A272E}"/>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23/10/2025</a:t>
            </a:fld>
            <a:endParaRPr lang="en-US">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23/10/2025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a:solidFill>
                  <a:srgbClr val="000000"/>
                </a:solidFill>
              </a:rPr>
              <a:t>Confidential - Not to be shared outside of PDO/PDO contractors </a:t>
            </a:r>
          </a:p>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23/10/2025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23/10/2025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23/10/2025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23/10/2025</a:t>
            </a:fld>
            <a:endParaRPr lang="en-US"/>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23/10/2025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23/10/2025</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23/10/2025</a:t>
            </a:fld>
            <a:endParaRPr lang="en-US"/>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23/10/2025</a:t>
            </a:fld>
            <a:endParaRPr lang="en-US"/>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23/10/2025</a:t>
            </a:fld>
            <a:endParaRPr lang="en-US"/>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23/10/2025</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23/10/2025</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23/10/2025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a:t>Confidential - Not to be shared outside of PDO/PDO contractors </a:t>
            </a:r>
          </a:p>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505411"/>
            <a:ext cx="7791263" cy="5053691"/>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algn="just">
              <a:spcBef>
                <a:spcPct val="20000"/>
              </a:spcBef>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On 9-Feb-2025, </a:t>
            </a:r>
            <a:r>
              <a:rPr lang="en-GB" sz="1200" kern="1200" dirty="0">
                <a:solidFill>
                  <a:schemeClr val="tx1"/>
                </a:solidFill>
                <a:effectLst/>
                <a:latin typeface="+mn-lt"/>
                <a:ea typeface="+mn-ea"/>
                <a:cs typeface="+mn-cs"/>
              </a:rPr>
              <a:t>An incident occurred while lifting three 30-inch casing pipes, each weighing 4.5T. During the process, the crane tilted forward, prompting the crane operator to drop the load on the ground.  No injury or asset damages were sustained during the incident.</a:t>
            </a: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endParaRPr lang="en-US" sz="1200" dirty="0"/>
          </a:p>
          <a:p>
            <a:pPr marL="171450" indent="-171450">
              <a:buFont typeface="Wingdings" panose="05000000000000000000" pitchFamily="2" charset="2"/>
              <a:buChar char="§"/>
            </a:pPr>
            <a:r>
              <a:rPr lang="en-US" sz="1200" dirty="0"/>
              <a:t>The incident was not reported timely by the lifting crew and the third-party driver at location.</a:t>
            </a:r>
          </a:p>
          <a:p>
            <a:pPr marL="171450" indent="-171450">
              <a:buFont typeface="Wingdings" panose="05000000000000000000" pitchFamily="2" charset="2"/>
              <a:buChar char="§"/>
            </a:pPr>
            <a:r>
              <a:rPr lang="en-US" sz="1200" dirty="0"/>
              <a:t>The lifting crew deviated from the approved lift plan.</a:t>
            </a:r>
          </a:p>
          <a:p>
            <a:pPr marL="171450" indent="-171450">
              <a:buFont typeface="Wingdings" panose="05000000000000000000" pitchFamily="2" charset="2"/>
              <a:buChar char="§"/>
            </a:pPr>
            <a:r>
              <a:rPr lang="en-US" sz="1200" dirty="0"/>
              <a:t>No one from the crew utilized empowerment to stop to intervene and stop the unsafe lifting.</a:t>
            </a:r>
          </a:p>
          <a:p>
            <a:pPr marL="171450" indent="-171450">
              <a:buFont typeface="Wingdings" panose="05000000000000000000" pitchFamily="2" charset="2"/>
              <a:buChar char="§"/>
            </a:pPr>
            <a:r>
              <a:rPr lang="en-US" sz="1200" dirty="0"/>
              <a:t>CAT report from Duqm was not shared and thus there was a lack of proper planning.</a:t>
            </a:r>
          </a:p>
          <a:p>
            <a:pPr marL="171450" indent="-171450">
              <a:buFont typeface="Wingdings" panose="05000000000000000000" pitchFamily="2" charset="2"/>
              <a:buChar char="§"/>
            </a:pPr>
            <a:r>
              <a:rPr lang="en-US" sz="1200" dirty="0"/>
              <a:t>There was rush in the yard as 10 trucks came for offloading at the same time.</a:t>
            </a:r>
          </a:p>
          <a:p>
            <a:pPr marL="171450" indent="-171450">
              <a:buFont typeface="Wingdings" panose="05000000000000000000" pitchFamily="2" charset="2"/>
              <a:buChar char="§"/>
            </a:pPr>
            <a:r>
              <a:rPr lang="en-US" sz="1200" dirty="0"/>
              <a:t>The lift plan was not reviewed after the previous crane was swapped with another crane.</a:t>
            </a:r>
          </a:p>
          <a:p>
            <a:pPr marL="171450" indent="-171450">
              <a:buFont typeface="Wingdings" panose="05000000000000000000" pitchFamily="2" charset="2"/>
              <a:buChar char="§"/>
            </a:pPr>
            <a:r>
              <a:rPr lang="en-US" sz="1200" dirty="0"/>
              <a:t>The crane outrigger was placed in (home mad pad) unstable surface.</a:t>
            </a:r>
          </a:p>
          <a:p>
            <a:pPr marL="171450" indent="-171450">
              <a:buFont typeface="Wingdings" panose="05000000000000000000" pitchFamily="2" charset="2"/>
              <a:buChar char="§"/>
            </a:pPr>
            <a:r>
              <a:rPr lang="en-US" sz="1200" dirty="0"/>
              <a:t>No damage or injuries sustained during this incident. </a:t>
            </a:r>
          </a:p>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Your learning from this incident..</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Ensure that all incidents and events are reported immediately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Ensure that your lifting team follow the lift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Ensure that everyone is utilizing their empowerment to stop unsafe acts?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Ensure that proper planning is in place for all the yard activities?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Ensure that you review your lift plan when the lifting equipment is swapped?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Ensure that the crane outriggers are placed in a stable ground (standard manufacturer recommend out rigger pad)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7" name="Rectangle 6">
            <a:extLst>
              <a:ext uri="{FF2B5EF4-FFF2-40B4-BE49-F238E27FC236}">
                <a16:creationId xmlns:a16="http://schemas.microsoft.com/office/drawing/2014/main" id="{C9406DC3-6140-45AE-93A8-1D6947A73029}"/>
              </a:ext>
            </a:extLst>
          </p:cNvPr>
          <p:cNvSpPr/>
          <p:nvPr/>
        </p:nvSpPr>
        <p:spPr>
          <a:xfrm>
            <a:off x="8294647" y="1295352"/>
            <a:ext cx="3748669" cy="2286000"/>
          </a:xfrm>
          <a:prstGeom prst="rect">
            <a:avLst/>
          </a:prstGeom>
          <a:solidFill>
            <a:srgbClr val="C0000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FFFFFF"/>
                </a:solidFill>
                <a:effectLst/>
                <a:uLnTx/>
                <a:uFillTx/>
                <a:latin typeface="Calibri" panose="020F0502020204030204" pitchFamily="34" charset="0"/>
                <a:ea typeface="+mn-ea"/>
                <a:cs typeface="+mn-cs"/>
              </a:rPr>
              <a:t>Photo explaining what was done wrong</a:t>
            </a:r>
          </a:p>
        </p:txBody>
      </p:sp>
      <p:sp>
        <p:nvSpPr>
          <p:cNvPr id="8" name="Rectangle 7">
            <a:extLst>
              <a:ext uri="{FF2B5EF4-FFF2-40B4-BE49-F238E27FC236}">
                <a16:creationId xmlns:a16="http://schemas.microsoft.com/office/drawing/2014/main" id="{AA16C3A5-10F2-408B-9D18-ED534C5F017C}"/>
              </a:ext>
            </a:extLst>
          </p:cNvPr>
          <p:cNvSpPr/>
          <p:nvPr/>
        </p:nvSpPr>
        <p:spPr>
          <a:xfrm>
            <a:off x="8294647" y="3808612"/>
            <a:ext cx="3748668" cy="2286000"/>
          </a:xfrm>
          <a:prstGeom prst="rect">
            <a:avLst/>
          </a:prstGeom>
          <a:solidFill>
            <a:srgbClr val="00B05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FFFFFF"/>
                </a:solidFill>
                <a:effectLst/>
                <a:uLnTx/>
                <a:uFillTx/>
                <a:latin typeface="Calibri" panose="020F0502020204030204" pitchFamily="34" charset="0"/>
                <a:ea typeface="+mn-ea"/>
                <a:cs typeface="+mn-cs"/>
              </a:rPr>
              <a:t>Photo explaining how it should be done right</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768690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Lifting operation and Lifting Team</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r>
              <a:rPr kumimoji="0" lang="en-US" sz="32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330786" y="6402764"/>
            <a:ext cx="7894157" cy="276999"/>
          </a:xfrm>
          <a:prstGeom prst="rect">
            <a:avLst/>
          </a:prstGeom>
          <a:solidFill>
            <a:schemeClr val="accent1"/>
          </a:solidFill>
        </p:spPr>
        <p:txBody>
          <a:bodyPr wrap="square" rtlCol="0">
            <a:spAutoFit/>
          </a:bodyPr>
          <a:lstStyle/>
          <a:p>
            <a:pPr fontAlgn="base">
              <a:spcBef>
                <a:spcPct val="0"/>
              </a:spcBef>
              <a:spcAft>
                <a:spcPct val="0"/>
              </a:spcAft>
              <a:defRPr/>
            </a:pPr>
            <a:r>
              <a:rPr lang="en-US" sz="1200" b="1" dirty="0">
                <a:solidFill>
                  <a:srgbClr val="FFFF00"/>
                </a:solidFill>
                <a:latin typeface="Tahoma" pitchFamily="34" charset="0"/>
                <a:ea typeface="MS PGothic" pitchFamily="34" charset="-128"/>
              </a:rPr>
              <a:t>Ensure to follow  approved lifting plan, crane outrigger is extended and placed in a stable surface</a:t>
            </a:r>
            <a:endParaRPr kumimoji="0" lang="en-US" sz="1400" b="1" i="0" u="none" strike="noStrike" kern="1200" cap="none" spc="0" normalizeH="0" baseline="0" noProof="0" dirty="0">
              <a:ln>
                <a:noFill/>
              </a:ln>
              <a:solidFill>
                <a:srgbClr val="FFFF00"/>
              </a:solidFill>
              <a:effectLst/>
              <a:uLnTx/>
              <a:uFillTx/>
              <a:latin typeface="Tahoma" pitchFamily="34" charset="0"/>
              <a:ea typeface="MS PGothic" pitchFamily="34" charset="-128"/>
              <a:cs typeface="+mn-cs"/>
            </a:endParaRPr>
          </a:p>
        </p:txBody>
      </p:sp>
      <p:pic>
        <p:nvPicPr>
          <p:cNvPr id="3" name="Picture 2">
            <a:extLst>
              <a:ext uri="{FF2B5EF4-FFF2-40B4-BE49-F238E27FC236}">
                <a16:creationId xmlns:a16="http://schemas.microsoft.com/office/drawing/2014/main" id="{24203CC0-1D68-4860-DBEF-9B54897381D4}"/>
              </a:ext>
            </a:extLst>
          </p:cNvPr>
          <p:cNvPicPr>
            <a:picLocks noChangeAspect="1"/>
          </p:cNvPicPr>
          <p:nvPr/>
        </p:nvPicPr>
        <p:blipFill>
          <a:blip r:embed="rId3"/>
          <a:stretch>
            <a:fillRect/>
          </a:stretch>
        </p:blipFill>
        <p:spPr>
          <a:xfrm>
            <a:off x="8294647" y="1292087"/>
            <a:ext cx="3748668" cy="2281057"/>
          </a:xfrm>
          <a:prstGeom prst="rect">
            <a:avLst/>
          </a:prstGeom>
        </p:spPr>
      </p:pic>
      <p:pic>
        <p:nvPicPr>
          <p:cNvPr id="6" name="Picture 5" descr="A diagram of a pipe and a yellow object&#10;&#10;AI-generated content may be incorrect.">
            <a:extLst>
              <a:ext uri="{FF2B5EF4-FFF2-40B4-BE49-F238E27FC236}">
                <a16:creationId xmlns:a16="http://schemas.microsoft.com/office/drawing/2014/main" id="{DAE780F9-B06F-3569-5BBC-EDD56F2BEAAA}"/>
              </a:ext>
            </a:extLst>
          </p:cNvPr>
          <p:cNvPicPr>
            <a:picLocks noChangeAspect="1"/>
          </p:cNvPicPr>
          <p:nvPr/>
        </p:nvPicPr>
        <p:blipFill>
          <a:blip r:embed="rId4"/>
          <a:stretch>
            <a:fillRect/>
          </a:stretch>
        </p:blipFill>
        <p:spPr>
          <a:xfrm>
            <a:off x="8294647" y="3808612"/>
            <a:ext cx="3751579" cy="2270099"/>
          </a:xfrm>
          <a:prstGeom prst="rect">
            <a:avLst/>
          </a:prstGeom>
        </p:spPr>
      </p:pic>
      <p:grpSp>
        <p:nvGrpSpPr>
          <p:cNvPr id="10" name="Group 131">
            <a:extLst>
              <a:ext uri="{FF2B5EF4-FFF2-40B4-BE49-F238E27FC236}">
                <a16:creationId xmlns:a16="http://schemas.microsoft.com/office/drawing/2014/main" id="{257BCBCF-B6F2-64ED-9D05-6992129518E3}"/>
              </a:ext>
            </a:extLst>
          </p:cNvPr>
          <p:cNvGrpSpPr>
            <a:grpSpLocks/>
          </p:cNvGrpSpPr>
          <p:nvPr/>
        </p:nvGrpSpPr>
        <p:grpSpPr bwMode="auto">
          <a:xfrm>
            <a:off x="11557976" y="2999743"/>
            <a:ext cx="286473" cy="463493"/>
            <a:chOff x="3504" y="544"/>
            <a:chExt cx="2287" cy="1855"/>
          </a:xfrm>
        </p:grpSpPr>
        <p:sp>
          <p:nvSpPr>
            <p:cNvPr id="11" name="Line 129">
              <a:extLst>
                <a:ext uri="{FF2B5EF4-FFF2-40B4-BE49-F238E27FC236}">
                  <a16:creationId xmlns:a16="http://schemas.microsoft.com/office/drawing/2014/main" id="{6CBEDA2A-695E-2188-3E91-8BC1330D03D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defTabSz="778472" eaLnBrk="0" fontAlgn="base" hangingPunct="0">
                <a:spcBef>
                  <a:spcPct val="0"/>
                </a:spcBef>
                <a:spcAft>
                  <a:spcPct val="0"/>
                </a:spcAft>
                <a:defRPr/>
              </a:pPr>
              <a:endParaRPr lang="en-US" sz="2043">
                <a:solidFill>
                  <a:srgbClr val="000000"/>
                </a:solidFill>
                <a:latin typeface="Times New Roman" pitchFamily="18" charset="0"/>
              </a:endParaRPr>
            </a:p>
          </p:txBody>
        </p:sp>
        <p:sp>
          <p:nvSpPr>
            <p:cNvPr id="12" name="Line 130">
              <a:extLst>
                <a:ext uri="{FF2B5EF4-FFF2-40B4-BE49-F238E27FC236}">
                  <a16:creationId xmlns:a16="http://schemas.microsoft.com/office/drawing/2014/main" id="{29D01B35-D73D-94F6-A5F5-4925CE483BED}"/>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defTabSz="778472" eaLnBrk="0" fontAlgn="base" hangingPunct="0">
                <a:spcBef>
                  <a:spcPct val="0"/>
                </a:spcBef>
                <a:spcAft>
                  <a:spcPct val="0"/>
                </a:spcAft>
                <a:defRPr/>
              </a:pPr>
              <a:endParaRPr lang="en-US" sz="2043" dirty="0">
                <a:solidFill>
                  <a:srgbClr val="000000"/>
                </a:solidFill>
                <a:latin typeface="Times New Roman" pitchFamily="18" charset="0"/>
              </a:endParaRPr>
            </a:p>
          </p:txBody>
        </p:sp>
      </p:gr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615849" y="57912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aphicFrame>
        <p:nvGraphicFramePr>
          <p:cNvPr id="5" name="Table 4">
            <a:extLst>
              <a:ext uri="{FF2B5EF4-FFF2-40B4-BE49-F238E27FC236}">
                <a16:creationId xmlns:a16="http://schemas.microsoft.com/office/drawing/2014/main" id="{25B8BA97-5E47-DFF0-AB27-178B4BA40678}"/>
              </a:ext>
            </a:extLst>
          </p:cNvPr>
          <p:cNvGraphicFramePr>
            <a:graphicFrameLocks noGrp="1"/>
          </p:cNvGraphicFramePr>
          <p:nvPr>
            <p:extLst>
              <p:ext uri="{D42A27DB-BD31-4B8C-83A1-F6EECF244321}">
                <p14:modId xmlns:p14="http://schemas.microsoft.com/office/powerpoint/2010/main" val="3757191536"/>
              </p:ext>
            </p:extLst>
          </p:nvPr>
        </p:nvGraphicFramePr>
        <p:xfrm>
          <a:off x="528728" y="571346"/>
          <a:ext cx="11845489" cy="457200"/>
        </p:xfrm>
        <a:graphic>
          <a:graphicData uri="http://schemas.openxmlformats.org/drawingml/2006/table">
            <a:tbl>
              <a:tblPr firstRow="1" bandRow="1">
                <a:tableStyleId>{F5AB1C69-6EDB-4FF4-983F-18BD219EF322}</a:tableStyleId>
              </a:tblPr>
              <a:tblGrid>
                <a:gridCol w="661545">
                  <a:extLst>
                    <a:ext uri="{9D8B030D-6E8A-4147-A177-3AD203B41FA5}">
                      <a16:colId xmlns:a16="http://schemas.microsoft.com/office/drawing/2014/main" val="2915212829"/>
                    </a:ext>
                  </a:extLst>
                </a:gridCol>
                <a:gridCol w="1050428">
                  <a:extLst>
                    <a:ext uri="{9D8B030D-6E8A-4147-A177-3AD203B41FA5}">
                      <a16:colId xmlns:a16="http://schemas.microsoft.com/office/drawing/2014/main" val="1263731317"/>
                    </a:ext>
                  </a:extLst>
                </a:gridCol>
                <a:gridCol w="1066990">
                  <a:extLst>
                    <a:ext uri="{9D8B030D-6E8A-4147-A177-3AD203B41FA5}">
                      <a16:colId xmlns:a16="http://schemas.microsoft.com/office/drawing/2014/main" val="3493424009"/>
                    </a:ext>
                  </a:extLst>
                </a:gridCol>
                <a:gridCol w="916689">
                  <a:extLst>
                    <a:ext uri="{9D8B030D-6E8A-4147-A177-3AD203B41FA5}">
                      <a16:colId xmlns:a16="http://schemas.microsoft.com/office/drawing/2014/main" val="578596613"/>
                    </a:ext>
                  </a:extLst>
                </a:gridCol>
                <a:gridCol w="1760459">
                  <a:extLst>
                    <a:ext uri="{9D8B030D-6E8A-4147-A177-3AD203B41FA5}">
                      <a16:colId xmlns:a16="http://schemas.microsoft.com/office/drawing/2014/main" val="710035722"/>
                    </a:ext>
                  </a:extLst>
                </a:gridCol>
                <a:gridCol w="1635456">
                  <a:extLst>
                    <a:ext uri="{9D8B030D-6E8A-4147-A177-3AD203B41FA5}">
                      <a16:colId xmlns:a16="http://schemas.microsoft.com/office/drawing/2014/main" val="1371902183"/>
                    </a:ext>
                  </a:extLst>
                </a:gridCol>
                <a:gridCol w="1479202">
                  <a:extLst>
                    <a:ext uri="{9D8B030D-6E8A-4147-A177-3AD203B41FA5}">
                      <a16:colId xmlns:a16="http://schemas.microsoft.com/office/drawing/2014/main" val="1814095484"/>
                    </a:ext>
                  </a:extLst>
                </a:gridCol>
                <a:gridCol w="599891">
                  <a:extLst>
                    <a:ext uri="{9D8B030D-6E8A-4147-A177-3AD203B41FA5}">
                      <a16:colId xmlns:a16="http://schemas.microsoft.com/office/drawing/2014/main" val="2001367833"/>
                    </a:ext>
                  </a:extLst>
                </a:gridCol>
                <a:gridCol w="1047820">
                  <a:extLst>
                    <a:ext uri="{9D8B030D-6E8A-4147-A177-3AD203B41FA5}">
                      <a16:colId xmlns:a16="http://schemas.microsoft.com/office/drawing/2014/main" val="2964666558"/>
                    </a:ext>
                  </a:extLst>
                </a:gridCol>
                <a:gridCol w="1627009">
                  <a:extLst>
                    <a:ext uri="{9D8B030D-6E8A-4147-A177-3AD203B41FA5}">
                      <a16:colId xmlns:a16="http://schemas.microsoft.com/office/drawing/2014/main" val="695451150"/>
                    </a:ext>
                  </a:extLst>
                </a:gridCol>
              </a:tblGrid>
              <a:tr h="216975">
                <a:tc>
                  <a:txBody>
                    <a:bodyPr/>
                    <a:lstStyle/>
                    <a:p>
                      <a:pPr algn="r"/>
                      <a:r>
                        <a:rPr kumimoji="0" lang="en-GB" sz="1200" b="1" u="none" strike="noStrike" kern="1200" cap="none" spc="0" normalizeH="0" baseline="0" noProof="0" dirty="0">
                          <a:ln>
                            <a:noFill/>
                          </a:ln>
                          <a:solidFill>
                            <a:prstClr val="black"/>
                          </a:solidFill>
                          <a:effectLst/>
                          <a:uLnTx/>
                          <a:uFillTx/>
                        </a:rPr>
                        <a:t>Date:</a:t>
                      </a:r>
                    </a:p>
                    <a:p>
                      <a:pPr algn="r"/>
                      <a:r>
                        <a:rPr kumimoji="0" lang="en-GB" sz="1200" b="1" u="none" strike="noStrike" kern="1200" cap="none" spc="0" normalizeH="0" baseline="0" noProof="0" dirty="0">
                          <a:ln>
                            <a:noFill/>
                          </a:ln>
                          <a:solidFill>
                            <a:prstClr val="black"/>
                          </a:solidFill>
                          <a:effectLst/>
                          <a:uLnTx/>
                          <a:uFillTx/>
                        </a:rPr>
                        <a:t>Time:</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rPr>
                        <a:t>09/02/2025 </a:t>
                      </a:r>
                      <a:r>
                        <a:rPr kumimoji="0" lang="en-US" sz="1200" b="1" u="none" strike="noStrike" kern="1200" cap="none" spc="0" normalizeH="0" baseline="0" noProof="0">
                          <a:ln>
                            <a:noFill/>
                          </a:ln>
                          <a:solidFill>
                            <a:srgbClr val="4472C4"/>
                          </a:solidFill>
                          <a:effectLst/>
                          <a:uLnTx/>
                          <a:uFillTx/>
                          <a:latin typeface="+mn-lt"/>
                          <a:ea typeface="+mn-ea"/>
                          <a:cs typeface="+mn-cs"/>
                        </a:rPr>
                        <a:t>10</a:t>
                      </a:r>
                      <a:r>
                        <a:rPr kumimoji="0" lang="en-US" sz="1200" b="1" u="none" strike="noStrike" kern="1200" cap="none" spc="0" normalizeH="0" baseline="0">
                          <a:ln>
                            <a:noFill/>
                          </a:ln>
                          <a:solidFill>
                            <a:srgbClr val="4472C4"/>
                          </a:solidFill>
                          <a:effectLst/>
                          <a:uLnTx/>
                          <a:uFillTx/>
                          <a:latin typeface="+mn-lt"/>
                          <a:ea typeface="+mn-ea"/>
                          <a:cs typeface="+mn-cs"/>
                        </a:rPr>
                        <a:t>:45 </a:t>
                      </a:r>
                      <a:r>
                        <a:rPr kumimoji="0" lang="en-US" sz="1200" b="1" u="none" strike="noStrike" kern="1200" cap="none" spc="0" normalizeH="0" baseline="0" dirty="0">
                          <a:ln>
                            <a:noFill/>
                          </a:ln>
                          <a:solidFill>
                            <a:srgbClr val="4472C4"/>
                          </a:solidFill>
                          <a:effectLst/>
                          <a:uLnTx/>
                          <a:uFillTx/>
                          <a:latin typeface="+mn-lt"/>
                          <a:ea typeface="+mn-ea"/>
                          <a:cs typeface="+mn-cs"/>
                        </a:rPr>
                        <a:t>AM</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Incident title: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dirty="0">
                          <a:ln>
                            <a:noFill/>
                          </a:ln>
                          <a:solidFill>
                            <a:prstClr val="black"/>
                          </a:solidFill>
                          <a:effectLst/>
                          <a:uLnTx/>
                          <a:uFillTx/>
                        </a:rPr>
                        <a:t>PIM#</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rPr>
                        <a:t>HiPo#06 </a:t>
                      </a:r>
                    </a:p>
                    <a:p>
                      <a:r>
                        <a:rPr kumimoji="0" lang="en-US" sz="1200" b="1" u="none" strike="noStrike" kern="1200" cap="none" spc="0" normalizeH="0" baseline="0" noProof="0" dirty="0">
                          <a:ln>
                            <a:noFill/>
                          </a:ln>
                          <a:solidFill>
                            <a:srgbClr val="4472C4"/>
                          </a:solidFill>
                          <a:effectLst/>
                          <a:uLnTx/>
                          <a:uFillTx/>
                        </a:rPr>
                        <a:t> </a:t>
                      </a:r>
                      <a:r>
                        <a:rPr kumimoji="0" lang="en-US" sz="1200" b="1" u="none" strike="noStrike" kern="1200" cap="none" spc="0" normalizeH="0" baseline="0" dirty="0">
                          <a:ln>
                            <a:noFill/>
                          </a:ln>
                          <a:solidFill>
                            <a:srgbClr val="4472C4"/>
                          </a:solidFill>
                          <a:effectLst/>
                          <a:uLnTx/>
                          <a:uFillTx/>
                          <a:latin typeface="+mn-lt"/>
                          <a:ea typeface="+mn-ea"/>
                          <a:cs typeface="+mn-cs"/>
                        </a:rPr>
                        <a:t>1174975</a:t>
                      </a:r>
                      <a:r>
                        <a:rPr kumimoji="0" lang="en-US" sz="1200" b="1" u="none" strike="noStrike" kern="1200" cap="none" spc="0" normalizeH="0" baseline="0" noProof="0" dirty="0">
                          <a:ln>
                            <a:noFill/>
                          </a:ln>
                          <a:solidFill>
                            <a:srgbClr val="4472C4"/>
                          </a:solidFill>
                          <a:effectLst/>
                          <a:uLnTx/>
                          <a:uFillTx/>
                          <a:latin typeface="+mn-lt"/>
                          <a:ea typeface="+mn-ea"/>
                          <a:cs typeface="+mn-cs"/>
                        </a:rPr>
                        <a:t>      </a:t>
                      </a:r>
                      <a:r>
                        <a:rPr kumimoji="0" lang="en-US" sz="1200" b="1" u="none" strike="noStrike" kern="1200" cap="none" spc="0" normalizeH="0" baseline="0" noProof="0" dirty="0">
                          <a:ln>
                            <a:noFill/>
                          </a:ln>
                          <a:solidFill>
                            <a:srgbClr val="4472C4"/>
                          </a:solidFill>
                          <a:effectLst/>
                          <a:uLnTx/>
                          <a:uFillTx/>
                        </a:rPr>
                        <a:t>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prstClr val="black"/>
                          </a:solidFill>
                          <a:effectLst/>
                          <a:uLnTx/>
                          <a:uFillTx/>
                        </a:rPr>
                        <a:t>Risk Category: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kern="1200" noProof="0" dirty="0">
                          <a:solidFill>
                            <a:schemeClr val="tx1"/>
                          </a:solidFill>
                        </a:rPr>
                        <a:t>Injury / Asset Damaged</a:t>
                      </a:r>
                      <a:r>
                        <a:rPr lang="en-US" sz="1200" b="1" kern="1200" noProof="0" dirty="0">
                          <a:solidFill>
                            <a:schemeClr val="tx1"/>
                          </a:solidFill>
                          <a:latin typeface="+mn-lt"/>
                        </a:rPr>
                        <a:t>:</a:t>
                      </a:r>
                      <a:endParaRPr lang="en-US" sz="1200" b="1" kern="1200" dirty="0">
                        <a:solidFill>
                          <a:schemeClr val="tx1"/>
                        </a:solidFill>
                        <a:latin typeface="Gill Sans"/>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b="1" u="none" strike="noStrike" kern="1200" cap="none" spc="0" normalizeH="0" baseline="0" noProof="0" dirty="0">
                          <a:ln>
                            <a:noFill/>
                          </a:ln>
                          <a:solidFill>
                            <a:srgbClr val="4472C4"/>
                          </a:solidFill>
                          <a:effectLst/>
                          <a:uLnTx/>
                          <a:uFillTx/>
                        </a:rPr>
                        <a:t>Drop/Lift </a:t>
                      </a:r>
                    </a:p>
                    <a:p>
                      <a:r>
                        <a:rPr kumimoji="0" lang="en-US" sz="1200" b="1" u="none" strike="noStrike" kern="1200" cap="none" spc="0" normalizeH="0" baseline="0" dirty="0">
                          <a:ln>
                            <a:noFill/>
                          </a:ln>
                          <a:solidFill>
                            <a:srgbClr val="4472C4"/>
                          </a:solidFill>
                          <a:effectLst/>
                          <a:uLnTx/>
                          <a:uFillTx/>
                          <a:latin typeface="+mn-lt"/>
                          <a:ea typeface="+mn-ea"/>
                          <a:cs typeface="+mn-cs"/>
                        </a:rPr>
                        <a:t>No damage</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200" b="1" u="none" strike="noStrike" kern="1200" cap="none" spc="0" normalizeH="0" baseline="0" noProof="0" dirty="0">
                          <a:ln>
                            <a:noFill/>
                          </a:ln>
                          <a:solidFill>
                            <a:prstClr val="black"/>
                          </a:solidFill>
                          <a:effectLst/>
                          <a:uLnTx/>
                          <a:uFillTx/>
                        </a:rPr>
                        <a:t>Actual Severity:</a:t>
                      </a:r>
                    </a:p>
                    <a:p>
                      <a:pPr algn="r"/>
                      <a:r>
                        <a:rPr kumimoji="0" lang="en-US" sz="1200" b="1" u="none" strike="noStrike" kern="1200" cap="none" spc="0" normalizeH="0" baseline="0" noProof="0" dirty="0">
                          <a:ln>
                            <a:noFill/>
                          </a:ln>
                          <a:solidFill>
                            <a:prstClr val="black"/>
                          </a:solidFill>
                          <a:effectLst/>
                          <a:uLnTx/>
                          <a:uFillTx/>
                        </a:rPr>
                        <a:t>Potential severity: </a:t>
                      </a:r>
                      <a:endParaRPr lang="en-US" sz="1200" dirty="0">
                        <a:latin typeface="+mn-lt"/>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GB" sz="1200" b="1" u="none" strike="noStrike" kern="1200" cap="none" spc="0" normalizeH="0" baseline="0" noProof="0" dirty="0">
                          <a:ln>
                            <a:noFill/>
                          </a:ln>
                          <a:solidFill>
                            <a:srgbClr val="4472C4"/>
                          </a:solidFill>
                          <a:effectLst/>
                          <a:uLnTx/>
                          <a:uFillTx/>
                          <a:latin typeface="+mn-lt"/>
                        </a:rPr>
                        <a:t>0P</a:t>
                      </a:r>
                    </a:p>
                    <a:p>
                      <a:r>
                        <a:rPr kumimoji="0" lang="en-GB" sz="1200" b="1" u="none" strike="noStrike" kern="1200" cap="none" spc="0" normalizeH="0" baseline="0" noProof="0" dirty="0">
                          <a:ln>
                            <a:noFill/>
                          </a:ln>
                          <a:solidFill>
                            <a:srgbClr val="4472C4"/>
                          </a:solidFill>
                          <a:effectLst/>
                          <a:uLnTx/>
                          <a:uFillTx/>
                          <a:latin typeface="+mn-lt"/>
                        </a:rPr>
                        <a:t>C5P</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0" eaLnBrk="1" latinLnBrk="0" hangingPunct="1"/>
                      <a:r>
                        <a:rPr kumimoji="0" lang="en-GB" sz="1200" b="1" u="none" strike="noStrike" kern="1200" cap="none" spc="0" normalizeH="0" baseline="0" dirty="0">
                          <a:ln>
                            <a:noFill/>
                          </a:ln>
                          <a:solidFill>
                            <a:prstClr val="black"/>
                          </a:solidFill>
                          <a:effectLst/>
                          <a:uLnTx/>
                          <a:uFillTx/>
                        </a:rPr>
                        <a:t>Activity:</a:t>
                      </a:r>
                    </a:p>
                    <a:p>
                      <a:pPr marL="0" algn="r" defTabSz="914400" rtl="0" eaLnBrk="1" latinLnBrk="0" hangingPunct="1"/>
                      <a:r>
                        <a:rPr kumimoji="0" lang="en-GB" sz="1200" b="1" u="none" strike="noStrike" kern="1200" cap="none" spc="0" normalizeH="0" baseline="0" dirty="0">
                          <a:ln>
                            <a:noFill/>
                          </a:ln>
                          <a:solidFill>
                            <a:prstClr val="black"/>
                          </a:solidFill>
                          <a:effectLst/>
                          <a:uLnTx/>
                          <a:uFillTx/>
                        </a:rPr>
                        <a:t>Location:</a:t>
                      </a:r>
                      <a:endParaRPr kumimoji="0" lang="en-US" sz="1200" b="1" i="0" u="none" strike="noStrike" kern="1200" cap="none" spc="0" normalizeH="0" baseline="0" dirty="0">
                        <a:ln>
                          <a:noFill/>
                        </a:ln>
                        <a:solidFill>
                          <a:prstClr val="black"/>
                        </a:solidFill>
                        <a:effectLst/>
                        <a:uLnTx/>
                        <a:uFillTx/>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dirty="0">
                          <a:ln>
                            <a:noFill/>
                          </a:ln>
                          <a:solidFill>
                            <a:srgbClr val="4472C4"/>
                          </a:solidFill>
                          <a:effectLst/>
                          <a:uLnTx/>
                          <a:uFillTx/>
                          <a:latin typeface="+mn-lt"/>
                          <a:ea typeface="+mn-ea"/>
                          <a:cs typeface="+mn-cs"/>
                        </a:rPr>
                        <a:t>Lifting</a:t>
                      </a:r>
                    </a:p>
                    <a:p>
                      <a:r>
                        <a:rPr kumimoji="0" lang="en-GB" sz="1200" b="1" u="none" strike="noStrike" kern="1200" cap="none" spc="0" normalizeH="0" baseline="0" dirty="0">
                          <a:ln>
                            <a:noFill/>
                          </a:ln>
                          <a:solidFill>
                            <a:srgbClr val="4472C4"/>
                          </a:solidFill>
                          <a:effectLst/>
                          <a:uLnTx/>
                          <a:uFillTx/>
                          <a:latin typeface="+mn-lt"/>
                          <a:ea typeface="+mn-ea"/>
                          <a:cs typeface="+mn-cs"/>
                        </a:rPr>
                        <a:t>Fahud</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spTree>
    <p:extLst>
      <p:ext uri="{BB962C8B-B14F-4D97-AF65-F5344CB8AC3E}">
        <p14:creationId xmlns:p14="http://schemas.microsoft.com/office/powerpoint/2010/main" val="361620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Reflective Questions</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sp>
        <p:nvSpPr>
          <p:cNvPr id="6" name="Rectangle 5">
            <a:extLst>
              <a:ext uri="{FF2B5EF4-FFF2-40B4-BE49-F238E27FC236}">
                <a16:creationId xmlns:a16="http://schemas.microsoft.com/office/drawing/2014/main" id="{2A4C66E9-CF65-4A0F-9A16-76B64C582F3A}"/>
              </a:ext>
            </a:extLst>
          </p:cNvPr>
          <p:cNvSpPr/>
          <p:nvPr/>
        </p:nvSpPr>
        <p:spPr>
          <a:xfrm>
            <a:off x="425605" y="496825"/>
            <a:ext cx="11650781" cy="523220"/>
          </a:xfrm>
          <a:prstGeom prst="rect">
            <a:avLst/>
          </a:prstGeom>
        </p:spPr>
        <p:txBody>
          <a:bodyPr wrap="square">
            <a:spAutoFit/>
          </a:bodyPr>
          <a:lstStyle/>
          <a:p>
            <a:pPr marL="342900" indent="-342900">
              <a:defRPr/>
            </a:pPr>
            <a:r>
              <a:rPr lang="en-US" sz="1400" b="1" dirty="0">
                <a:latin typeface="Tahoma" pitchFamily="34" charset="0"/>
              </a:rPr>
              <a:t>As a learning from this incident and to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154968"/>
            <a:ext cx="10928195" cy="3600986"/>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buFont typeface="+mj-lt"/>
              <a:buAutoNum type="arabicPeriod"/>
              <a:defRPr/>
            </a:pPr>
            <a:r>
              <a:rPr lang="en-US" sz="1800" dirty="0">
                <a:solidFill>
                  <a:srgbClr val="0033CC"/>
                </a:solidFill>
                <a:latin typeface="Calibri" panose="020F0502020204030204" pitchFamily="34" charset="0"/>
                <a:sym typeface="Wingdings" pitchFamily="2" charset="2"/>
              </a:rPr>
              <a:t>Do you ensure lift plan is approved and being adhered?</a:t>
            </a:r>
          </a:p>
          <a:p>
            <a:pPr marL="342900" indent="-342900">
              <a:buFont typeface="+mj-lt"/>
              <a:buAutoNum type="arabicPeriod"/>
              <a:defRPr/>
            </a:pPr>
            <a:r>
              <a:rPr lang="en-US" sz="1800" dirty="0">
                <a:solidFill>
                  <a:srgbClr val="0033CC"/>
                </a:solidFill>
                <a:latin typeface="Calibri" panose="020F0502020204030204" pitchFamily="34" charset="0"/>
                <a:sym typeface="Wingdings" pitchFamily="2" charset="2"/>
              </a:rPr>
              <a:t>Do you ensure that lifting crew complies with 10 Q’s of safe lift?</a:t>
            </a:r>
            <a:endParaRPr lang="en-US" sz="1800" dirty="0">
              <a:solidFill>
                <a:srgbClr val="FF0000"/>
              </a:solidFill>
              <a:latin typeface="Calibri" panose="020F0502020204030204" pitchFamily="34" charset="0"/>
              <a:sym typeface="Wingdings" pitchFamily="2" charset="2"/>
            </a:endParaRPr>
          </a:p>
          <a:p>
            <a:pPr marL="342900" indent="-342900">
              <a:buFont typeface="+mj-lt"/>
              <a:buAutoNum type="arabicPeriod"/>
              <a:defRPr/>
            </a:pPr>
            <a:r>
              <a:rPr lang="en-US" sz="1800" dirty="0">
                <a:solidFill>
                  <a:srgbClr val="0033CC"/>
                </a:solidFill>
                <a:latin typeface="Calibri" panose="020F0502020204030204" pitchFamily="34" charset="0"/>
                <a:sym typeface="Wingdings" pitchFamily="2" charset="2"/>
              </a:rPr>
              <a:t>Do you ensure all risk has been assessed, mitigated  and controlled?</a:t>
            </a:r>
          </a:p>
          <a:p>
            <a:pPr marL="342900" indent="-342900">
              <a:buFont typeface="+mj-lt"/>
              <a:buAutoNum type="arabicPeriod"/>
              <a:defRPr/>
            </a:pPr>
            <a:r>
              <a:rPr lang="en-US" sz="1800" dirty="0">
                <a:solidFill>
                  <a:srgbClr val="0033CC"/>
                </a:solidFill>
                <a:latin typeface="Calibri" panose="020F0502020204030204" pitchFamily="34" charset="0"/>
                <a:sym typeface="Wingdings" pitchFamily="2" charset="2"/>
              </a:rPr>
              <a:t>Do you ensure that the lifting crew is competent and fully aware about the lifting plan? </a:t>
            </a:r>
          </a:p>
          <a:p>
            <a:pPr marL="342900" indent="-342900">
              <a:buFont typeface="+mj-lt"/>
              <a:buAutoNum type="arabicPeriod"/>
              <a:defRPr/>
            </a:pPr>
            <a:r>
              <a:rPr lang="en-US" sz="1800" dirty="0">
                <a:solidFill>
                  <a:srgbClr val="0033CC"/>
                </a:solidFill>
                <a:latin typeface="Calibri" panose="020F0502020204030204" pitchFamily="34" charset="0"/>
                <a:sym typeface="Wingdings" pitchFamily="2" charset="2"/>
              </a:rPr>
              <a:t>Do you encourage your team to report all events / incidents? </a:t>
            </a:r>
          </a:p>
          <a:p>
            <a:pPr marL="342900" indent="-342900">
              <a:buFont typeface="+mj-lt"/>
              <a:buAutoNum type="arabicPeriod"/>
              <a:defRPr/>
            </a:pPr>
            <a:r>
              <a:rPr lang="en-US" sz="1800" dirty="0">
                <a:solidFill>
                  <a:srgbClr val="0033CC"/>
                </a:solidFill>
                <a:latin typeface="Calibri" panose="020F0502020204030204" pitchFamily="34" charset="0"/>
                <a:sym typeface="Wingdings" pitchFamily="2" charset="2"/>
              </a:rPr>
              <a:t>Do you ensure the person in charge of operation have sufficient support and is not rushed?</a:t>
            </a:r>
          </a:p>
          <a:p>
            <a:pPr marL="342900" indent="-342900">
              <a:buFont typeface="+mj-lt"/>
              <a:buAutoNum type="arabicPeriod"/>
              <a:defRPr/>
            </a:pPr>
            <a:r>
              <a:rPr lang="en-US" sz="1800" dirty="0">
                <a:solidFill>
                  <a:srgbClr val="0033CC"/>
                </a:solidFill>
                <a:latin typeface="Calibri" panose="020F0502020204030204" pitchFamily="34" charset="0"/>
                <a:sym typeface="Wingdings" pitchFamily="2" charset="2"/>
              </a:rPr>
              <a:t>Do you empower your crew to intervene any unsafe acts/practices and unsafe condition that will compromise safety?</a:t>
            </a:r>
          </a:p>
          <a:p>
            <a:pPr marL="342900" indent="-342900">
              <a:buFont typeface="+mj-lt"/>
              <a:buAutoNum type="arabicPeriod"/>
              <a:defRPr/>
            </a:pPr>
            <a:r>
              <a:rPr lang="en-US" sz="1800" dirty="0">
                <a:solidFill>
                  <a:srgbClr val="0033CC"/>
                </a:solidFill>
                <a:latin typeface="Calibri" panose="020F0502020204030204" pitchFamily="34" charset="0"/>
                <a:sym typeface="Wingdings" pitchFamily="2" charset="2"/>
              </a:rPr>
              <a:t>Do you ensure appropriate tools &amp; equipment and other relevant resources are provided and available?</a:t>
            </a:r>
          </a:p>
          <a:p>
            <a:pPr>
              <a:defRPr/>
            </a:pPr>
            <a:endParaRPr lang="en-US" sz="1800" dirty="0">
              <a:solidFill>
                <a:srgbClr val="0033CC"/>
              </a:solidFill>
              <a:latin typeface="Calibri" panose="020F0502020204030204" pitchFamily="34" charset="0"/>
              <a:sym typeface="Wingdings" pitchFamily="2" charset="2"/>
            </a:endParaRPr>
          </a:p>
          <a:p>
            <a:pPr>
              <a:defRPr/>
            </a:pPr>
            <a:endParaRPr lang="en-US" sz="1800" dirty="0">
              <a:solidFill>
                <a:srgbClr val="0033CC"/>
              </a:solidFill>
              <a:latin typeface="Calibri" panose="020F0502020204030204" pitchFamily="34" charset="0"/>
              <a:sym typeface="Wingdings" pitchFamily="2" charset="2"/>
            </a:endParaRPr>
          </a:p>
          <a:p>
            <a:pPr>
              <a:defRPr/>
            </a:pPr>
            <a:r>
              <a:rPr lang="en-US" sz="12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200" dirty="0">
              <a:solidFill>
                <a:schemeClr val="accent1"/>
              </a:solidFill>
              <a:latin typeface="Calibri" panose="020F0502020204030204" pitchFamily="34" charset="0"/>
              <a:sym typeface="Wingdings" pitchFamily="2" charset="2"/>
            </a:endParaRPr>
          </a:p>
        </p:txBody>
      </p:sp>
      <p:sp>
        <p:nvSpPr>
          <p:cNvPr id="3" name="TextBox 2">
            <a:extLst>
              <a:ext uri="{FF2B5EF4-FFF2-40B4-BE49-F238E27FC236}">
                <a16:creationId xmlns:a16="http://schemas.microsoft.com/office/drawing/2014/main" id="{D30B80F0-C705-BD11-D7D6-CDCC9FA953F9}"/>
              </a:ext>
            </a:extLst>
          </p:cNvPr>
          <p:cNvSpPr txBox="1"/>
          <p:nvPr/>
        </p:nvSpPr>
        <p:spPr>
          <a:xfrm>
            <a:off x="180870" y="6582530"/>
            <a:ext cx="3233449" cy="276999"/>
          </a:xfrm>
          <a:prstGeom prst="rect">
            <a:avLst/>
          </a:prstGeom>
          <a:noFill/>
        </p:spPr>
        <p:txBody>
          <a:bodyPr wrap="square" rtlCol="0">
            <a:spAutoFit/>
          </a:bodyPr>
          <a:lstStyle/>
          <a:p>
            <a:r>
              <a:rPr lang="en-US" sz="1200" b="1" i="1" dirty="0">
                <a:solidFill>
                  <a:srgbClr val="FF0000"/>
                </a:solidFill>
              </a:rPr>
              <a:t>Please refer to the notes section for guidance</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92940</DocId>
    <ImageCreateDate xmlns="4880E4F8-4B7D-4BDD-91E3-E10D47036ECA"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ECEB1FCF-0E89-482E-A62E-598FF58845D8}">
  <ds:schemaRefs>
    <ds:schemaRef ds:uri="http://purl.org/dc/elements/1.1/"/>
    <ds:schemaRef ds:uri="e2b7c33d-230f-4e27-b137-805ef9a9aedc"/>
    <ds:schemaRef ds:uri="50805246-13a7-4699-b87d-91ff0968552b"/>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152FA689-3241-47D9-9371-09D85A46E966}"/>
</file>

<file path=docMetadata/LabelInfo.xml><?xml version="1.0" encoding="utf-8"?>
<clbl:labelList xmlns:clbl="http://schemas.microsoft.com/office/2020/mipLabelMetadata">
  <clbl:label id="{8bb759f6-5337-4dc5-b19b-e74b6da11f8f}" enabled="1" method="Standard" siteId="{41ff26dc-250f-4b13-8981-739be8610c21}" removed="0"/>
</clbl:labelList>
</file>

<file path=docProps/app.xml><?xml version="1.0" encoding="utf-8"?>
<Properties xmlns="http://schemas.openxmlformats.org/officeDocument/2006/extended-properties" xmlns:vt="http://schemas.openxmlformats.org/officeDocument/2006/docPropsVTypes">
  <Template/>
  <TotalTime>598</TotalTime>
  <Words>758</Words>
  <Application>Microsoft Office PowerPoint</Application>
  <PresentationFormat>Widescreen</PresentationFormat>
  <Paragraphs>79</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MS PGothic</vt:lpstr>
      <vt:lpstr>Arial</vt:lpstr>
      <vt:lpstr>Calibri</vt:lpstr>
      <vt:lpstr>Calibri Light</vt:lpstr>
      <vt:lpstr>Gill Sans</vt:lpstr>
      <vt:lpstr>Tahoma</vt:lpstr>
      <vt:lpstr>Times New Roman</vt:lpstr>
      <vt:lpstr>Wingdings</vt:lpstr>
      <vt:lpstr>Office Theme</vt:lpstr>
      <vt:lpstr>PowerPoint Presentation</vt:lpstr>
      <vt:lpstr>   Management Reflective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2nd Alert  HiPo_06 Crane tilted during lifted</dc:title>
  <dc:creator>nazar@umsoman.com</dc:creator>
  <cp:lastModifiedBy>Rawahi, Ahmed MSE34</cp:lastModifiedBy>
  <cp:revision>11</cp:revision>
  <cp:lastPrinted>2025-02-19T10:20:41Z</cp:lastPrinted>
  <dcterms:created xsi:type="dcterms:W3CDTF">2018-09-24T07:27:56Z</dcterms:created>
  <dcterms:modified xsi:type="dcterms:W3CDTF">2025-10-23T08:03:00Z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y fmtid="{D5CDD505-2E9C-101B-9397-08002B2CF9AE}" pid="3" name="ClassificationContentMarkingFooterLocations">
    <vt:lpwstr>Office Theme:12</vt:lpwstr>
  </property>
  <property fmtid="{D5CDD505-2E9C-101B-9397-08002B2CF9AE}" pid="4" name="ClassificationContentMarkingFooterText">
    <vt:lpwstr>SLB-Private</vt:lpwstr>
  </property>
  <property fmtid="{D5CDD505-2E9C-101B-9397-08002B2CF9AE}" pid="5" name="MediaServiceImageTags">
    <vt:lpwstr/>
  </property>
  <property fmtid="{D5CDD505-2E9C-101B-9397-08002B2CF9AE}" pid="6" name="_dlc_policyId">
    <vt:lpwstr/>
  </property>
  <property fmtid="{D5CDD505-2E9C-101B-9397-08002B2CF9AE}" pid="7" name="ItemRetentionFormula">
    <vt:lpwstr/>
  </property>
</Properties>
</file>