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8F25EB74-2688-CA66-EB5A-15C62299B079}" name="Sv.Subrahmany, Chari UEQ31X" initials="CS" userId="S::Chari.CS.S.V.Subrahmany@pdo.co.om::8095d85c-8197-4a4d-a3fb-0fab400683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0AD47"/>
    <a:srgbClr val="F4EE00"/>
    <a:srgbClr val="FFFC00"/>
    <a:srgbClr val="EBF1E9"/>
    <a:srgbClr val="0000FF"/>
    <a:srgbClr val="16942A"/>
    <a:srgbClr val="F2F2F2"/>
    <a:srgbClr val="FFFFFF"/>
    <a:srgbClr val="FFC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35A3-4341-4566-BA6D-3EFFA38FDA8B}" v="16" dt="2025-03-20T06:57:32.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p:restoredTop sz="93341" autoAdjust="0"/>
  </p:normalViewPr>
  <p:slideViewPr>
    <p:cSldViewPr snapToGrid="0">
      <p:cViewPr varScale="1">
        <p:scale>
          <a:sx n="124" d="100"/>
          <a:sy n="124" d="100"/>
        </p:scale>
        <p:origin x="73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ed Al-Aufi" userId="a5db677e-df94-477f-aac1-4835e5ba7c5e" providerId="ADAL" clId="{62E5F2BD-8524-41D3-91BF-56317B52938C}"/>
    <pc:docChg chg="undo custSel addSld delSld modSld sldOrd">
      <pc:chgData name="Hamed Al-Aufi" userId="a5db677e-df94-477f-aac1-4835e5ba7c5e" providerId="ADAL" clId="{62E5F2BD-8524-41D3-91BF-56317B52938C}" dt="2025-03-13T03:26:50.495" v="375" actId="108"/>
      <pc:docMkLst>
        <pc:docMk/>
      </pc:docMkLst>
      <pc:sldChg chg="modSp mod setBg">
        <pc:chgData name="Hamed Al-Aufi" userId="a5db677e-df94-477f-aac1-4835e5ba7c5e" providerId="ADAL" clId="{62E5F2BD-8524-41D3-91BF-56317B52938C}" dt="2025-03-13T03:18:23.393" v="317" actId="1076"/>
        <pc:sldMkLst>
          <pc:docMk/>
          <pc:sldMk cId="2429660822" sldId="351"/>
        </pc:sldMkLst>
        <pc:spChg chg="mod">
          <ac:chgData name="Hamed Al-Aufi" userId="a5db677e-df94-477f-aac1-4835e5ba7c5e" providerId="ADAL" clId="{62E5F2BD-8524-41D3-91BF-56317B52938C}" dt="2025-03-13T02:40:35.847" v="305" actId="108"/>
          <ac:spMkLst>
            <pc:docMk/>
            <pc:sldMk cId="2429660822" sldId="351"/>
            <ac:spMk id="5" creationId="{1CE45F78-3908-4D1A-82F1-C1ADC42E3FB1}"/>
          </ac:spMkLst>
        </pc:spChg>
        <pc:spChg chg="mod">
          <ac:chgData name="Hamed Al-Aufi" userId="a5db677e-df94-477f-aac1-4835e5ba7c5e" providerId="ADAL" clId="{62E5F2BD-8524-41D3-91BF-56317B52938C}" dt="2025-03-13T03:18:16.454" v="316" actId="20577"/>
          <ac:spMkLst>
            <pc:docMk/>
            <pc:sldMk cId="2429660822" sldId="351"/>
            <ac:spMk id="7" creationId="{4D883F2B-B3CE-4AB4-AB99-0AA90A5717A9}"/>
          </ac:spMkLst>
        </pc:spChg>
        <pc:spChg chg="mod">
          <ac:chgData name="Hamed Al-Aufi" userId="a5db677e-df94-477f-aac1-4835e5ba7c5e" providerId="ADAL" clId="{62E5F2BD-8524-41D3-91BF-56317B52938C}" dt="2025-03-13T02:41:28.628" v="310" actId="108"/>
          <ac:spMkLst>
            <pc:docMk/>
            <pc:sldMk cId="2429660822" sldId="351"/>
            <ac:spMk id="8" creationId="{FD577DAC-99C0-A79C-E9AD-B6BB1A6B79FB}"/>
          </ac:spMkLst>
        </pc:spChg>
        <pc:picChg chg="mod">
          <ac:chgData name="Hamed Al-Aufi" userId="a5db677e-df94-477f-aac1-4835e5ba7c5e" providerId="ADAL" clId="{62E5F2BD-8524-41D3-91BF-56317B52938C}" dt="2025-03-13T03:18:23.393" v="317" actId="1076"/>
          <ac:picMkLst>
            <pc:docMk/>
            <pc:sldMk cId="2429660822" sldId="351"/>
            <ac:picMk id="2" creationId="{49C83480-07FA-41ED-8967-2820327476A1}"/>
          </ac:picMkLst>
        </pc:picChg>
      </pc:sldChg>
      <pc:sldChg chg="modSp mod">
        <pc:chgData name="Hamed Al-Aufi" userId="a5db677e-df94-477f-aac1-4835e5ba7c5e" providerId="ADAL" clId="{62E5F2BD-8524-41D3-91BF-56317B52938C}" dt="2025-03-13T03:26:50.495" v="375" actId="108"/>
        <pc:sldMkLst>
          <pc:docMk/>
          <pc:sldMk cId="2133963816" sldId="2134804194"/>
        </pc:sldMkLst>
        <pc:spChg chg="mod">
          <ac:chgData name="Hamed Al-Aufi" userId="a5db677e-df94-477f-aac1-4835e5ba7c5e" providerId="ADAL" clId="{62E5F2BD-8524-41D3-91BF-56317B52938C}" dt="2025-03-13T02:32:35.713" v="111" actId="1076"/>
          <ac:spMkLst>
            <pc:docMk/>
            <pc:sldMk cId="2133963816" sldId="2134804194"/>
            <ac:spMk id="2" creationId="{79534F91-FFF5-4BE2-969F-08BDA81C29D8}"/>
          </ac:spMkLst>
        </pc:spChg>
        <pc:spChg chg="mod">
          <ac:chgData name="Hamed Al-Aufi" userId="a5db677e-df94-477f-aac1-4835e5ba7c5e" providerId="ADAL" clId="{62E5F2BD-8524-41D3-91BF-56317B52938C}" dt="2025-03-13T02:37:37.128" v="215"/>
          <ac:spMkLst>
            <pc:docMk/>
            <pc:sldMk cId="2133963816" sldId="2134804194"/>
            <ac:spMk id="13" creationId="{59D43B35-686F-4F9F-AEB7-36497BC783E8}"/>
          </ac:spMkLst>
        </pc:spChg>
        <pc:spChg chg="mod">
          <ac:chgData name="Hamed Al-Aufi" userId="a5db677e-df94-477f-aac1-4835e5ba7c5e" providerId="ADAL" clId="{62E5F2BD-8524-41D3-91BF-56317B52938C}" dt="2025-03-13T03:26:50.495" v="375" actId="108"/>
          <ac:spMkLst>
            <pc:docMk/>
            <pc:sldMk cId="2133963816" sldId="2134804194"/>
            <ac:spMk id="14" creationId="{27AC772E-6015-4076-A0DC-005445BF4556}"/>
          </ac:spMkLst>
        </pc:spChg>
        <pc:spChg chg="mod">
          <ac:chgData name="Hamed Al-Aufi" userId="a5db677e-df94-477f-aac1-4835e5ba7c5e" providerId="ADAL" clId="{62E5F2BD-8524-41D3-91BF-56317B52938C}" dt="2025-03-13T03:24:51.457" v="373" actId="20577"/>
          <ac:spMkLst>
            <pc:docMk/>
            <pc:sldMk cId="2133963816" sldId="2134804194"/>
            <ac:spMk id="19" creationId="{AF005138-FDA5-FDAD-E4DA-CCE56077B862}"/>
          </ac:spMkLst>
        </pc:spChg>
      </pc:sldChg>
      <pc:sldChg chg="modSp mod">
        <pc:chgData name="Hamed Al-Aufi" userId="a5db677e-df94-477f-aac1-4835e5ba7c5e" providerId="ADAL" clId="{62E5F2BD-8524-41D3-91BF-56317B52938C}" dt="2025-03-13T03:24:22.026" v="369" actId="20577"/>
        <pc:sldMkLst>
          <pc:docMk/>
          <pc:sldMk cId="3616206955" sldId="2147482452"/>
        </pc:sldMkLst>
        <pc:spChg chg="mod">
          <ac:chgData name="Hamed Al-Aufi" userId="a5db677e-df94-477f-aac1-4835e5ba7c5e" providerId="ADAL" clId="{62E5F2BD-8524-41D3-91BF-56317B52938C}" dt="2025-03-13T03:18:44.935" v="318" actId="20577"/>
          <ac:spMkLst>
            <pc:docMk/>
            <pc:sldMk cId="3616206955" sldId="2147482452"/>
            <ac:spMk id="2" creationId="{79534F91-FFF5-4BE2-969F-08BDA81C29D8}"/>
          </ac:spMkLst>
        </pc:spChg>
        <pc:spChg chg="mod">
          <ac:chgData name="Hamed Al-Aufi" userId="a5db677e-df94-477f-aac1-4835e5ba7c5e" providerId="ADAL" clId="{62E5F2BD-8524-41D3-91BF-56317B52938C}" dt="2025-03-13T03:24:22.026" v="369" actId="20577"/>
          <ac:spMkLst>
            <pc:docMk/>
            <pc:sldMk cId="3616206955" sldId="2147482452"/>
            <ac:spMk id="4" creationId="{B8F5D341-9478-460E-8ACF-8E2BF1B80AC6}"/>
          </ac:spMkLst>
        </pc:spChg>
        <pc:spChg chg="mod">
          <ac:chgData name="Hamed Al-Aufi" userId="a5db677e-df94-477f-aac1-4835e5ba7c5e" providerId="ADAL" clId="{62E5F2BD-8524-41D3-91BF-56317B52938C}" dt="2025-03-13T02:36:50.606" v="213"/>
          <ac:spMkLst>
            <pc:docMk/>
            <pc:sldMk cId="3616206955" sldId="2147482452"/>
            <ac:spMk id="13" creationId="{59D43B35-686F-4F9F-AEB7-36497BC783E8}"/>
          </ac:spMkLst>
        </pc:spChg>
      </pc:sldChg>
      <pc:sldChg chg="modSp add del mod ord">
        <pc:chgData name="Hamed Al-Aufi" userId="a5db677e-df94-477f-aac1-4835e5ba7c5e" providerId="ADAL" clId="{62E5F2BD-8524-41D3-91BF-56317B52938C}" dt="2025-03-13T03:20:19.398" v="320" actId="14734"/>
        <pc:sldMkLst>
          <pc:docMk/>
          <pc:sldMk cId="2362464815" sldId="2147482495"/>
        </pc:sldMkLst>
        <pc:graphicFrameChg chg="modGraphic">
          <ac:chgData name="Hamed Al-Aufi" userId="a5db677e-df94-477f-aac1-4835e5ba7c5e" providerId="ADAL" clId="{62E5F2BD-8524-41D3-91BF-56317B52938C}" dt="2025-03-13T03:20:19.398" v="320" actId="14734"/>
          <ac:graphicFrameMkLst>
            <pc:docMk/>
            <pc:sldMk cId="2362464815" sldId="2147482495"/>
            <ac:graphicFrameMk id="4" creationId="{8690E12B-9B52-22D4-358E-5F4FD79A272E}"/>
          </ac:graphicFrameMkLst>
        </pc:graphicFrameChg>
      </pc:sldChg>
    </pc:docChg>
  </pc:docChgLst>
  <pc:docChgLst>
    <pc:chgData name="Niyadi, Faisal UWIF1" userId="b6de436a-4711-428e-beb0-da445239ddec" providerId="ADAL" clId="{0F3335A3-4341-4566-BA6D-3EFFA38FDA8B}"/>
    <pc:docChg chg="modSld">
      <pc:chgData name="Niyadi, Faisal UWIF1" userId="b6de436a-4711-428e-beb0-da445239ddec" providerId="ADAL" clId="{0F3335A3-4341-4566-BA6D-3EFFA38FDA8B}" dt="2025-03-20T06:57:32.517" v="80"/>
      <pc:docMkLst>
        <pc:docMk/>
      </pc:docMkLst>
      <pc:sldChg chg="modSp mod">
        <pc:chgData name="Niyadi, Faisal UWIF1" userId="b6de436a-4711-428e-beb0-da445239ddec" providerId="ADAL" clId="{0F3335A3-4341-4566-BA6D-3EFFA38FDA8B}" dt="2025-03-20T06:57:32.517" v="80"/>
        <pc:sldMkLst>
          <pc:docMk/>
          <pc:sldMk cId="2362464815" sldId="2147482495"/>
        </pc:sldMkLst>
        <pc:graphicFrameChg chg="mod modGraphic">
          <ac:chgData name="Niyadi, Faisal UWIF1" userId="b6de436a-4711-428e-beb0-da445239ddec" providerId="ADAL" clId="{0F3335A3-4341-4566-BA6D-3EFFA38FDA8B}" dt="2025-03-20T06:57:32.517" v="80"/>
          <ac:graphicFrameMkLst>
            <pc:docMk/>
            <pc:sldMk cId="2362464815" sldId="2147482495"/>
            <ac:graphicFrameMk id="4" creationId="{8690E12B-9B52-22D4-358E-5F4FD79A272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12/10/2025</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12/10/2025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838248"/>
          </a:xfrm>
          <a:prstGeom prst="rect">
            <a:avLst/>
          </a:prstGeom>
          <a:noFill/>
          <a:ln w="19050">
            <a:noFill/>
            <a:miter lim="800000"/>
            <a:headEnd/>
            <a:tailEnd/>
          </a:ln>
        </p:spPr>
        <p:txBody>
          <a:bodyPr wrap="square">
            <a:spAutoFit/>
          </a:bodyPr>
          <a:lstStyle/>
          <a:p>
            <a:pPr marL="114300" lvl="0" indent="-114300" algn="just">
              <a:defRPr/>
            </a:pPr>
            <a:r>
              <a:rPr lang="hi-IN" sz="1600" b="1" dirty="0">
                <a:solidFill>
                  <a:srgbClr val="FF0000"/>
                </a:solidFill>
                <a:latin typeface="Kokila" panose="020B0604020202020204" pitchFamily="34" charset="0"/>
                <a:cs typeface="Kokila" panose="020B0604020202020204" pitchFamily="34" charset="0"/>
              </a:rPr>
              <a:t>क्या हुआ?</a:t>
            </a:r>
            <a:endParaRPr kumimoji="0" lang="en-US" sz="1600"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pPr algn="just">
              <a:spcBef>
                <a:spcPct val="20000"/>
              </a:spcBef>
              <a:defRPr/>
            </a:pPr>
            <a:r>
              <a:rPr lang="hi-IN" altLang="en-US" sz="1200" dirty="0">
                <a:solidFill>
                  <a:prstClr val="black"/>
                </a:solidFill>
                <a:latin typeface="Kokila" panose="020B0604020202020204" pitchFamily="34" charset="0"/>
                <a:cs typeface="Kokila" panose="020B0604020202020204" pitchFamily="34" charset="0"/>
              </a:rPr>
              <a:t>9 फरवरी 2025 को, तीन 30-इंच केसिंग पाइप, प्रत्येक का वजन 4.5 टन, उठाने के दौरान एक घटना हुई। प्रक्रिया के दौरान, क्रेन आगे की ओर झुक गई, जिसके कारण क्रेन ऑपरेटर ने भार को जमीन पर गिरा दिया। घटना में कोई चोट या संपत्ति क्षति नहीं हुई।</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lvl="0">
              <a:defRPr/>
            </a:pPr>
            <a:r>
              <a:rPr lang="hi-IN" altLang="zh-CN" sz="1600" b="1" dirty="0">
                <a:solidFill>
                  <a:srgbClr val="0070C0"/>
                </a:solidFill>
                <a:latin typeface="Kokila" panose="020B0604020202020204" pitchFamily="34" charset="0"/>
                <a:cs typeface="Kokila" panose="020B0604020202020204" pitchFamily="34" charset="0"/>
              </a:rPr>
              <a:t>ऐसा क्यों हुआ/निष्कर्ष:</a:t>
            </a:r>
            <a:endParaRPr kumimoji="0" lang="en-GB" altLang="zh-CN" sz="16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लिफ्टिंग क्रू और तीसरे पक्ष के चालक ने घटना की समय पर रिपोर्ट नहीं की।</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लिफ्टिंग क्रू ने स्वीकृत लिफ्ट योजना से विचलन किया।</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क्रू में से किसी ने असुरक्षित लिफ्टिंग को रोकने के लिए हस्तक्षेप करने की अपनी शक्ति का उपयोग नहीं किया।</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दुकम से सीएटी रिपोर्ट साझा नहीं की गई, जिसके कारण उचित योजना का अभाव रहा।</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यार्ड में 10 ट्रकों के एक साथ उतारने के लिए आने से जल्दबाजी थी।</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पिछले क्रेन को दूसरी क्रेन से बदलने के बाद लिफ्ट योजना की समीक्षा नहीं की गई।</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क्रेन का आउटरीगर (घरेलू पैड) अस्थिर सतह पर रखा गया था।</a:t>
            </a:r>
            <a:endParaRPr lang="en-US" sz="1200" dirty="0">
              <a:latin typeface="Kokila" panose="020B0604020202020204" pitchFamily="34" charset="0"/>
              <a:cs typeface="Kokila" panose="020B0604020202020204" pitchFamily="34" charset="0"/>
            </a:endParaRPr>
          </a:p>
          <a:p>
            <a:pPr marL="171450" indent="-171450">
              <a:buFont typeface="Wingdings" panose="05000000000000000000" pitchFamily="2" charset="2"/>
              <a:buChar char="§"/>
            </a:pPr>
            <a:r>
              <a:rPr lang="hi-IN" sz="1200" dirty="0">
                <a:latin typeface="Kokila" panose="020B0604020202020204" pitchFamily="34" charset="0"/>
                <a:cs typeface="Kokila" panose="020B0604020202020204" pitchFamily="34" charset="0"/>
              </a:rPr>
              <a:t>इस घटना में कोई क्षति या चोट नहीं हुई।</a:t>
            </a:r>
            <a:endParaRPr lang="en-US" sz="1200" dirty="0">
              <a:latin typeface="Kokila" panose="020B0604020202020204" pitchFamily="34" charset="0"/>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14300" lvl="0" indent="-114300" algn="just">
              <a:defRPr/>
            </a:pPr>
            <a:r>
              <a:rPr lang="hi-IN" sz="1600"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r>
              <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rPr>
              <a:t>:</a:t>
            </a:r>
            <a:endParaRPr kumimoji="0" lang="en-US" sz="16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71450" lvl="0" indent="-17145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सुनिश्चित करें कि सभी घटनाओं और मामलों की तुरंत रिपोर्ट की जाए।</a:t>
            </a:r>
            <a:endParaRPr lang="en-US" sz="1200" kern="1200" dirty="0">
              <a:solidFill>
                <a:schemeClr val="tx1"/>
              </a:solidFill>
              <a:effectLst/>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सुनिश्चित करें कि आपकी लिफ्टिंग टीम लिफ्ट योजना का पालन करे।</a:t>
            </a:r>
            <a:endParaRPr lang="en-US" sz="1200" kern="1200" dirty="0">
              <a:solidFill>
                <a:schemeClr val="tx1"/>
              </a:solidFill>
              <a:effectLst/>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सुनिश्चित करें कि हर कोई असुरक्षित कार्यों को रोकने के लिए अपनी शक्ति का उपयोग करे।</a:t>
            </a:r>
            <a:endParaRPr lang="en-US" sz="1200" kern="1200" dirty="0">
              <a:solidFill>
                <a:schemeClr val="tx1"/>
              </a:solidFill>
              <a:effectLst/>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सुनिश्चित करें कि यार्ड की सभी गतिविधियों के लिए उचित योजना हो।</a:t>
            </a:r>
            <a:endParaRPr lang="en-US" sz="1200" kern="1200" dirty="0">
              <a:solidFill>
                <a:schemeClr val="tx1"/>
              </a:solidFill>
              <a:effectLst/>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सुनिश्चित करें कि लिफ्टिंग उपकरण बदलने पर लिफ्ट योजना की समीक्षा की जाए।</a:t>
            </a:r>
            <a:endParaRPr lang="en-US" sz="1200" kern="1200" dirty="0">
              <a:solidFill>
                <a:schemeClr val="tx1"/>
              </a:solidFill>
              <a:effectLst/>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सुनिश्चित करें कि क्रेन के आउटरीगर स्थिर सतह (निर्माता द्वारा अनुशंसित मानक आउटरीगर पैड) पर रखे जाएं।</a:t>
            </a:r>
            <a:endParaRPr lang="en-US" sz="1200" kern="1200" dirty="0">
              <a:solidFill>
                <a:schemeClr val="tx1"/>
              </a:solidFill>
              <a:effectLst/>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1038428"/>
            <a:ext cx="7686906" cy="400110"/>
          </a:xfrm>
          <a:prstGeom prst="rect">
            <a:avLst/>
          </a:prstGeom>
          <a:solidFill>
            <a:srgbClr val="FFC000"/>
          </a:solidFill>
        </p:spPr>
        <p:txBody>
          <a:bodyPr wrap="square">
            <a:spAutoFit/>
          </a:bodyPr>
          <a:lstStyle/>
          <a:p>
            <a:pPr lvl="0">
              <a:defRPr/>
            </a:pPr>
            <a:r>
              <a:rPr lang="hi-IN" sz="2000" b="1" dirty="0">
                <a:solidFill>
                  <a:srgbClr val="0D38B3"/>
                </a:solidFill>
                <a:latin typeface="Arial" panose="020B0604020202020204" pitchFamily="34" charset="0"/>
                <a:cs typeface="Arial" panose="020B0604020202020204" pitchFamily="34" charset="0"/>
              </a:rPr>
              <a:t>लक्षित दर्शक:</a:t>
            </a: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lang="hi-IN" b="1" dirty="0">
                <a:solidFill>
                  <a:srgbClr val="FF0000"/>
                </a:solidFill>
              </a:rPr>
              <a:t>लिफ्टिंग ऑपरेशन और लिफ्टिंग टीम</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30786" y="6063734"/>
            <a:ext cx="7894157" cy="369332"/>
          </a:xfrm>
          <a:prstGeom prst="rect">
            <a:avLst/>
          </a:prstGeom>
          <a:solidFill>
            <a:schemeClr val="accent1"/>
          </a:solidFill>
        </p:spPr>
        <p:txBody>
          <a:bodyPr wrap="square" rtlCol="0">
            <a:spAutoFit/>
          </a:bodyPr>
          <a:lstStyle/>
          <a:p>
            <a:pPr algn="ctr" fontAlgn="base">
              <a:spcBef>
                <a:spcPct val="0"/>
              </a:spcBef>
              <a:spcAft>
                <a:spcPct val="0"/>
              </a:spcAft>
              <a:defRPr/>
            </a:pPr>
            <a:r>
              <a:rPr lang="hi-IN" b="1" dirty="0">
                <a:solidFill>
                  <a:srgbClr val="FFFF00"/>
                </a:solidFill>
                <a:latin typeface="Kokila" panose="020B0604020202020204" pitchFamily="34" charset="0"/>
                <a:ea typeface="MS PGothic" pitchFamily="34" charset="-128"/>
                <a:cs typeface="Kokila" panose="020B0604020202020204" pitchFamily="34" charset="0"/>
              </a:rPr>
              <a:t>स्वीकृत लिफ्टिंग योजना का पालन करें, क्रेन आउटरीगर को बढ़ाया जाए और स्थिर सतह पर रखा जाए।</a:t>
            </a:r>
            <a:endParaRPr kumimoji="0" lang="en-US" sz="20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pic>
        <p:nvPicPr>
          <p:cNvPr id="3" name="Picture 2">
            <a:extLst>
              <a:ext uri="{FF2B5EF4-FFF2-40B4-BE49-F238E27FC236}">
                <a16:creationId xmlns:a16="http://schemas.microsoft.com/office/drawing/2014/main" id="{24203CC0-1D68-4860-DBEF-9B54897381D4}"/>
              </a:ext>
            </a:extLst>
          </p:cNvPr>
          <p:cNvPicPr>
            <a:picLocks noChangeAspect="1"/>
          </p:cNvPicPr>
          <p:nvPr/>
        </p:nvPicPr>
        <p:blipFill>
          <a:blip r:embed="rId3"/>
          <a:stretch>
            <a:fillRect/>
          </a:stretch>
        </p:blipFill>
        <p:spPr>
          <a:xfrm>
            <a:off x="8294647" y="1292087"/>
            <a:ext cx="3748668" cy="2281057"/>
          </a:xfrm>
          <a:prstGeom prst="rect">
            <a:avLst/>
          </a:prstGeom>
        </p:spPr>
      </p:pic>
      <p:pic>
        <p:nvPicPr>
          <p:cNvPr id="6" name="Picture 5" descr="A diagram of a pipe and a yellow object&#10;&#10;AI-generated content may be incorrect.">
            <a:extLst>
              <a:ext uri="{FF2B5EF4-FFF2-40B4-BE49-F238E27FC236}">
                <a16:creationId xmlns:a16="http://schemas.microsoft.com/office/drawing/2014/main" id="{DAE780F9-B06F-3569-5BBC-EDD56F2BEAAA}"/>
              </a:ext>
            </a:extLst>
          </p:cNvPr>
          <p:cNvPicPr>
            <a:picLocks noChangeAspect="1"/>
          </p:cNvPicPr>
          <p:nvPr/>
        </p:nvPicPr>
        <p:blipFill>
          <a:blip r:embed="rId4"/>
          <a:stretch>
            <a:fillRect/>
          </a:stretch>
        </p:blipFill>
        <p:spPr>
          <a:xfrm>
            <a:off x="8294647" y="3808612"/>
            <a:ext cx="3751579" cy="2270099"/>
          </a:xfrm>
          <a:prstGeom prst="rect">
            <a:avLst/>
          </a:prstGeom>
        </p:spPr>
      </p:pic>
      <p:grpSp>
        <p:nvGrpSpPr>
          <p:cNvPr id="10" name="Group 131">
            <a:extLst>
              <a:ext uri="{FF2B5EF4-FFF2-40B4-BE49-F238E27FC236}">
                <a16:creationId xmlns:a16="http://schemas.microsoft.com/office/drawing/2014/main" id="{257BCBCF-B6F2-64ED-9D05-6992129518E3}"/>
              </a:ext>
            </a:extLst>
          </p:cNvPr>
          <p:cNvGrpSpPr>
            <a:grpSpLocks/>
          </p:cNvGrpSpPr>
          <p:nvPr/>
        </p:nvGrpSpPr>
        <p:grpSpPr bwMode="auto">
          <a:xfrm>
            <a:off x="11557976" y="2999743"/>
            <a:ext cx="286473" cy="463493"/>
            <a:chOff x="3504" y="544"/>
            <a:chExt cx="2287" cy="1855"/>
          </a:xfrm>
        </p:grpSpPr>
        <p:sp>
          <p:nvSpPr>
            <p:cNvPr id="11" name="Line 129">
              <a:extLst>
                <a:ext uri="{FF2B5EF4-FFF2-40B4-BE49-F238E27FC236}">
                  <a16:creationId xmlns:a16="http://schemas.microsoft.com/office/drawing/2014/main" id="{6CBEDA2A-695E-2188-3E91-8BC1330D03D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12" name="Line 130">
              <a:extLst>
                <a:ext uri="{FF2B5EF4-FFF2-40B4-BE49-F238E27FC236}">
                  <a16:creationId xmlns:a16="http://schemas.microsoft.com/office/drawing/2014/main" id="{29D01B35-D73D-94F6-A5F5-4925CE483BED}"/>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5" name="Table 4">
            <a:extLst>
              <a:ext uri="{FF2B5EF4-FFF2-40B4-BE49-F238E27FC236}">
                <a16:creationId xmlns:a16="http://schemas.microsoft.com/office/drawing/2014/main" id="{25B8BA97-5E47-DFF0-AB27-178B4BA40678}"/>
              </a:ext>
            </a:extLst>
          </p:cNvPr>
          <p:cNvGraphicFramePr>
            <a:graphicFrameLocks noGrp="1"/>
          </p:cNvGraphicFramePr>
          <p:nvPr>
            <p:extLst>
              <p:ext uri="{D42A27DB-BD31-4B8C-83A1-F6EECF244321}">
                <p14:modId xmlns:p14="http://schemas.microsoft.com/office/powerpoint/2010/main" val="1852012816"/>
              </p:ext>
            </p:extLst>
          </p:nvPr>
        </p:nvGraphicFramePr>
        <p:xfrm>
          <a:off x="505677" y="563662"/>
          <a:ext cx="11663273" cy="457200"/>
        </p:xfrm>
        <a:graphic>
          <a:graphicData uri="http://schemas.openxmlformats.org/drawingml/2006/table">
            <a:tbl>
              <a:tblPr firstRow="1" bandRow="1">
                <a:tableStyleId>{F5AB1C69-6EDB-4FF4-983F-18BD219EF322}</a:tableStyleId>
              </a:tblPr>
              <a:tblGrid>
                <a:gridCol w="651369">
                  <a:extLst>
                    <a:ext uri="{9D8B030D-6E8A-4147-A177-3AD203B41FA5}">
                      <a16:colId xmlns:a16="http://schemas.microsoft.com/office/drawing/2014/main" val="2915212829"/>
                    </a:ext>
                  </a:extLst>
                </a:gridCol>
                <a:gridCol w="1034269">
                  <a:extLst>
                    <a:ext uri="{9D8B030D-6E8A-4147-A177-3AD203B41FA5}">
                      <a16:colId xmlns:a16="http://schemas.microsoft.com/office/drawing/2014/main" val="1263731317"/>
                    </a:ext>
                  </a:extLst>
                </a:gridCol>
                <a:gridCol w="1050577">
                  <a:extLst>
                    <a:ext uri="{9D8B030D-6E8A-4147-A177-3AD203B41FA5}">
                      <a16:colId xmlns:a16="http://schemas.microsoft.com/office/drawing/2014/main" val="3493424009"/>
                    </a:ext>
                  </a:extLst>
                </a:gridCol>
                <a:gridCol w="902588">
                  <a:extLst>
                    <a:ext uri="{9D8B030D-6E8A-4147-A177-3AD203B41FA5}">
                      <a16:colId xmlns:a16="http://schemas.microsoft.com/office/drawing/2014/main" val="578596613"/>
                    </a:ext>
                  </a:extLst>
                </a:gridCol>
                <a:gridCol w="1733378">
                  <a:extLst>
                    <a:ext uri="{9D8B030D-6E8A-4147-A177-3AD203B41FA5}">
                      <a16:colId xmlns:a16="http://schemas.microsoft.com/office/drawing/2014/main" val="710035722"/>
                    </a:ext>
                  </a:extLst>
                </a:gridCol>
                <a:gridCol w="1610298">
                  <a:extLst>
                    <a:ext uri="{9D8B030D-6E8A-4147-A177-3AD203B41FA5}">
                      <a16:colId xmlns:a16="http://schemas.microsoft.com/office/drawing/2014/main" val="1371902183"/>
                    </a:ext>
                  </a:extLst>
                </a:gridCol>
                <a:gridCol w="1456448">
                  <a:extLst>
                    <a:ext uri="{9D8B030D-6E8A-4147-A177-3AD203B41FA5}">
                      <a16:colId xmlns:a16="http://schemas.microsoft.com/office/drawing/2014/main" val="1814095484"/>
                    </a:ext>
                  </a:extLst>
                </a:gridCol>
                <a:gridCol w="590663">
                  <a:extLst>
                    <a:ext uri="{9D8B030D-6E8A-4147-A177-3AD203B41FA5}">
                      <a16:colId xmlns:a16="http://schemas.microsoft.com/office/drawing/2014/main" val="2001367833"/>
                    </a:ext>
                  </a:extLst>
                </a:gridCol>
                <a:gridCol w="1031702">
                  <a:extLst>
                    <a:ext uri="{9D8B030D-6E8A-4147-A177-3AD203B41FA5}">
                      <a16:colId xmlns:a16="http://schemas.microsoft.com/office/drawing/2014/main" val="2964666558"/>
                    </a:ext>
                  </a:extLst>
                </a:gridCol>
                <a:gridCol w="1601981">
                  <a:extLst>
                    <a:ext uri="{9D8B030D-6E8A-4147-A177-3AD203B41FA5}">
                      <a16:colId xmlns:a16="http://schemas.microsoft.com/office/drawing/2014/main" val="695451150"/>
                    </a:ext>
                  </a:extLst>
                </a:gridCol>
              </a:tblGrid>
              <a:tr h="216975">
                <a:tc>
                  <a:txBody>
                    <a:bodyPr/>
                    <a:lstStyle/>
                    <a:p>
                      <a:pPr algn="l"/>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09/02/2025</a:t>
                      </a:r>
                    </a:p>
                    <a:p>
                      <a:pPr algn="l"/>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10</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:45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srgbClr val="4472C4"/>
                          </a:solidFill>
                          <a:latin typeface="Kokila" panose="020B0604020202020204" pitchFamily="34" charset="0"/>
                          <a:cs typeface="Kokila" panose="020B0604020202020204" pitchFamily="34" charset="0"/>
                        </a:rPr>
                        <a:t>हाईपो</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#06 </a:t>
                      </a:r>
                    </a:p>
                    <a:p>
                      <a:pPr algn="l"/>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1174975</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      </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गिरना/उठाना</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कोई क्षति नहीं</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C5</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लिफ्टिंग</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फहुद</a:t>
                      </a:r>
                      <a:endParaRPr kumimoji="0" lang="en-GB"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13" name="Rectangle 12">
            <a:extLst>
              <a:ext uri="{FF2B5EF4-FFF2-40B4-BE49-F238E27FC236}">
                <a16:creationId xmlns:a16="http://schemas.microsoft.com/office/drawing/2014/main" id="{A49C86BC-7636-FA42-ADBB-6FA37E9692C8}"/>
              </a:ext>
            </a:extLst>
          </p:cNvPr>
          <p:cNvSpPr/>
          <p:nvPr/>
        </p:nvSpPr>
        <p:spPr>
          <a:xfrm>
            <a:off x="1909777" y="6523832"/>
            <a:ext cx="4638007"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r>
              <a:rPr lang="hi-IN" sz="3600" b="1" dirty="0">
                <a:solidFill>
                  <a:srgbClr val="00B050"/>
                </a:solidFill>
                <a:latin typeface="Kokila" panose="020B0604020202020204" pitchFamily="34" charset="0"/>
                <a:ea typeface="MS PGothic" pitchFamily="34" charset="-128"/>
                <a:cs typeface="Kokila" panose="020B0604020202020204" pitchFamily="34" charset="0"/>
              </a:rPr>
              <a:t>प्रबंधन चिंतनशील प्रश्न</a:t>
            </a: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581349"/>
            <a:ext cx="11650781" cy="369332"/>
          </a:xfrm>
          <a:prstGeom prst="rect">
            <a:avLst/>
          </a:prstGeom>
        </p:spPr>
        <p:txBody>
          <a:bodyPr wrap="square">
            <a:spAutoFit/>
          </a:bodyPr>
          <a:lstStyle/>
          <a:p>
            <a:pPr marL="342900" indent="-342900">
              <a:defRPr/>
            </a:pPr>
            <a:r>
              <a:rPr lang="hi-IN" b="1" dirty="0">
                <a:latin typeface="Kokila" panose="020B0604020202020204" pitchFamily="34" charset="0"/>
                <a:cs typeface="Kokila" panose="020B0604020202020204" pitchFamily="34" charset="0"/>
              </a:rPr>
              <a:t>इस घटना से सीख लेने और निरंतर सुधार सुनिश्चित करने के लिए, सभी अनुबंध प्रबंधकों को नीचे दिए गए प्रश्नों के आधार पर अपने एचएसई जोखिम प्रबंधन की समीक्षा करनी होगी।</a:t>
            </a:r>
            <a:r>
              <a:rPr lang="en-US" b="1" dirty="0">
                <a:latin typeface="Kokila" panose="020B0604020202020204" pitchFamily="34" charset="0"/>
                <a:cs typeface="Kokila" panose="020B0604020202020204" pitchFamily="34" charset="0"/>
              </a:rPr>
              <a:t>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154968"/>
            <a:ext cx="10928195" cy="2677656"/>
          </a:xfrm>
          <a:prstGeom prst="rect">
            <a:avLst/>
          </a:prstGeom>
        </p:spPr>
        <p:txBody>
          <a:bodyPr wrap="square">
            <a:spAutoFit/>
          </a:bodyPr>
          <a:lstStyle/>
          <a:p>
            <a:pPr marL="342900" indent="-342900">
              <a:defRPr/>
            </a:pPr>
            <a:r>
              <a:rPr lang="hi-IN" sz="1400" b="1" dirty="0">
                <a:latin typeface="Kokila" panose="020B0604020202020204" pitchFamily="34" charset="0"/>
                <a:cs typeface="Kokila" panose="020B0604020202020204" pitchFamily="34" charset="0"/>
              </a:rPr>
              <a:t>निम्नलिखित की पुष्टि करें:</a:t>
            </a:r>
            <a:endParaRPr lang="en-US" sz="14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लिफ्ट योजना स्वीकृत है और उसका पालन हो रहा है?</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लिफ्टिंग क्रू सुरक्षित लिफ्ट के 10 प्रश्नों का अनुपालन करता है?</a:t>
            </a:r>
            <a:endParaRPr lang="en-US" sz="1400" dirty="0">
              <a:solidFill>
                <a:srgbClr val="FF0000"/>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सभी जोखिमों का मूल्यांकन, शमन और नियंत्रण किया गया है?</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लिफ्टिंग क्रू सक्षम है और लिफ्टिंग योजना के बारे में पूरी तरह जागरूक है?</a:t>
            </a:r>
            <a:r>
              <a:rPr lang="en-US" sz="1400" dirty="0">
                <a:solidFill>
                  <a:srgbClr val="0033CC"/>
                </a:solidFill>
                <a:latin typeface="Kokila" panose="020B0604020202020204" pitchFamily="34" charset="0"/>
                <a:cs typeface="Kokila" panose="020B0604020202020204" pitchFamily="34" charset="0"/>
                <a:sym typeface="Wingdings" pitchFamily="2" charset="2"/>
              </a:rPr>
              <a:t> </a:t>
            </a: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अपनी टीम को सभी घटनाओं/मामलों की रिपोर्ट करने के लिए प्रोत्साहित करते हैं?</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संचालन के प्रभारी व्यक्ति को पर्याप्त समर्थन प्राप्त हो और उस पर जल्दबाजी का दबाव न हो?</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अपने क्रू को असुरक्षित कार्यों/प्रथाओं और असुरक्षित परिस्थितियों, जो सुरक्षा से समझौता कर सकती हैं, में हस्तक्षेप करने के लिए सशक्त करते हैं?</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उचित उपकरण, सामग्री और अन्य प्रासंगिक संसाधन प्रदान किए गए और उपलब्ध हैं?</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a:defRPr/>
            </a:pPr>
            <a:r>
              <a:rPr lang="hi-IN" sz="1400" b="1" i="1" dirty="0">
                <a:solidFill>
                  <a:srgbClr val="FF0000"/>
                </a:solidFill>
                <a:latin typeface="Kokila" panose="020B0604020202020204" pitchFamily="34" charset="0"/>
                <a:cs typeface="Kokila" panose="020B0604020202020204" pitchFamily="34" charset="0"/>
                <a:sym typeface="Wingdings" pitchFamily="2" charset="2"/>
              </a:rPr>
              <a:t>* यदि उपरोक्त किसी भी प्रश्न का उत्तर "नहीं" है, तो कृपया इस कमी को सुधारने के लिए कार्रवाई करें।</a:t>
            </a:r>
          </a:p>
        </p:txBody>
      </p:sp>
      <p:sp>
        <p:nvSpPr>
          <p:cNvPr id="3" name="TextBox 2">
            <a:extLst>
              <a:ext uri="{FF2B5EF4-FFF2-40B4-BE49-F238E27FC236}">
                <a16:creationId xmlns:a16="http://schemas.microsoft.com/office/drawing/2014/main" id="{D30B80F0-C705-BD11-D7D6-CDCC9FA953F9}"/>
              </a:ext>
            </a:extLst>
          </p:cNvPr>
          <p:cNvSpPr txBox="1"/>
          <p:nvPr/>
        </p:nvSpPr>
        <p:spPr>
          <a:xfrm>
            <a:off x="425605" y="6122762"/>
            <a:ext cx="3233449" cy="307777"/>
          </a:xfrm>
          <a:prstGeom prst="rect">
            <a:avLst/>
          </a:prstGeom>
          <a:noFill/>
        </p:spPr>
        <p:txBody>
          <a:bodyPr wrap="square" rtlCol="0">
            <a:spAutoFit/>
          </a:bodyPr>
          <a:lstStyle/>
          <a:p>
            <a:r>
              <a:rPr lang="hi-IN" sz="1400" b="1" i="1" dirty="0">
                <a:solidFill>
                  <a:srgbClr val="FF0000"/>
                </a:solidFill>
                <a:latin typeface="Kokila" panose="020B0604020202020204" pitchFamily="34" charset="0"/>
                <a:cs typeface="Kokila" panose="020B0604020202020204" pitchFamily="34" charset="0"/>
              </a:rPr>
              <a:t>कृपया मार्गदर्शन के लिए नोट्स अनुभाग देखें।</a:t>
            </a:r>
          </a:p>
        </p:txBody>
      </p:sp>
      <p:sp>
        <p:nvSpPr>
          <p:cNvPr id="2" name="Rectangle 1">
            <a:extLst>
              <a:ext uri="{FF2B5EF4-FFF2-40B4-BE49-F238E27FC236}">
                <a16:creationId xmlns:a16="http://schemas.microsoft.com/office/drawing/2014/main" id="{BC106B1F-10D3-3C66-43A8-44A7448AF381}"/>
              </a:ext>
            </a:extLst>
          </p:cNvPr>
          <p:cNvSpPr/>
          <p:nvPr/>
        </p:nvSpPr>
        <p:spPr>
          <a:xfrm>
            <a:off x="2124929" y="6523832"/>
            <a:ext cx="5420792"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92940</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96AEC-C8C0-4645-BE94-CD6064AA8196}"/>
</file>

<file path=customXml/itemProps2.xml><?xml version="1.0" encoding="utf-8"?>
<ds:datastoreItem xmlns:ds="http://schemas.openxmlformats.org/officeDocument/2006/customXml" ds:itemID="{ECEB1FCF-0E89-482E-A62E-598FF58845D8}">
  <ds:schemaRefs>
    <ds:schemaRef ds:uri="http://purl.org/dc/elements/1.1/"/>
    <ds:schemaRef ds:uri="e2b7c33d-230f-4e27-b137-805ef9a9aedc"/>
    <ds:schemaRef ds:uri="50805246-13a7-4699-b87d-91ff0968552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Metadata/LabelInfo.xml><?xml version="1.0" encoding="utf-8"?>
<clbl:labelList xmlns:clbl="http://schemas.microsoft.com/office/2020/mipLabelMetadata">
  <clbl:label id="{8bb759f6-5337-4dc5-b19b-e74b6da11f8f}" enabled="1" method="Standard" siteId="{41ff26dc-250f-4b13-8981-739be8610c21}" removed="0"/>
</clbl:labelList>
</file>

<file path=docProps/app.xml><?xml version="1.0" encoding="utf-8"?>
<Properties xmlns="http://schemas.openxmlformats.org/officeDocument/2006/extended-properties" xmlns:vt="http://schemas.openxmlformats.org/officeDocument/2006/docPropsVTypes">
  <Template/>
  <TotalTime>679</TotalTime>
  <Words>859</Words>
  <Application>Microsoft Office PowerPoint</Application>
  <PresentationFormat>Widescreen</PresentationFormat>
  <Paragraphs>81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Kokila</vt:lpstr>
      <vt:lpstr>Tahoma</vt:lpstr>
      <vt:lpstr>Times New Roman</vt:lpstr>
      <vt:lpstr>Wingdings</vt:lpstr>
      <vt:lpstr>Office Theme</vt:lpstr>
      <vt:lpstr>PowerPoint Presentation</vt:lpstr>
      <vt:lpstr>प्रबंधन चिंतनशील प्रश्न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HiPo_06 Crane tilted during lifted</dc:title>
  <dc:creator>nazar@umsoman.com</dc:creator>
  <cp:lastModifiedBy>A PC</cp:lastModifiedBy>
  <cp:revision>26</cp:revision>
  <cp:lastPrinted>2025-02-19T10:20:41Z</cp:lastPrinted>
  <dcterms:created xsi:type="dcterms:W3CDTF">2018-09-24T07:27:56Z</dcterms:created>
  <dcterms:modified xsi:type="dcterms:W3CDTF">2025-12-10T21:24:51Z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ClassificationContentMarkingFooterLocations">
    <vt:lpwstr>Office Theme:12</vt:lpwstr>
  </property>
  <property fmtid="{D5CDD505-2E9C-101B-9397-08002B2CF9AE}" pid="4" name="ClassificationContentMarkingFooterText">
    <vt:lpwstr>SLB-Private</vt:lpwstr>
  </property>
  <property fmtid="{D5CDD505-2E9C-101B-9397-08002B2CF9AE}" pid="5" name="MediaServiceImageTags">
    <vt:lpwstr/>
  </property>
  <property fmtid="{D5CDD505-2E9C-101B-9397-08002B2CF9AE}" pid="6" name="_dlc_policyId">
    <vt:lpwstr/>
  </property>
  <property fmtid="{D5CDD505-2E9C-101B-9397-08002B2CF9AE}" pid="7" name="ItemRetentionFormula">
    <vt:lpwstr/>
  </property>
</Properties>
</file>