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147482452" r:id="rId5"/>
    <p:sldId id="35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72733D-9A19-58F9-9F4E-B67646E757B3}" name="Amri, Yahya UWZ1" initials="AYU" userId="S::Yahya.YA.Amri@pdo.co.om::bf1ccc57-4ef3-4a47-b9a4-c8cb88d009aa" providerId="AD"/>
  <p188:author id="{8F25EB74-2688-CA66-EB5A-15C62299B079}" name="Sv.Subrahmany, Chari UEQ31X" initials="CS" userId="S::Chari.CS.S.V.Subrahmany@pdo.co.om::8095d85c-8197-4a4d-a3fb-0fab400683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0AD47"/>
    <a:srgbClr val="F4EE00"/>
    <a:srgbClr val="FFFC00"/>
    <a:srgbClr val="EBF1E9"/>
    <a:srgbClr val="0000FF"/>
    <a:srgbClr val="16942A"/>
    <a:srgbClr val="F2F2F2"/>
    <a:srgbClr val="FFFFFF"/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335A3-4341-4566-BA6D-3EFFA38FDA8B}" v="16" dt="2025-03-20T06:57:32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3341" autoAdjust="0"/>
  </p:normalViewPr>
  <p:slideViewPr>
    <p:cSldViewPr snapToGrid="0">
      <p:cViewPr varScale="1">
        <p:scale>
          <a:sx n="124" d="100"/>
          <a:sy n="124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ed Al-Aufi" userId="a5db677e-df94-477f-aac1-4835e5ba7c5e" providerId="ADAL" clId="{62E5F2BD-8524-41D3-91BF-56317B52938C}"/>
    <pc:docChg chg="undo custSel addSld delSld modSld sldOrd">
      <pc:chgData name="Hamed Al-Aufi" userId="a5db677e-df94-477f-aac1-4835e5ba7c5e" providerId="ADAL" clId="{62E5F2BD-8524-41D3-91BF-56317B52938C}" dt="2025-03-13T03:26:50.495" v="375" actId="108"/>
      <pc:docMkLst>
        <pc:docMk/>
      </pc:docMkLst>
      <pc:sldChg chg="modSp mod setBg">
        <pc:chgData name="Hamed Al-Aufi" userId="a5db677e-df94-477f-aac1-4835e5ba7c5e" providerId="ADAL" clId="{62E5F2BD-8524-41D3-91BF-56317B52938C}" dt="2025-03-13T03:18:23.393" v="317" actId="1076"/>
        <pc:sldMkLst>
          <pc:docMk/>
          <pc:sldMk cId="2429660822" sldId="351"/>
        </pc:sldMkLst>
        <pc:spChg chg="mod">
          <ac:chgData name="Hamed Al-Aufi" userId="a5db677e-df94-477f-aac1-4835e5ba7c5e" providerId="ADAL" clId="{62E5F2BD-8524-41D3-91BF-56317B52938C}" dt="2025-03-13T02:40:35.847" v="305" actId="108"/>
          <ac:spMkLst>
            <pc:docMk/>
            <pc:sldMk cId="2429660822" sldId="351"/>
            <ac:spMk id="5" creationId="{1CE45F78-3908-4D1A-82F1-C1ADC42E3FB1}"/>
          </ac:spMkLst>
        </pc:spChg>
        <pc:spChg chg="mod">
          <ac:chgData name="Hamed Al-Aufi" userId="a5db677e-df94-477f-aac1-4835e5ba7c5e" providerId="ADAL" clId="{62E5F2BD-8524-41D3-91BF-56317B52938C}" dt="2025-03-13T03:18:16.454" v="316" actId="20577"/>
          <ac:spMkLst>
            <pc:docMk/>
            <pc:sldMk cId="2429660822" sldId="351"/>
            <ac:spMk id="7" creationId="{4D883F2B-B3CE-4AB4-AB99-0AA90A5717A9}"/>
          </ac:spMkLst>
        </pc:spChg>
        <pc:spChg chg="mod">
          <ac:chgData name="Hamed Al-Aufi" userId="a5db677e-df94-477f-aac1-4835e5ba7c5e" providerId="ADAL" clId="{62E5F2BD-8524-41D3-91BF-56317B52938C}" dt="2025-03-13T02:41:28.628" v="310" actId="108"/>
          <ac:spMkLst>
            <pc:docMk/>
            <pc:sldMk cId="2429660822" sldId="351"/>
            <ac:spMk id="8" creationId="{FD577DAC-99C0-A79C-E9AD-B6BB1A6B79FB}"/>
          </ac:spMkLst>
        </pc:spChg>
        <pc:picChg chg="mod">
          <ac:chgData name="Hamed Al-Aufi" userId="a5db677e-df94-477f-aac1-4835e5ba7c5e" providerId="ADAL" clId="{62E5F2BD-8524-41D3-91BF-56317B52938C}" dt="2025-03-13T03:18:23.393" v="317" actId="1076"/>
          <ac:picMkLst>
            <pc:docMk/>
            <pc:sldMk cId="2429660822" sldId="351"/>
            <ac:picMk id="2" creationId="{49C83480-07FA-41ED-8967-2820327476A1}"/>
          </ac:picMkLst>
        </pc:picChg>
      </pc:sldChg>
      <pc:sldChg chg="modSp mod">
        <pc:chgData name="Hamed Al-Aufi" userId="a5db677e-df94-477f-aac1-4835e5ba7c5e" providerId="ADAL" clId="{62E5F2BD-8524-41D3-91BF-56317B52938C}" dt="2025-03-13T03:26:50.495" v="375" actId="108"/>
        <pc:sldMkLst>
          <pc:docMk/>
          <pc:sldMk cId="2133963816" sldId="2134804194"/>
        </pc:sldMkLst>
        <pc:spChg chg="mod">
          <ac:chgData name="Hamed Al-Aufi" userId="a5db677e-df94-477f-aac1-4835e5ba7c5e" providerId="ADAL" clId="{62E5F2BD-8524-41D3-91BF-56317B52938C}" dt="2025-03-13T02:32:35.713" v="111" actId="1076"/>
          <ac:spMkLst>
            <pc:docMk/>
            <pc:sldMk cId="2133963816" sldId="2134804194"/>
            <ac:spMk id="2" creationId="{79534F91-FFF5-4BE2-969F-08BDA81C29D8}"/>
          </ac:spMkLst>
        </pc:spChg>
        <pc:spChg chg="mod">
          <ac:chgData name="Hamed Al-Aufi" userId="a5db677e-df94-477f-aac1-4835e5ba7c5e" providerId="ADAL" clId="{62E5F2BD-8524-41D3-91BF-56317B52938C}" dt="2025-03-13T02:37:37.128" v="215"/>
          <ac:spMkLst>
            <pc:docMk/>
            <pc:sldMk cId="2133963816" sldId="2134804194"/>
            <ac:spMk id="13" creationId="{59D43B35-686F-4F9F-AEB7-36497BC783E8}"/>
          </ac:spMkLst>
        </pc:spChg>
        <pc:spChg chg="mod">
          <ac:chgData name="Hamed Al-Aufi" userId="a5db677e-df94-477f-aac1-4835e5ba7c5e" providerId="ADAL" clId="{62E5F2BD-8524-41D3-91BF-56317B52938C}" dt="2025-03-13T03:26:50.495" v="375" actId="108"/>
          <ac:spMkLst>
            <pc:docMk/>
            <pc:sldMk cId="2133963816" sldId="2134804194"/>
            <ac:spMk id="14" creationId="{27AC772E-6015-4076-A0DC-005445BF4556}"/>
          </ac:spMkLst>
        </pc:spChg>
        <pc:spChg chg="mod">
          <ac:chgData name="Hamed Al-Aufi" userId="a5db677e-df94-477f-aac1-4835e5ba7c5e" providerId="ADAL" clId="{62E5F2BD-8524-41D3-91BF-56317B52938C}" dt="2025-03-13T03:24:51.457" v="373" actId="20577"/>
          <ac:spMkLst>
            <pc:docMk/>
            <pc:sldMk cId="2133963816" sldId="2134804194"/>
            <ac:spMk id="19" creationId="{AF005138-FDA5-FDAD-E4DA-CCE56077B862}"/>
          </ac:spMkLst>
        </pc:spChg>
      </pc:sldChg>
      <pc:sldChg chg="modSp mod">
        <pc:chgData name="Hamed Al-Aufi" userId="a5db677e-df94-477f-aac1-4835e5ba7c5e" providerId="ADAL" clId="{62E5F2BD-8524-41D3-91BF-56317B52938C}" dt="2025-03-13T03:24:22.026" v="369" actId="20577"/>
        <pc:sldMkLst>
          <pc:docMk/>
          <pc:sldMk cId="3616206955" sldId="2147482452"/>
        </pc:sldMkLst>
        <pc:spChg chg="mod">
          <ac:chgData name="Hamed Al-Aufi" userId="a5db677e-df94-477f-aac1-4835e5ba7c5e" providerId="ADAL" clId="{62E5F2BD-8524-41D3-91BF-56317B52938C}" dt="2025-03-13T03:18:44.935" v="318" actId="20577"/>
          <ac:spMkLst>
            <pc:docMk/>
            <pc:sldMk cId="3616206955" sldId="2147482452"/>
            <ac:spMk id="2" creationId="{79534F91-FFF5-4BE2-969F-08BDA81C29D8}"/>
          </ac:spMkLst>
        </pc:spChg>
        <pc:spChg chg="mod">
          <ac:chgData name="Hamed Al-Aufi" userId="a5db677e-df94-477f-aac1-4835e5ba7c5e" providerId="ADAL" clId="{62E5F2BD-8524-41D3-91BF-56317B52938C}" dt="2025-03-13T03:24:22.026" v="369" actId="20577"/>
          <ac:spMkLst>
            <pc:docMk/>
            <pc:sldMk cId="3616206955" sldId="2147482452"/>
            <ac:spMk id="4" creationId="{B8F5D341-9478-460E-8ACF-8E2BF1B80AC6}"/>
          </ac:spMkLst>
        </pc:spChg>
        <pc:spChg chg="mod">
          <ac:chgData name="Hamed Al-Aufi" userId="a5db677e-df94-477f-aac1-4835e5ba7c5e" providerId="ADAL" clId="{62E5F2BD-8524-41D3-91BF-56317B52938C}" dt="2025-03-13T02:36:50.606" v="213"/>
          <ac:spMkLst>
            <pc:docMk/>
            <pc:sldMk cId="3616206955" sldId="2147482452"/>
            <ac:spMk id="13" creationId="{59D43B35-686F-4F9F-AEB7-36497BC783E8}"/>
          </ac:spMkLst>
        </pc:spChg>
      </pc:sldChg>
      <pc:sldChg chg="modSp add del mod ord">
        <pc:chgData name="Hamed Al-Aufi" userId="a5db677e-df94-477f-aac1-4835e5ba7c5e" providerId="ADAL" clId="{62E5F2BD-8524-41D3-91BF-56317B52938C}" dt="2025-03-13T03:20:19.398" v="320" actId="14734"/>
        <pc:sldMkLst>
          <pc:docMk/>
          <pc:sldMk cId="2362464815" sldId="2147482495"/>
        </pc:sldMkLst>
        <pc:graphicFrameChg chg="modGraphic">
          <ac:chgData name="Hamed Al-Aufi" userId="a5db677e-df94-477f-aac1-4835e5ba7c5e" providerId="ADAL" clId="{62E5F2BD-8524-41D3-91BF-56317B52938C}" dt="2025-03-13T03:20:19.398" v="320" actId="14734"/>
          <ac:graphicFrameMkLst>
            <pc:docMk/>
            <pc:sldMk cId="2362464815" sldId="2147482495"/>
            <ac:graphicFrameMk id="4" creationId="{8690E12B-9B52-22D4-358E-5F4FD79A272E}"/>
          </ac:graphicFrameMkLst>
        </pc:graphicFrameChg>
      </pc:sldChg>
    </pc:docChg>
  </pc:docChgLst>
  <pc:docChgLst>
    <pc:chgData name="Niyadi, Faisal UWIF1" userId="b6de436a-4711-428e-beb0-da445239ddec" providerId="ADAL" clId="{0F3335A3-4341-4566-BA6D-3EFFA38FDA8B}"/>
    <pc:docChg chg="modSld">
      <pc:chgData name="Niyadi, Faisal UWIF1" userId="b6de436a-4711-428e-beb0-da445239ddec" providerId="ADAL" clId="{0F3335A3-4341-4566-BA6D-3EFFA38FDA8B}" dt="2025-03-20T06:57:32.517" v="80"/>
      <pc:docMkLst>
        <pc:docMk/>
      </pc:docMkLst>
      <pc:sldChg chg="modSp mod">
        <pc:chgData name="Niyadi, Faisal UWIF1" userId="b6de436a-4711-428e-beb0-da445239ddec" providerId="ADAL" clId="{0F3335A3-4341-4566-BA6D-3EFFA38FDA8B}" dt="2025-03-20T06:57:32.517" v="80"/>
        <pc:sldMkLst>
          <pc:docMk/>
          <pc:sldMk cId="2362464815" sldId="2147482495"/>
        </pc:sldMkLst>
        <pc:graphicFrameChg chg="mod modGraphic">
          <ac:chgData name="Niyadi, Faisal UWIF1" userId="b6de436a-4711-428e-beb0-da445239ddec" providerId="ADAL" clId="{0F3335A3-4341-4566-BA6D-3EFFA38FDA8B}" dt="2025-03-20T06:57:32.517" v="80"/>
          <ac:graphicFrameMkLst>
            <pc:docMk/>
            <pc:sldMk cId="2362464815" sldId="2147482495"/>
            <ac:graphicFrameMk id="4" creationId="{8690E12B-9B52-22D4-358E-5F4FD79A272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12/11/2025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4888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752" y="1467311"/>
            <a:ext cx="7791263" cy="523681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ماذا حدث؟</a:t>
            </a:r>
          </a:p>
          <a:p>
            <a:pPr algn="just">
              <a:spcBef>
                <a:spcPct val="20000"/>
              </a:spcBef>
              <a:defRPr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وقع حادث بتاريخ 9 فبراير 2025 أثناء رفع ثلاثة مواسير تغليف بقطر 30 بوصة، والتي يبلغ وزن </a:t>
            </a:r>
            <a:r>
              <a:rPr lang="ar-EG" sz="1400">
                <a:latin typeface="Sakkal Majalla" panose="02000000000000000000" pitchFamily="2" charset="-78"/>
                <a:cs typeface="Sakkal Majalla" panose="02000000000000000000" pitchFamily="2" charset="-78"/>
              </a:rPr>
              <a:t>كل واحدة </a:t>
            </a: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منها 4.5 طن.</a:t>
            </a:r>
            <a:r>
              <a:rPr lang="en-US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مالت الرافعة إلى الأمام أثناء تنفيذ عملية الرفع، الأمر الذي دفع مُشغِّل الرافعة إلى إسقاط الحمولة على الأرض.  لم يُسفِر عن الحادث عن أي إصابات أو تلفيات بالأصول.</a:t>
            </a:r>
          </a:p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سبب وقوع الحادث / الاستنتاج: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تأخَّر طاقم الرفع والسائق الخارجي المتواجد بالموقع في الإبلاغ عن الحادث في التوقيت المناسب.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يلتزم طاقم الرفع بخطة الرفع المُعتمدَة وحاد عنها.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يستغل أي من الطاقم صلاحياته للتدخُّل العاجل وإيقاف عملية الرفع غير الآمنة.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يُنشَر تقرير تصنيف المخاطر [</a:t>
            </a:r>
            <a:r>
              <a:rPr lang="en-US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CAT</a:t>
            </a: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] المُرسَل من "الدقم"، الأمر الذي أدى إلى غياب التخطيط السليم.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تبيَّن وجود تزاحم واندفاع في الساحة، حيث وصلت 10 شاحنات للتفريغ في آنٍ واحد.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تُستعرَض خطة الرفع عقب استبدال الرافعة السابقة برافعة أخرى.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كان ذراع الرافعة موضوعًا على سطح غير مُستوٍ (دعامة محلية الصنع).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ar-EG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 تُسجَّل ثمة تلفيات أو إصابات خلال هذا الحادث.</a:t>
            </a:r>
            <a:r>
              <a:rPr lang="en-US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114300" marR="0" lvl="0" indent="-1143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cap="none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Sakkal Majalla" panose="02000000000000000000" pitchFamily="2" charset="-78"/>
              <a:ea typeface="宋体" panose="02010600030101010101" pitchFamily="2" charset="-122"/>
              <a:cs typeface="Sakkal Majalla" panose="02000000000000000000" pitchFamily="2" charset="-78"/>
            </a:endParaRPr>
          </a:p>
          <a:p>
            <a:pPr marL="114300" marR="0" lvl="0" indent="-11430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600" b="1" i="0" u="none" strike="noStrike" cap="none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الدروس المستفادة من هذا الحادث</a:t>
            </a:r>
            <a:r>
              <a:rPr lang="ar-OM" sz="1600" b="1" dirty="0">
                <a:solidFill>
                  <a:srgbClr val="0070C0"/>
                </a:solidFill>
                <a:latin typeface="Sakkal Majalla" panose="02000000000000000000" pitchFamily="2" charset="-78"/>
                <a:ea typeface="宋体" panose="02010600030101010101" pitchFamily="2" charset="-122"/>
                <a:cs typeface="Sakkal Majalla" panose="02000000000000000000" pitchFamily="2" charset="-78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EG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المسارعة بالإبلاغ عن جميع الحوادث والأحداث فورًا.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EG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التزام فريق الرفع بالخطة المُقرَّرة لتنفيذ عملية الرفع.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EG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حثّ الجميع على استخدام صلاحياتهم لإيقاف أي أنشطة غير آمنة.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EG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الحرص على وجود تخطيط سليم وملائم لجميع الأنشطة المُنفذَّة في الساحة.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EG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الحرص على استعراض خطة الرفع عند استبدال أي من المعدات المستخدمة.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EG" sz="1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تثبيت أذرع الرافعة على أرضية مستوية ومُستقِرة (توصي الشركة المُصنِّعة باستخدام قواعد تثبيت الرافعات).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495300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صورة تُوضِّح الخطأ في التنفيذ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495300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4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صورة تُوضِّح كيفية التنفيذ بشكلٍ صحيح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278959" y="1022740"/>
            <a:ext cx="771798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000" b="1" i="0" u="none" strike="noStrike" cap="none" normalizeH="0" baseline="0" noProof="0" dirty="0">
                <a:ln>
                  <a:noFill/>
                </a:ln>
                <a:solidFill>
                  <a:srgbClr val="0D38B3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الفئة المستهدفة:</a:t>
            </a:r>
            <a:r>
              <a:rPr kumimoji="0" lang="en-US" sz="2000" b="1" i="0" u="none" strike="noStrike" cap="none" normalizeH="0" baseline="0" noProof="0" dirty="0">
                <a:ln>
                  <a:noFill/>
                </a:ln>
                <a:solidFill>
                  <a:srgbClr val="0D38B3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EG" sz="1800" b="1" i="0" u="none" strike="noStrike" cap="none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عملية الرفع والفريق المعني بتنفيذها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ar-EG" sz="3000" b="1" dirty="0">
                <a:solidFill>
                  <a:srgbClr val="24A316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إنذار المستوى الثاني لشركة تنمية نفط عُمان</a:t>
            </a:r>
            <a:endParaRPr lang="en-GB" sz="3000" b="1" dirty="0">
              <a:solidFill>
                <a:srgbClr val="24A316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291674" y="6131261"/>
            <a:ext cx="771798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600" b="1" dirty="0">
                <a:solidFill>
                  <a:srgbClr val="FFFF00"/>
                </a:solidFill>
                <a:latin typeface="Sakkal Majalla" panose="02000000000000000000" pitchFamily="2" charset="-78"/>
                <a:ea typeface="MS PGothic" pitchFamily="34" charset="-128"/>
                <a:cs typeface="Sakkal Majalla" panose="02000000000000000000" pitchFamily="2" charset="-78"/>
              </a:rPr>
              <a:t>الحرص على الالتزام بخطة الرفع المعتمدة، والتأكد من تمديد ذراع الرافعة وتثبيته على سطح مستوٍ ومُستقِر.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03CC0-1D68-4860-DBEF-9B5489738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92087"/>
            <a:ext cx="3748668" cy="2281057"/>
          </a:xfrm>
          <a:prstGeom prst="rect">
            <a:avLst/>
          </a:prstGeom>
        </p:spPr>
      </p:pic>
      <p:pic>
        <p:nvPicPr>
          <p:cNvPr id="6" name="Picture 5" descr="A diagram of a pipe and a yellow object&#10;&#10;AI-generated content may be incorrect.">
            <a:extLst>
              <a:ext uri="{FF2B5EF4-FFF2-40B4-BE49-F238E27FC236}">
                <a16:creationId xmlns:a16="http://schemas.microsoft.com/office/drawing/2014/main" id="{DAE780F9-B06F-3569-5BBC-EDD56F2BE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808612"/>
            <a:ext cx="3751579" cy="2270099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257BCBCF-B6F2-64ED-9D05-6992129518E3}"/>
              </a:ext>
            </a:extLst>
          </p:cNvPr>
          <p:cNvGrpSpPr>
            <a:grpSpLocks/>
          </p:cNvGrpSpPr>
          <p:nvPr/>
        </p:nvGrpSpPr>
        <p:grpSpPr bwMode="auto">
          <a:xfrm>
            <a:off x="3758629" y="2999743"/>
            <a:ext cx="286473" cy="46349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6CBEDA2A-695E-2188-3E91-8BC1330D0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29D01B35-D73D-94F6-A5F5-4925CE483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3816502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B8BA97-5E47-DFF0-AB27-178B4BA40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87960"/>
              </p:ext>
            </p:extLst>
          </p:nvPr>
        </p:nvGraphicFramePr>
        <p:xfrm>
          <a:off x="447594" y="552296"/>
          <a:ext cx="11583642" cy="4572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46921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27208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428796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1350595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387853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70454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210878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577496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658307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591044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216975"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التاريخ:</a:t>
                      </a:r>
                    </a:p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التوقيت: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09/02/2025، 10:45 </a:t>
                      </a:r>
                      <a:r>
                        <a:rPr kumimoji="0" lang="ar-OM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</a:t>
                      </a:r>
                      <a:endParaRPr kumimoji="0" lang="ar-EG" sz="1200" b="1" u="none" strike="noStrike" cap="none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الحادث: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إدارة </a:t>
                      </a:r>
                      <a:r>
                        <a:rPr kumimoji="0" lang="ar-OM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معلومات المشروع:</a:t>
                      </a:r>
                      <a:endParaRPr kumimoji="0" lang="ar-EG" sz="1200" b="1" u="none" strike="noStrike" cap="none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06 [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HiPo#06</a:t>
                      </a: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]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1174975</a:t>
                      </a: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    </a:t>
                      </a: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الخطر: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OM" sz="1200" b="1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الإصابة/ الأصل المتضرر</a:t>
                      </a:r>
                      <a:r>
                        <a:rPr lang="ar-EG" sz="1200" b="1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السقوط / الرفع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لا توجد إصابات أو تلفيات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الفعلية:</a:t>
                      </a:r>
                    </a:p>
                    <a:p>
                      <a:pPr algn="r"/>
                      <a:r>
                        <a:rPr kumimoji="0" lang="ar-EG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الخطورة المحتملة: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0P</a:t>
                      </a:r>
                      <a:endParaRPr kumimoji="0" lang="ar-EG" sz="1200" b="1" u="none" strike="noStrike" cap="none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uLnTx/>
                        <a:uFillTx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C5P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النشاط:</a:t>
                      </a:r>
                    </a:p>
                    <a:p>
                      <a:pPr marL="0" algn="r" defTabSz="914400" rtl="1" eaLnBrk="1" latinLnBrk="0" hangingPunct="1"/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الموقع: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رفع أدوات</a:t>
                      </a:r>
                    </a:p>
                    <a:p>
                      <a:r>
                        <a:rPr kumimoji="0" lang="ar-EG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حقل فهود النفطي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F362AF-D299-6A30-6AE7-FA6035189F63}"/>
              </a:ext>
            </a:extLst>
          </p:cNvPr>
          <p:cNvSpPr txBox="1"/>
          <p:nvPr/>
        </p:nvSpPr>
        <p:spPr>
          <a:xfrm>
            <a:off x="3289749" y="6511171"/>
            <a:ext cx="7797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r>
              <a:rPr lang="ar-EG" sz="2800" b="1" dirty="0">
                <a:solidFill>
                  <a:srgbClr val="00B050"/>
                </a:solidFill>
                <a:latin typeface="Sakkal Majalla" panose="02000000000000000000" pitchFamily="2" charset="-78"/>
                <a:ea typeface="MS PGothic" pitchFamily="34" charset="-128"/>
                <a:cs typeface="Sakkal Majalla" panose="02000000000000000000" pitchFamily="2" charset="-78"/>
              </a:rPr>
              <a:t>الأسئلة التأملية للإدارة</a:t>
            </a:r>
            <a:endParaRPr lang="ar-EG" sz="2200" b="1" dirty="0">
              <a:solidFill>
                <a:srgbClr val="00B050"/>
              </a:solidFill>
              <a:latin typeface="Sakkal Majalla" panose="02000000000000000000" pitchFamily="2" charset="-78"/>
              <a:ea typeface="MS PGothic" pitchFamily="34" charset="-12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544450"/>
            <a:ext cx="1157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للاستفادة من هذا الحادث ولضمان استمرار ومواصلة التحسين، يتعيَّن على جميع مديري العقود مراجعة إجراءات إدارة المخاطر المتعلقة بالصحة والسلامة والبيئة في ضوء الأسئلة المطروحة أدناه</a:t>
            </a:r>
            <a:r>
              <a:rPr lang="ar-EG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307368"/>
            <a:ext cx="112413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ar-EG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يلزم التأكُّد مما يلي: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تأكدت من أن خطة الرفع مُعتَمدة وأن طاقم العمل مُلتزم بها؟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تأكدت من امتثال طاقم الرفع للمعايير العشرة التي تضمن تنفيذ عملية الرفع بشكلٍ آمن؟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تأكدت من اتخاذ ما يلزم لتقييم جميع المخاطر والسيطرة عليها والحد من وطأتها؟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تحققت من كفاءة طاقم الرفع ومعرفته التامة بخطة الرفع؟</a:t>
            </a:r>
            <a:r>
              <a:rPr lang="en-US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تُشجِّع فريقك على الإبلاغ عن جميع الأحداث أو الحوادث؟</a:t>
            </a:r>
            <a:r>
              <a:rPr lang="en-US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تأكدت من حصول المسؤول التشغيلي على الدعم الكافي وأنه يُمارِس عمله دون استعجال؟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تُخوِّل لطاقمك صلاحيات التدخُّل لإيقاف أي ممارسات أو تصرفات غير آمنة أو التعامل مع أي ظروف قد تُهدِّد السلامة؟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ar-EG" sz="1600" dirty="0">
                <a:solidFill>
                  <a:srgbClr val="0033CC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هل تحرص على توفير وإتاحة الأدوات والمعدات المناسبة وغيرها من الموارد الأخرى وثيقة الصلة؟</a:t>
            </a:r>
          </a:p>
          <a:p>
            <a:pPr>
              <a:defRPr/>
            </a:pPr>
            <a:endParaRPr lang="en-US" sz="18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>
              <a:defRPr/>
            </a:pPr>
            <a:endParaRPr lang="en-US" sz="1800" dirty="0">
              <a:solidFill>
                <a:srgbClr val="0033CC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ar-EG" sz="1400" i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itchFamily="2" charset="2"/>
              </a:rPr>
              <a:t>إذا كانت إجابتك "لا" على أي من الأسئلة المذكورة أعلاه، فيُرجى العمل على اتخاذ الإجراءات اللازمة لتدارك الأمر وتصويب هذه النتيجة.</a:t>
            </a:r>
            <a:endParaRPr lang="en-US" sz="1400" i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ar-EG" sz="1200" i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B80F0-C705-BD11-D7D6-CDCC9FA953F9}"/>
              </a:ext>
            </a:extLst>
          </p:cNvPr>
          <p:cNvSpPr txBox="1"/>
          <p:nvPr/>
        </p:nvSpPr>
        <p:spPr>
          <a:xfrm>
            <a:off x="8617076" y="6492031"/>
            <a:ext cx="323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200" b="1" i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يرجى مراجعة قسم الملاحظات للحصول على الإرشادات.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3609D-9893-982A-9883-13443031501B}"/>
              </a:ext>
            </a:extLst>
          </p:cNvPr>
          <p:cNvSpPr txBox="1"/>
          <p:nvPr/>
        </p:nvSpPr>
        <p:spPr>
          <a:xfrm>
            <a:off x="3346899" y="6308079"/>
            <a:ext cx="7797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سري – محظور مشاركته خارج شركة تنمية نفط عُمان / مقاوليها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Arabic</Language>
    <DocId xmlns="4880e4f8-4b7d-4bdd-91e3-e10d47036eca">92940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6722E4FD-A167-437C-A2C1-6B8DA3E1571F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e2b7c33d-230f-4e27-b137-805ef9a9aedc"/>
    <ds:schemaRef ds:uri="50805246-13a7-4699-b87d-91ff0968552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8bb759f6-5337-4dc5-b19b-e74b6da11f8f}" enabled="1" method="Standard" siteId="{41ff26dc-250f-4b13-8981-739be8610c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786</Words>
  <Application>Microsoft Office PowerPoint</Application>
  <PresentationFormat>Widescreen</PresentationFormat>
  <Paragraphs>80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Sakkal Majalla</vt:lpstr>
      <vt:lpstr>Times New Roman</vt:lpstr>
      <vt:lpstr>Wingdings</vt:lpstr>
      <vt:lpstr>Office Theme</vt:lpstr>
      <vt:lpstr>PowerPoint Presentation</vt:lpstr>
      <vt:lpstr>الأسئلة التأملية للإدارة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 HiPo_06 Crane tilted during lifted_AR</dc:title>
  <dc:creator>nazar@umsoman.com</dc:creator>
  <cp:lastModifiedBy>A PC</cp:lastModifiedBy>
  <cp:revision>19</cp:revision>
  <cp:lastPrinted>2025-02-19T10:20:41Z</cp:lastPrinted>
  <dcterms:created xsi:type="dcterms:W3CDTF">2018-09-24T07:27:56Z</dcterms:created>
  <dcterms:modified xsi:type="dcterms:W3CDTF">2025-12-11T10:57:40Z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ClassificationContentMarkingFooterLocations">
    <vt:lpwstr>Office Theme:12</vt:lpwstr>
  </property>
  <property fmtid="{D5CDD505-2E9C-101B-9397-08002B2CF9AE}" pid="4" name="ClassificationContentMarkingFooterText">
    <vt:lpwstr>SLB-Private</vt:lpwstr>
  </property>
  <property fmtid="{D5CDD505-2E9C-101B-9397-08002B2CF9AE}" pid="5" name="MediaServiceImageTags">
    <vt:lpwstr/>
  </property>
  <property fmtid="{D5CDD505-2E9C-101B-9397-08002B2CF9AE}" pid="6" name="_dlc_policyId">
    <vt:lpwstr/>
  </property>
  <property fmtid="{D5CDD505-2E9C-101B-9397-08002B2CF9AE}" pid="7" name="ItemRetentionFormula">
    <vt:lpwstr/>
  </property>
</Properties>
</file>