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3C64-B267-4A2E-B9D7-1AE95373C2E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1ACA-365E-4BA2-8BF7-F03966A2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381000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6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972" y="1505411"/>
            <a:ext cx="7791263" cy="39241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ماذا حدث؟</a:t>
            </a:r>
            <a:endParaRPr kumimoji="0" lang="en-US" sz="1600" b="1" i="0" u="none" strike="noStrike" cap="none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انفصلت وصلة تدوير مُزوَّدة بصمام سدادة، وسقطت من ارتفاع 8 أمتار من أعلى مفصل الإنزال أثناء تجميع حامل المواسير.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لامس الجسم الساقط الذراع الأيمن لعامل الأرضية، مما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تسبَّب في تعرُّضه لإصابة طفيفة.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سبب وقوع الحادث / الاستنتاج:</a:t>
            </a:r>
          </a:p>
          <a:p>
            <a:pPr marL="173038" marR="0" lvl="0" indent="-1730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التهاون في التعامل مع المخاطر وتطبيعها وتدني مستويات الإشراف أثناء تجميع التوصيلات</a:t>
            </a:r>
          </a:p>
          <a:p>
            <a:pPr marL="173038" marR="0" lvl="0" indent="-1730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غير سليم للأدوات: أجريت مناقشة بشأن صندوق الأدوات، وقد تبين استخدام صمام سدادة عوضًا عن صمام الضغط الخلفي [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BPV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] رغم توافر إجراءات التشغيل القياسية لتركيب الحامل.</a:t>
            </a:r>
          </a:p>
          <a:p>
            <a:pPr marL="173038" marR="0" lvl="0" indent="-1730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تبين عدم ربط رأس التدوير وتثبيته بإحكام داخل وصلة صندوق مفصل الإنزال</a:t>
            </a:r>
          </a:p>
          <a:p>
            <a:pPr marL="173038" marR="0" lvl="0" indent="-1730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فشل طاقم التشغيل في ملاحظة أن صمام السدادة عالق بين التوصيلات وأن الوصلة بمفصل الإنزال مُثبتة بالبراغي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>
              <a:defRPr/>
            </a:pPr>
            <a:r>
              <a:rPr lang="ar-EG" sz="1600" b="1" dirty="0">
                <a:solidFill>
                  <a:srgbClr val="0070C0"/>
                </a:solidFill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أسئلة تأملية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تتأكد من ربط جميع الوصلات وتثبيتها بإحكامٍ طبقًا للبرنامج وإجراءات التشغيل القياسية قبل الشروع في تنفيذ العمليات؟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تستخدم بصفةٍ مُستمرة الأدوات الملائمة لكل عملية حسبما هو مُبيَّن في إجراءات التشغيل القياسية، وكيف تضمن اختيار الأدوات بشكل صحيح؟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الخطوات التي تتخذونها للتأكد من أن جميع أفراد الطاقم على دراية تامة بالإجراءات وتحليل سلامة العمل [</a:t>
            </a:r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JSA</a:t>
            </a: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] وتقييمات المخاطر قبل الشروع في تنفيذ أي مهمة؟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تُجرون تقييمات ديناميكية للمخاطر بفعالية أثناء تنفيذ العمليات، وما هي الأساليب التي تستخدمونها لرصد ومراقبة المهام بكفاءة وبشكل فوري؟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497313" y="139510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الخطأ في التنفيذ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497313" y="390836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كيفية التنفيذ بشكلٍ صحيح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59166" y="1063470"/>
            <a:ext cx="761737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المستهدفة:</a:t>
            </a: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طاقم تشغيل معدات الرفع، وصول جهات خارجية إلى أرضية منصة الحفر 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ar-EG" sz="3000" b="1" dirty="0">
                <a:solidFill>
                  <a:srgbClr val="00B05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  <a:endParaRPr kumimoji="0" lang="ar-EG" sz="3000" b="1" i="0" u="none" strike="noStrike" cap="none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474847" y="6119550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EG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احرص دائمًا على اتباع إجراءات التشغيل القياسية والامتثال لتصاريح العمل.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5E18B-1426-F13F-10C0-57364BFC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3" y="1395102"/>
            <a:ext cx="3748668" cy="2286000"/>
          </a:xfrm>
          <a:prstGeom prst="rect">
            <a:avLst/>
          </a:prstGeom>
        </p:spPr>
      </p:pic>
      <p:grpSp>
        <p:nvGrpSpPr>
          <p:cNvPr id="5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3831893" y="3356372"/>
            <a:ext cx="336550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6D7420-0D24-956C-54B5-7EF0F8C7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9" y="3900885"/>
            <a:ext cx="3818372" cy="2270484"/>
          </a:xfrm>
          <a:prstGeom prst="rect">
            <a:avLst/>
          </a:prstGeom>
        </p:spPr>
      </p:pic>
      <p:sp>
        <p:nvSpPr>
          <p:cNvPr id="18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3818515" y="589095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6928A-7301-E28F-05AE-8AEECE2B5060}"/>
              </a:ext>
            </a:extLst>
          </p:cNvPr>
          <p:cNvSpPr txBox="1"/>
          <p:nvPr/>
        </p:nvSpPr>
        <p:spPr>
          <a:xfrm>
            <a:off x="5532765" y="6518691"/>
            <a:ext cx="527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566A5F-0795-27AE-16CD-79BC6005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12324"/>
              </p:ext>
            </p:extLst>
          </p:nvPr>
        </p:nvGraphicFramePr>
        <p:xfrm>
          <a:off x="426144" y="552296"/>
          <a:ext cx="11583642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6921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7208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28796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1350595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387853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70454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210878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7749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658307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59104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17/01/2025</a:t>
                      </a:r>
                    </a:p>
                    <a:p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</a:t>
                      </a:r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</a:t>
                      </a:r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</a:t>
                      </a:r>
                      <a:r>
                        <a:rPr kumimoji="0" lang="ar-OM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معلومات المشروع: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HiPo#02</a:t>
                      </a: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1174068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الخطر: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الإصابة/ الأصل المتضرر</a:t>
                      </a:r>
                      <a:r>
                        <a:rPr lang="ar-EG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السقوط / الرفع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توجد إصابات أو تلفيات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0P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رفع أدوات</a:t>
                      </a:r>
                    </a:p>
                    <a:p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منطقة مرمول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r>
              <a:rPr lang="ar-EG" sz="2700" b="1" dirty="0">
                <a:solidFill>
                  <a:srgbClr val="00B05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التعلُّم الفعَّال. </a:t>
            </a:r>
            <a:endParaRPr lang="ar-EG" sz="2200" b="1" dirty="0">
              <a:solidFill>
                <a:srgbClr val="00B050"/>
              </a:solidFill>
              <a:latin typeface="Sakkal Majalla" panose="02000000000000000000" pitchFamily="2" charset="-78"/>
              <a:ea typeface="MS PGothic" pitchFamily="34" charset="-12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685739" y="1022338"/>
            <a:ext cx="1113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يُرجى الإجابة على الأسئلة التالية للتأكد من تحويل </a:t>
            </a:r>
            <a:r>
              <a:rPr kumimoji="0" lang="ar-OM" sz="16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المعرفة</a:t>
            </a: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النظرية إلى أنشطة عملية بالموقع على أساس يومي: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85740" y="1680481"/>
            <a:ext cx="11134492" cy="416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cap="none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كيف</a:t>
            </a:r>
            <a:r>
              <a:rPr kumimoji="0" lang="ar-EG" sz="1800" b="1" i="0" u="none" strike="noStrike" cap="none" normalizeH="0" baseline="0" noProof="0" dirty="0">
                <a:ln>
                  <a:noFill/>
                </a:ln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يُمكِن تحويل </a:t>
            </a:r>
            <a:r>
              <a:rPr kumimoji="0" lang="ar-OM" sz="1800" b="1" i="0" u="none" strike="noStrike" cap="none" normalizeH="0" baseline="0" noProof="0" dirty="0">
                <a:ln>
                  <a:noFill/>
                </a:ln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المعرفة النظرية </a:t>
            </a:r>
            <a:r>
              <a:rPr kumimoji="0" lang="ar-EG" sz="1800" b="1" i="0" u="none" strike="noStrike" cap="none" normalizeH="0" baseline="0" noProof="0" dirty="0">
                <a:ln>
                  <a:noFill/>
                </a:ln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إلى نشاط عملي بالموقع؟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اتباع إجراءات التشغيل القياسية لاختيار الأدوات المناسبة للمهمة.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التأكد من تكليف قيادة الموقع بالإشراف على الأنشطة الحيوية.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b="1" i="0" u="none" strike="noStrike" cap="none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كيف</a:t>
            </a:r>
            <a:r>
              <a:rPr kumimoji="0" lang="ar-EG" b="1" i="0" u="none" strike="noStrike" cap="none" normalizeH="0" baseline="0" noProof="0" dirty="0">
                <a:ln>
                  <a:noFill/>
                </a:ln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تستطيعون الحفاظ على استدامة العمل؟</a:t>
            </a:r>
            <a:r>
              <a:rPr kumimoji="0" lang="en-US" sz="16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ضمان تكليف قسم العمليات بالمتابعة الدورية للعمليات الحيوية القادمة من خلال استعراض إجراءات التشغيل القياسية مع إدارة المخاطر (</a:t>
            </a:r>
            <a:r>
              <a:rPr kumimoji="0" lang="en-US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RM</a:t>
            </a: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) وخطة العمل الوطنية (</a:t>
            </a:r>
            <a:r>
              <a:rPr kumimoji="0" lang="en-US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NTP</a:t>
            </a: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).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الحرص على توفير الأدوات المناسبة وصيانتها.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الاستمرار في إثراء وعي الموظفين بإجراءات التشغيل القياسية وتقييمات المخاطر.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إجراء عمليات تدقيق دورية على المستويين الثالث والثاني.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715A7-FFFC-47BC-2497-82AFC007B806}"/>
              </a:ext>
            </a:extLst>
          </p:cNvPr>
          <p:cNvSpPr txBox="1"/>
          <p:nvPr/>
        </p:nvSpPr>
        <p:spPr>
          <a:xfrm>
            <a:off x="2682657" y="6285152"/>
            <a:ext cx="8952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92945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BE71CED-7A9D-47C4-939C-34957C8DAE80}"/>
</file>

<file path=customXml/itemProps2.xml><?xml version="1.0" encoding="utf-8"?>
<ds:datastoreItem xmlns:ds="http://schemas.openxmlformats.org/officeDocument/2006/customXml" ds:itemID="{D3F4DD76-895A-4309-8BB8-238C8B38B94E}"/>
</file>

<file path=customXml/itemProps3.xml><?xml version="1.0" encoding="utf-8"?>
<ds:datastoreItem xmlns:ds="http://schemas.openxmlformats.org/officeDocument/2006/customXml" ds:itemID="{C2734DCF-4F51-4D2D-8199-CEB089F3F752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639</Words>
  <Application>Microsoft Office PowerPoint</Application>
  <PresentationFormat>Widescreen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Sakkal Majalla</vt:lpstr>
      <vt:lpstr>Segoe UI</vt:lpstr>
      <vt:lpstr>Times New Roman</vt:lpstr>
      <vt:lpstr>Wingdings</vt:lpstr>
      <vt:lpstr>1_Office Theme</vt:lpstr>
      <vt:lpstr>PowerPoint Presentation</vt:lpstr>
      <vt:lpstr>التعلُّم الفعَّال.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 02_ Dropped circulation head_AR</dc:title>
  <dc:creator>Rawahi, Ahmed MSE34</dc:creator>
  <cp:lastModifiedBy>A PC</cp:lastModifiedBy>
  <cp:revision>14</cp:revision>
  <dcterms:created xsi:type="dcterms:W3CDTF">2025-07-13T12:06:42Z</dcterms:created>
  <dcterms:modified xsi:type="dcterms:W3CDTF">2025-12-11T10:58:34Z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