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3C64-B267-4A2E-B9D7-1AE95373C2E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1ACA-365E-4BA2-8BF7-F03966A2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9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7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8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63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39241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hi-IN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क्या हुआ?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800100" lvl="1" indent="-342900" rtl="1">
              <a:defRPr/>
            </a:pPr>
            <a:r>
              <a:rPr lang="hi-IN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टयूबिंग हैंगर की असेंबली के दौरान, एक सर्कुलेशन सब जिसमें प्लग वाल्व था, वह लैंडिंग जॉइंट के शीर्ष से 8 मीटर की ऊंचाई से डिस्कनेक्ट होकर गिर गया। गिरने वाली वस्तु ने फ्लोरमैन के दाहिने हाथ से संपर्क किया, जिससे हल्की चोट लगी।</a:t>
            </a:r>
            <a:endParaRPr lang="en-US" sz="1400" dirty="0">
              <a:solidFill>
                <a:prstClr val="black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800100" lvl="1" indent="-342900" rt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>
              <a:defRPr/>
            </a:pPr>
            <a:r>
              <a:rPr lang="hi-IN" altLang="zh-CN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ऐसा क्यों हुआ/निष्कर्ष:</a:t>
            </a:r>
            <a:endParaRPr lang="en-GB" altLang="zh-CN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कनेक्शन बनाते समय जोखिम को सामान्य मानना और खराब निगरानी।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अनुचित उपकरण चयन: टूलबॉक्स टॉक किया गया, हैंगर स्थापना के लिए एसओपी उपलब्ध था, फिर भी बीपीवी के बजाय प्लग वाल्व का उपयोग किया गया।</a:t>
            </a:r>
            <a:endParaRPr lang="en-GB" sz="1400" dirty="0">
              <a:solidFill>
                <a:prstClr val="black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सर्कुलेटिंग हेड को लैंडिंग जॉइंट बॉक्स कनेक्शन में ठीक से टॉर्क नहीं किया गया था।</a:t>
            </a:r>
            <a:endParaRPr lang="en-US" sz="1400" dirty="0">
              <a:solidFill>
                <a:prstClr val="black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1400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प्लग वाल्व के लिंक्स और लैंडिंग जॉइंट के कनेक्शन के बीच फंसने और स्क्रू होने की विफलता को नोटिस नहीं किया गया।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14300" lvl="0" indent="-114300" algn="just">
              <a:defRPr/>
            </a:pPr>
            <a:r>
              <a:rPr lang="hi-IN" b="1" dirty="0">
                <a:solidFill>
                  <a:srgbClr val="0070C0"/>
                </a:solidFill>
                <a:latin typeface="Kokila" panose="020B0604020202020204" pitchFamily="34" charset="0"/>
                <a:ea typeface="宋体" panose="02010600030101010101" pitchFamily="2" charset="-122"/>
                <a:cs typeface="Kokila" panose="020B0604020202020204" pitchFamily="34" charset="0"/>
              </a:rPr>
              <a:t>इस घटना से आपकी सीख</a:t>
            </a:r>
            <a:r>
              <a:rPr lang="en-US" b="1" dirty="0">
                <a:solidFill>
                  <a:srgbClr val="0070C0"/>
                </a:solidFill>
                <a:latin typeface="Kokila" panose="020B0604020202020204" pitchFamily="34" charset="0"/>
                <a:ea typeface="宋体" panose="02010600030101010101" pitchFamily="2" charset="-122"/>
                <a:cs typeface="Kokila" panose="020B0604020202020204" pitchFamily="34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hi-IN" sz="1400" dirty="0">
                <a:latin typeface="Kokila" panose="020B0604020202020204" pitchFamily="34" charset="0"/>
                <a:cs typeface="Kokila" panose="020B0604020202020204" pitchFamily="34" charset="0"/>
              </a:rPr>
              <a:t>आप यह कैसे सत्यापित करते हैं कि संचालन शुरू करने से पहले सभी कनेक्शन प्रोग्राम और एसओपी के अनुसार ठीक से टॉर्क किए गए हैं?</a:t>
            </a:r>
            <a:endParaRPr lang="en-US" sz="1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hi-IN" sz="1400" dirty="0">
                <a:latin typeface="Kokila" panose="020B0604020202020204" pitchFamily="34" charset="0"/>
                <a:cs typeface="Kokila" panose="020B0604020202020204" pitchFamily="34" charset="0"/>
              </a:rPr>
              <a:t>क्या आप प्रत्येक संचालन के लिए एसओपी में निर्दिष्ट सही उपकरणों का लगातार उपयोग करते हैं, और आप उचित उपकरण चयन कैसे सुनिश्चित करते हैं?</a:t>
            </a:r>
            <a:endParaRPr lang="en-US" sz="1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hi-IN" sz="1400" dirty="0">
                <a:latin typeface="Kokila" panose="020B0604020202020204" pitchFamily="34" charset="0"/>
                <a:cs typeface="Kokila" panose="020B0604020202020204" pitchFamily="34" charset="0"/>
              </a:rPr>
              <a:t>आप यह पुष्टि करने के लिए क्या कदम उठाते हैं कि कार्य शुरू करने से पहले सभी क्रू मेंबर प्रक्रियाओं, जेएसए, और जोखिम मूल्यांकन से पूरी तरह अवगत हैं?</a:t>
            </a:r>
            <a:endParaRPr lang="en-US" sz="1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hi-IN" sz="1400" dirty="0">
                <a:latin typeface="Kokila" panose="020B0604020202020204" pitchFamily="34" charset="0"/>
                <a:cs typeface="Kokila" panose="020B0604020202020204" pitchFamily="34" charset="0"/>
              </a:rPr>
              <a:t>आप संचालन के दौरान गतिशील जोखिम मूल्यांकन कैसे सक्रिय रूप से करते हैं, और कार्यों की वास्तविक समय में कुशलता से निगरानी के लिए आप किन तरीकों का उपयोग करते हैं?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i-IN" sz="2400" b="1" dirty="0">
                <a:solidFill>
                  <a:srgbClr val="0D38B3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लक्षित दर्शक: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होइस्टिंग क्रू, रिग फ्लोर तक तीसरे पक्ष की पहुंच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hi-IN" sz="3600" b="1" dirty="0">
                <a:solidFill>
                  <a:srgbClr val="00B050"/>
                </a:solidFill>
                <a:latin typeface="Kokila" panose="020B0604020202020204" pitchFamily="34" charset="0"/>
                <a:ea typeface="Tahoma" panose="020B0604030504040204" pitchFamily="34" charset="0"/>
                <a:cs typeface="Kokila" panose="020B0604020202020204" pitchFamily="34" charset="0"/>
              </a:rPr>
              <a:t>पीडीओ दूसरी चेतावनी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48508"/>
            <a:ext cx="751214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i-IN" sz="2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हमेशा एसओपी का पालन करें और कार्य प्राधिकरणों का अनुपालन करें।</a:t>
            </a:r>
            <a:endParaRPr lang="en-US" sz="20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5E18B-1426-F13F-10C0-57364BFC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47" y="1295352"/>
            <a:ext cx="3748668" cy="2286000"/>
          </a:xfrm>
          <a:prstGeom prst="rect">
            <a:avLst/>
          </a:prstGeom>
        </p:spPr>
      </p:pic>
      <p:grpSp>
        <p:nvGrpSpPr>
          <p:cNvPr id="5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6D7420-0D24-956C-54B5-7EF0F8C71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943" y="3801135"/>
            <a:ext cx="3818372" cy="2270484"/>
          </a:xfrm>
          <a:prstGeom prst="rect">
            <a:avLst/>
          </a:prstGeom>
        </p:spPr>
      </p:pic>
      <p:sp>
        <p:nvSpPr>
          <p:cNvPr id="18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EF8C2A-D229-7DF7-CAD5-896D4EEEF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21258"/>
              </p:ext>
            </p:extLst>
          </p:nvPr>
        </p:nvGraphicFramePr>
        <p:xfrm>
          <a:off x="505677" y="539641"/>
          <a:ext cx="11663273" cy="48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136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4269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5057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2588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3378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10298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56448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90663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031702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01981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algn="l"/>
                      <a:r>
                        <a:rPr lang="hi-IN" sz="1300" b="1" dirty="0">
                          <a:solidFill>
                            <a:prstClr val="black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तारीख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</a:t>
                      </a:r>
                      <a:endParaRPr kumimoji="0" lang="en-GB" sz="13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समय</a:t>
                      </a:r>
                      <a:r>
                        <a:rPr kumimoji="0" lang="en-GB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</a:t>
                      </a:r>
                      <a:endParaRPr lang="en-US" sz="13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17/01/2025</a:t>
                      </a:r>
                    </a:p>
                    <a:p>
                      <a:pPr algn="l"/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10:30</a:t>
                      </a:r>
                      <a:r>
                        <a:rPr kumimoji="0" lang="en-US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AM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300" b="1" dirty="0">
                          <a:solidFill>
                            <a:prstClr val="black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घटना का शीर्षक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पीआईएम</a:t>
                      </a:r>
                      <a:r>
                        <a:rPr kumimoji="0" lang="en-GB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#</a:t>
                      </a:r>
                      <a:endParaRPr kumimoji="0" lang="en-GB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300" b="1" dirty="0">
                          <a:solidFill>
                            <a:srgbClr val="4472C4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हाईपो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#02 </a:t>
                      </a:r>
                    </a:p>
                    <a:p>
                      <a:pPr algn="l"/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kumimoji="0" lang="en-US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1174068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     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                   </a:t>
                      </a:r>
                      <a:endParaRPr lang="en-US" sz="13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जोखिम श्रेणी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300" b="1" kern="1200" noProof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चोट/संपत्ति क्षति</a:t>
                      </a:r>
                      <a:r>
                        <a:rPr lang="en-US" sz="1300" b="1" kern="1200" noProof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गिरना/उठाना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hi-IN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कोई क्षति नहीं</a:t>
                      </a:r>
                      <a:endParaRPr kumimoji="0" lang="en-US" sz="13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वास्तविक गंभीरता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संभावित गंभीरता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  </a:t>
                      </a:r>
                      <a:endParaRPr lang="en-US" sz="13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पी</a:t>
                      </a:r>
                      <a:endParaRPr kumimoji="0" lang="en-GB" sz="13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kumimoji="0" lang="en-GB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C4</a:t>
                      </a:r>
                      <a:r>
                        <a:rPr kumimoji="0" lang="hi-IN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पी</a:t>
                      </a:r>
                      <a:endParaRPr kumimoji="0" lang="en-GB" sz="13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hi-IN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गतिविधि</a:t>
                      </a:r>
                      <a:r>
                        <a:rPr kumimoji="0" lang="en-GB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hi-IN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</a:t>
                      </a:r>
                      <a:r>
                        <a:rPr kumimoji="0" lang="en-GB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:</a:t>
                      </a:r>
                      <a:endParaRPr kumimoji="0" lang="en-US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i-IN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लिफ्टिंग</a:t>
                      </a:r>
                      <a:endParaRPr kumimoji="0" lang="en-US" sz="13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algn="l"/>
                      <a:r>
                        <a:rPr kumimoji="0" lang="hi-IN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फहुद</a:t>
                      </a:r>
                      <a:endParaRPr kumimoji="0" lang="en-GB" sz="13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BDDAC2-C4BA-329E-1FE4-232BEAC4E430}"/>
              </a:ext>
            </a:extLst>
          </p:cNvPr>
          <p:cNvSpPr/>
          <p:nvPr/>
        </p:nvSpPr>
        <p:spPr>
          <a:xfrm>
            <a:off x="2124929" y="6523832"/>
            <a:ext cx="4638007" cy="29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1200" dirty="0"/>
              <a:t>गोपनीय - पीडीओ/पीडीओ ठेकेदारों के बाहर साझा न करें</a:t>
            </a:r>
            <a:r>
              <a:rPr lang="en-IN" sz="500" dirty="0"/>
              <a:t> </a:t>
            </a:r>
            <a:endParaRPr lang="en-US" sz="1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Autofit/>
          </a:bodyPr>
          <a:lstStyle/>
          <a:p>
            <a:pPr algn="ctr"/>
            <a:br>
              <a:rPr lang="en-GB" sz="24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</a:br>
            <a:br>
              <a:rPr lang="en-GB" sz="24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</a:br>
            <a:br>
              <a:rPr lang="en-GB" sz="24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</a:br>
            <a:r>
              <a:rPr lang="hi-IN" sz="28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  <a:t>प्रभावी सीख</a:t>
            </a:r>
            <a:r>
              <a:rPr lang="en-GB" sz="28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  <a:t> </a:t>
            </a:r>
            <a:br>
              <a:rPr lang="en-GB" sz="28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</a:br>
            <a:br>
              <a:rPr lang="en-GB" sz="2400" b="1" dirty="0">
                <a:solidFill>
                  <a:srgbClr val="00B050"/>
                </a:solidFill>
                <a:latin typeface="Kokila" panose="020B0604020202020204" pitchFamily="34" charset="0"/>
                <a:ea typeface="MS PGothic" pitchFamily="34" charset="-128"/>
                <a:cs typeface="Kokila" panose="020B0604020202020204" pitchFamily="34" charset="0"/>
              </a:rPr>
            </a:b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894308"/>
            <a:ext cx="10928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hi-IN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यह सुनिश्चित करने के लिए कि सीख को साइट पर रोजमर्रा की गतिविधियों में लागू किया जाए, कृपया नीचे दिए गए सवालों के जवाब दें: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6" y="1680481"/>
            <a:ext cx="11134492" cy="416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hi-IN" b="1" dirty="0">
                <a:solidFill>
                  <a:prstClr val="black">
                    <a:lumMod val="95000"/>
                    <a:lumOff val="5000"/>
                  </a:prst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सीख को साइट पर </a:t>
            </a:r>
            <a:r>
              <a:rPr lang="hi-IN" b="1" dirty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कैसे</a:t>
            </a:r>
            <a:r>
              <a:rPr lang="hi-IN" b="1" dirty="0">
                <a:solidFill>
                  <a:prstClr val="black">
                    <a:lumMod val="95000"/>
                    <a:lumOff val="5000"/>
                  </a:prst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लागू किया जा सकता है?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i-IN" sz="1600" dirty="0">
                <a:solidFill>
                  <a:srgbClr val="0033CC"/>
                </a:solidFill>
                <a:latin typeface="Kokila" panose="020B0604020202020204" pitchFamily="34" charset="0"/>
                <a:cs typeface="Kokila" panose="020B0604020202020204" pitchFamily="34" charset="0"/>
                <a:sym typeface="Wingdings" pitchFamily="2" charset="2"/>
              </a:rPr>
              <a:t>कार्य के लिए सही उपकरण चुनने के लिए एसओपी का पालन करें।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i-IN" sz="1600" dirty="0">
                <a:solidFill>
                  <a:srgbClr val="0033CC"/>
                </a:solidFill>
                <a:latin typeface="Kokila" panose="020B0604020202020204" pitchFamily="34" charset="0"/>
                <a:cs typeface="Kokila" panose="020B0604020202020204" pitchFamily="34" charset="0"/>
                <a:sym typeface="Wingdings" pitchFamily="2" charset="2"/>
              </a:rPr>
              <a:t>सुनिश्चित करें कि साइट नेतृत्व महत्वपूर्ण गतिविधियों की निगरानी कर रहा है।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>
              <a:defRPr/>
            </a:pPr>
            <a:r>
              <a:rPr lang="hi-IN" b="1" dirty="0">
                <a:latin typeface="Kokila" panose="020B0604020202020204" pitchFamily="34" charset="0"/>
                <a:cs typeface="Kokila" panose="020B0604020202020204" pitchFamily="34" charset="0"/>
              </a:rPr>
              <a:t>इस कार्रवाई को </a:t>
            </a:r>
            <a:r>
              <a:rPr lang="hi-IN" b="1" dirty="0">
                <a:solidFill>
                  <a:srgbClr val="0000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कैसे</a:t>
            </a:r>
            <a:r>
              <a:rPr lang="hi-IN" b="1" dirty="0">
                <a:latin typeface="Kokila" panose="020B0604020202020204" pitchFamily="34" charset="0"/>
                <a:cs typeface="Kokila" panose="020B0604020202020204" pitchFamily="34" charset="0"/>
              </a:rPr>
              <a:t> बनाए रखा जा सकता है?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i-IN" sz="1600" dirty="0">
                <a:solidFill>
                  <a:srgbClr val="0033CC"/>
                </a:solidFill>
                <a:latin typeface="Kokila" panose="020B0604020202020204" pitchFamily="34" charset="0"/>
                <a:cs typeface="Kokila" panose="020B0604020202020204" pitchFamily="34" charset="0"/>
                <a:sym typeface="Wingdings" pitchFamily="2" charset="2"/>
              </a:rPr>
              <a:t>आगामी महत्वपूर्ण संचालनों के लिए संचालन द्वारा नियमित अनुवर्तन सुनिश्चित करें, जिसमें आरएम और एनटीपी के साथ एसओपी की समीक्षा हो।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i-IN" sz="1600" dirty="0">
                <a:solidFill>
                  <a:srgbClr val="0033CC"/>
                </a:solidFill>
                <a:latin typeface="Kokila" panose="020B0604020202020204" pitchFamily="34" charset="0"/>
                <a:cs typeface="Kokila" panose="020B0604020202020204" pitchFamily="34" charset="0"/>
                <a:sym typeface="Wingdings" pitchFamily="2" charset="2"/>
              </a:rPr>
              <a:t>सुनिश्चित करें कि उचित उपकरण उपलब्ध हैं और उनका रखरखाव किया जाता है।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i-IN" sz="1600" dirty="0">
                <a:solidFill>
                  <a:srgbClr val="0033CC"/>
                </a:solidFill>
                <a:latin typeface="Kokila" panose="020B0604020202020204" pitchFamily="34" charset="0"/>
                <a:cs typeface="Kokila" panose="020B0604020202020204" pitchFamily="34" charset="0"/>
                <a:sym typeface="Wingdings" pitchFamily="2" charset="2"/>
              </a:rPr>
              <a:t>कर्मचारियों को एसओपी और जोखिम मूल्यांकन पर निरंतर शिक्षित करते रहें।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i-IN" sz="1600" dirty="0">
                <a:solidFill>
                  <a:srgbClr val="0033CC"/>
                </a:solidFill>
                <a:latin typeface="Kokila" panose="020B0604020202020204" pitchFamily="34" charset="0"/>
                <a:cs typeface="Kokila" panose="020B0604020202020204" pitchFamily="34" charset="0"/>
                <a:sym typeface="Wingdings" pitchFamily="2" charset="2"/>
              </a:rPr>
              <a:t>नियमित एल3 और एल2 ऑडिट करें।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  <a:sym typeface="Wingdings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D76B37-0D7C-74F4-9064-0347224A543F}"/>
              </a:ext>
            </a:extLst>
          </p:cNvPr>
          <p:cNvSpPr/>
          <p:nvPr/>
        </p:nvSpPr>
        <p:spPr>
          <a:xfrm>
            <a:off x="1621331" y="6523832"/>
            <a:ext cx="6554481" cy="29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1200" dirty="0"/>
              <a:t>गोपनीय - पीडीओ/पीडीओ ठेकेदारों के बाहर साझा न करें</a:t>
            </a:r>
            <a:r>
              <a:rPr lang="en-IN" sz="500" dirty="0"/>
              <a:t> </a:t>
            </a:r>
            <a:endParaRPr lang="en-US" sz="1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Hindi</Language>
    <DocId xmlns="4880e4f8-4b7d-4bdd-91e3-e10d47036eca">92945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ADAD57C-A8DB-4BF0-8B41-CB2100BAEA9A}"/>
</file>

<file path=customXml/itemProps2.xml><?xml version="1.0" encoding="utf-8"?>
<ds:datastoreItem xmlns:ds="http://schemas.openxmlformats.org/officeDocument/2006/customXml" ds:itemID="{E7D4AEC1-6BC8-4A0D-9536-467BFE58A55B}"/>
</file>

<file path=customXml/itemProps3.xml><?xml version="1.0" encoding="utf-8"?>
<ds:datastoreItem xmlns:ds="http://schemas.openxmlformats.org/officeDocument/2006/customXml" ds:itemID="{A82E2DE3-DEBC-4CE1-81A9-0E78AA4A307E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708</Words>
  <Application>Microsoft Office PowerPoint</Application>
  <PresentationFormat>Widescreen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Kokila</vt:lpstr>
      <vt:lpstr>Segoe UI</vt:lpstr>
      <vt:lpstr>Tahoma</vt:lpstr>
      <vt:lpstr>Times New Roman</vt:lpstr>
      <vt:lpstr>Wingdings</vt:lpstr>
      <vt:lpstr>1_Office Theme</vt:lpstr>
      <vt:lpstr>PowerPoint Presentation</vt:lpstr>
      <vt:lpstr>   प्रभावी सीख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HIPo02_ Dropped circulation head</dc:title>
  <dc:creator>Rawahi, Ahmed MSE34</dc:creator>
  <cp:lastModifiedBy>A PC</cp:lastModifiedBy>
  <cp:revision>14</cp:revision>
  <dcterms:created xsi:type="dcterms:W3CDTF">2025-07-13T12:06:42Z</dcterms:created>
  <dcterms:modified xsi:type="dcterms:W3CDTF">2025-12-10T21:29:38Z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