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147482452" r:id="rId2"/>
    <p:sldId id="35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83C64-B267-4A2E-B9D7-1AE95373C2E5}" type="datetimeFigureOut">
              <a:rPr lang="en-US" smtClean="0"/>
              <a:t>09/12/2025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41ACA-365E-4BA2-8BF7-F03966A2C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Guideline for Effective Learning &amp; Sustainability</a:t>
            </a:r>
            <a:endParaRPr lang="en-US" sz="18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</a:rPr>
              <a:t>•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Can be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replicated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across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similar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contractor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activities</a:t>
            </a:r>
            <a:endParaRPr lang="en-US" sz="18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</a:rPr>
              <a:t>•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Shall be SMART- Specific ,Measurable , Achievable ,Realistic &amp; Timebound</a:t>
            </a:r>
            <a:endParaRPr lang="en-US" sz="18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</a:rPr>
              <a:t>•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Can be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implemented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months' time</a:t>
            </a:r>
            <a:r>
              <a:rPr lang="en-US" sz="180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4E586A"/>
                </a:solidFill>
                <a:effectLst/>
                <a:latin typeface="Segoe UI" panose="020B0502040204020203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09/12/2025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77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09/12/2025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91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09/12/2025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09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B9F12B-012B-511E-E1AF-940C15C48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pPr/>
              <a:t>09/12/2025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153C70-2C6D-7EF6-9D8B-F252F2B79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370DFB-2757-20B9-7E69-B0B0CE960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05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09/12/2025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017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09/12/2025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73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09/12/2025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19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09/12/2025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21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09/12/2025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87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09/12/2025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789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09/12/2025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70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09/12/2025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763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80" y="1505411"/>
            <a:ext cx="7791263" cy="379334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What happened?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800100" lvl="1" indent="-342900" rtl="1"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circulation sub with a plug valve became unconnected and fell from a height of 8 meters from the top of a landing joint during the assembly of a tubing hanger. The falling object made contact with the floorman's right arm, causing slight injury.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Why it happened/Finding 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ahoma" pitchFamily="34" charset="0"/>
              </a:rPr>
              <a:t> Risk normalization and poor supervision while making up of the connection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ahoma" pitchFamily="34" charset="0"/>
              </a:rPr>
              <a:t> Improper tool selection: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Toolbox talk done, the SOP for installation of hanger available yet plug valve was used instead of BPV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0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Circulating head was not properly torqued into landing joint box connection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Failure to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notice plug valve stuck between links &amp; connection to landing joint getting screwed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0070C0"/>
                </a:solidFill>
                <a:latin typeface="Tahoma" pitchFamily="34" charset="0"/>
                <a:ea typeface="宋体" panose="02010600030101010101" pitchFamily="2" charset="-122"/>
              </a:rPr>
              <a:t>Reflective Question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..</a:t>
            </a: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How do you verify that all connections are properly torqued according to the Program and SOP before proceeding with operations?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Are you consistently using the correct tools as specified in the SOP for each operation, and how do you ensure proper tool selection?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What steps do you take to confirm that all crew members are fully aware of the Procedures, JSA, and risk assessments before starting a task?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How do you actively perform dynamic risk assessments during operations, and what methods do you use to monitor tasks efficiently in real time?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406DC3-6140-45AE-93A8-1D6947A73029}"/>
              </a:ext>
            </a:extLst>
          </p:cNvPr>
          <p:cNvSpPr/>
          <p:nvPr/>
        </p:nvSpPr>
        <p:spPr>
          <a:xfrm>
            <a:off x="8294647" y="1295352"/>
            <a:ext cx="3748669" cy="2286000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Photo explaining what was done wrong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16C3A5-10F2-408B-9D18-ED534C5F017C}"/>
              </a:ext>
            </a:extLst>
          </p:cNvPr>
          <p:cNvSpPr/>
          <p:nvPr/>
        </p:nvSpPr>
        <p:spPr>
          <a:xfrm>
            <a:off x="8294647" y="3808612"/>
            <a:ext cx="3748668" cy="2286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Photo explaining how it should be done right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416362" y="984640"/>
            <a:ext cx="6814756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Hoisting Crew, third party access to Rig floor 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Calibri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346509" y="0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34F91-FFF5-4BE2-969F-08BDA81C29D8}"/>
              </a:ext>
            </a:extLst>
          </p:cNvPr>
          <p:cNvSpPr txBox="1"/>
          <p:nvPr/>
        </p:nvSpPr>
        <p:spPr>
          <a:xfrm>
            <a:off x="433680" y="6094612"/>
            <a:ext cx="7512141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FFFF00"/>
                </a:solidFill>
              </a:rPr>
              <a:t>Always ensure to follow the SOP and comply with Work authorizations</a:t>
            </a:r>
            <a:endParaRPr lang="en-US" sz="1600" b="1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A5E18B-1426-F13F-10C0-57364BFC2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647" y="1295352"/>
            <a:ext cx="3748668" cy="2286000"/>
          </a:xfrm>
          <a:prstGeom prst="rect">
            <a:avLst/>
          </a:prstGeom>
        </p:spPr>
      </p:pic>
      <p:grpSp>
        <p:nvGrpSpPr>
          <p:cNvPr id="5" name="Group 131">
            <a:extLst>
              <a:ext uri="{FF2B5EF4-FFF2-40B4-BE49-F238E27FC236}">
                <a16:creationId xmlns:a16="http://schemas.microsoft.com/office/drawing/2014/main" id="{AB7F76C3-B921-4139-99D6-E25E2E64024C}"/>
              </a:ext>
            </a:extLst>
          </p:cNvPr>
          <p:cNvGrpSpPr>
            <a:grpSpLocks/>
          </p:cNvGrpSpPr>
          <p:nvPr/>
        </p:nvGrpSpPr>
        <p:grpSpPr bwMode="auto">
          <a:xfrm>
            <a:off x="11629227" y="3256622"/>
            <a:ext cx="336550" cy="544513"/>
            <a:chOff x="3504" y="544"/>
            <a:chExt cx="2287" cy="1855"/>
          </a:xfrm>
        </p:grpSpPr>
        <p:sp>
          <p:nvSpPr>
            <p:cNvPr id="6" name="Line 129">
              <a:extLst>
                <a:ext uri="{FF2B5EF4-FFF2-40B4-BE49-F238E27FC236}">
                  <a16:creationId xmlns:a16="http://schemas.microsoft.com/office/drawing/2014/main" id="{7C9DB3BB-4C45-4E1C-8153-70932167E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" name="Line 130">
              <a:extLst>
                <a:ext uri="{FF2B5EF4-FFF2-40B4-BE49-F238E27FC236}">
                  <a16:creationId xmlns:a16="http://schemas.microsoft.com/office/drawing/2014/main" id="{7E9AC540-A978-46C0-A6CF-A0428D4BD3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A6D7420-0D24-956C-54B5-7EF0F8C71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943" y="3801135"/>
            <a:ext cx="3818372" cy="2270484"/>
          </a:xfrm>
          <a:prstGeom prst="rect">
            <a:avLst/>
          </a:prstGeom>
        </p:spPr>
      </p:pic>
      <p:sp>
        <p:nvSpPr>
          <p:cNvPr id="18" name="Freeform 132">
            <a:extLst>
              <a:ext uri="{FF2B5EF4-FFF2-40B4-BE49-F238E27FC236}">
                <a16:creationId xmlns:a16="http://schemas.microsoft.com/office/drawing/2014/main" id="{A68310E0-CF63-4276-BC7B-52B36A6230C6}"/>
              </a:ext>
            </a:extLst>
          </p:cNvPr>
          <p:cNvSpPr>
            <a:spLocks/>
          </p:cNvSpPr>
          <p:nvPr/>
        </p:nvSpPr>
        <p:spPr bwMode="auto">
          <a:xfrm>
            <a:off x="11615849" y="5791200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0EE8971-D5BB-95E2-41CA-AD7B31EA1A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776268"/>
              </p:ext>
            </p:extLst>
          </p:nvPr>
        </p:nvGraphicFramePr>
        <p:xfrm>
          <a:off x="433680" y="546686"/>
          <a:ext cx="11845489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1545">
                  <a:extLst>
                    <a:ext uri="{9D8B030D-6E8A-4147-A177-3AD203B41FA5}">
                      <a16:colId xmlns:a16="http://schemas.microsoft.com/office/drawing/2014/main" val="2915212829"/>
                    </a:ext>
                  </a:extLst>
                </a:gridCol>
                <a:gridCol w="1050428">
                  <a:extLst>
                    <a:ext uri="{9D8B030D-6E8A-4147-A177-3AD203B41FA5}">
                      <a16:colId xmlns:a16="http://schemas.microsoft.com/office/drawing/2014/main" val="1263731317"/>
                    </a:ext>
                  </a:extLst>
                </a:gridCol>
                <a:gridCol w="1066990">
                  <a:extLst>
                    <a:ext uri="{9D8B030D-6E8A-4147-A177-3AD203B41FA5}">
                      <a16:colId xmlns:a16="http://schemas.microsoft.com/office/drawing/2014/main" val="3493424009"/>
                    </a:ext>
                  </a:extLst>
                </a:gridCol>
                <a:gridCol w="916689">
                  <a:extLst>
                    <a:ext uri="{9D8B030D-6E8A-4147-A177-3AD203B41FA5}">
                      <a16:colId xmlns:a16="http://schemas.microsoft.com/office/drawing/2014/main" val="578596613"/>
                    </a:ext>
                  </a:extLst>
                </a:gridCol>
                <a:gridCol w="1760459">
                  <a:extLst>
                    <a:ext uri="{9D8B030D-6E8A-4147-A177-3AD203B41FA5}">
                      <a16:colId xmlns:a16="http://schemas.microsoft.com/office/drawing/2014/main" val="710035722"/>
                    </a:ext>
                  </a:extLst>
                </a:gridCol>
                <a:gridCol w="1635456">
                  <a:extLst>
                    <a:ext uri="{9D8B030D-6E8A-4147-A177-3AD203B41FA5}">
                      <a16:colId xmlns:a16="http://schemas.microsoft.com/office/drawing/2014/main" val="1371902183"/>
                    </a:ext>
                  </a:extLst>
                </a:gridCol>
                <a:gridCol w="1479202">
                  <a:extLst>
                    <a:ext uri="{9D8B030D-6E8A-4147-A177-3AD203B41FA5}">
                      <a16:colId xmlns:a16="http://schemas.microsoft.com/office/drawing/2014/main" val="1814095484"/>
                    </a:ext>
                  </a:extLst>
                </a:gridCol>
                <a:gridCol w="599891">
                  <a:extLst>
                    <a:ext uri="{9D8B030D-6E8A-4147-A177-3AD203B41FA5}">
                      <a16:colId xmlns:a16="http://schemas.microsoft.com/office/drawing/2014/main" val="2001367833"/>
                    </a:ext>
                  </a:extLst>
                </a:gridCol>
                <a:gridCol w="1047820">
                  <a:extLst>
                    <a:ext uri="{9D8B030D-6E8A-4147-A177-3AD203B41FA5}">
                      <a16:colId xmlns:a16="http://schemas.microsoft.com/office/drawing/2014/main" val="2964666558"/>
                    </a:ext>
                  </a:extLst>
                </a:gridCol>
                <a:gridCol w="1627009">
                  <a:extLst>
                    <a:ext uri="{9D8B030D-6E8A-4147-A177-3AD203B41FA5}">
                      <a16:colId xmlns:a16="http://schemas.microsoft.com/office/drawing/2014/main" val="6954511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Date:</a:t>
                      </a:r>
                    </a:p>
                    <a:p>
                      <a:pPr algn="r"/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Time: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</a:rPr>
                        <a:t>17/01/2025 </a:t>
                      </a:r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en-US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:30 AM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Incident title: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PIM#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</a:rPr>
                        <a:t>HiPo#02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n-US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1174068</a:t>
                      </a:r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</a:rPr>
                        <a:t>                    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Risk Category: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noProof="0" dirty="0">
                          <a:solidFill>
                            <a:schemeClr val="tx1"/>
                          </a:solidFill>
                        </a:rPr>
                        <a:t>Injury / Asset Damaged</a:t>
                      </a:r>
                      <a:r>
                        <a:rPr lang="en-US" sz="1200" b="1" kern="1200" noProof="0" dirty="0">
                          <a:solidFill>
                            <a:schemeClr val="tx1"/>
                          </a:solidFill>
                          <a:latin typeface="+mn-lt"/>
                        </a:rPr>
                        <a:t>: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Gill Sans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</a:rPr>
                        <a:t>Drop/Lift </a:t>
                      </a:r>
                    </a:p>
                    <a:p>
                      <a:r>
                        <a:rPr kumimoji="0" lang="en-US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 damage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Actual Severity:</a:t>
                      </a:r>
                    </a:p>
                    <a:p>
                      <a:pPr algn="r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Potential severity: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1P</a:t>
                      </a:r>
                    </a:p>
                    <a:p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C4P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Activity:</a:t>
                      </a:r>
                    </a:p>
                    <a:p>
                      <a:pPr marL="0" algn="r" defTabSz="914400" rtl="0" eaLnBrk="1" latinLnBrk="0" hangingPunct="1"/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Location:</a:t>
                      </a:r>
                      <a:endParaRPr kumimoji="0" 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Lifting</a:t>
                      </a:r>
                    </a:p>
                    <a:p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Marmul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084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20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  <a:t>Effective Learning </a:t>
            </a:r>
            <a:b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C83480-07FA-41ED-8967-282032747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431" y="6498069"/>
            <a:ext cx="5590517" cy="3779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25605" y="1022338"/>
            <a:ext cx="109281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To make sure learning is translated to the site day to day activities , please answer the below questions :-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425606" y="1680481"/>
            <a:ext cx="11134492" cy="4408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How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learning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can be implemented at site ?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Follow the SOP for selecting the correct tools for the task.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Ensuring the site leadership is supervising critical activities.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How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can you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sustain the action ?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Ensure routine follow up by operations for upcoming critical operations reviewing the SOP with RM &amp; NTP.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Ensuring appropriate tools are available and maintained.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Continue educating employees on SOP’s &amp; risk assessments.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Routine  L3 &amp; L2 audits.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2966082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92945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6AAC264B-0930-4CA6-809C-85B02DFDB163}"/>
</file>

<file path=customXml/itemProps2.xml><?xml version="1.0" encoding="utf-8"?>
<ds:datastoreItem xmlns:ds="http://schemas.openxmlformats.org/officeDocument/2006/customXml" ds:itemID="{2CF66EFC-2AD6-47F1-89CF-F2F1E5E35CA1}"/>
</file>

<file path=customXml/itemProps3.xml><?xml version="1.0" encoding="utf-8"?>
<ds:datastoreItem xmlns:ds="http://schemas.openxmlformats.org/officeDocument/2006/customXml" ds:itemID="{32BB56AD-4DB3-47BC-AE03-05F57D5CEE25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606</Words>
  <Application>Microsoft Office PowerPoint</Application>
  <PresentationFormat>Widescreen</PresentationFormat>
  <Paragraphs>75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MS PGothic</vt:lpstr>
      <vt:lpstr>Aptos</vt:lpstr>
      <vt:lpstr>Arial</vt:lpstr>
      <vt:lpstr>Calibri</vt:lpstr>
      <vt:lpstr>Calibri Light</vt:lpstr>
      <vt:lpstr>Gill Sans</vt:lpstr>
      <vt:lpstr>Segoe UI</vt:lpstr>
      <vt:lpstr>Tahoma</vt:lpstr>
      <vt:lpstr>Times New Roman</vt:lpstr>
      <vt:lpstr>Wingdings</vt:lpstr>
      <vt:lpstr>1_Office Theme</vt:lpstr>
      <vt:lpstr>PowerPoint Presentation</vt:lpstr>
      <vt:lpstr>   Effective Learning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Alert HIPo_2_ Dropped circulation head</dc:title>
  <dc:creator>Rawahi, Ahmed MSE34</dc:creator>
  <cp:lastModifiedBy>Masroori, Ahmed MSE31</cp:lastModifiedBy>
  <cp:revision>4</cp:revision>
  <dcterms:created xsi:type="dcterms:W3CDTF">2025-07-13T12:06:42Z</dcterms:created>
  <dcterms:modified xsi:type="dcterms:W3CDTF">2025-12-09T03:34:14Z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