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214748247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97374-9598-40C0-A647-8E9424B2018E}" type="datetimeFigureOut">
              <a:rPr lang="en-US" smtClean="0"/>
              <a:t>23/10/2025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B6F15-1ABA-4B72-84D0-4C6B9128F121}" type="slidenum">
              <a:rPr lang="en-US" smtClean="0"/>
              <a:t>‹#›</a:t>
            </a:fld>
            <a:endParaRPr lang="en-US"/>
          </a:p>
        </p:txBody>
      </p:sp>
    </p:spTree>
    <p:extLst>
      <p:ext uri="{BB962C8B-B14F-4D97-AF65-F5344CB8AC3E}">
        <p14:creationId xmlns:p14="http://schemas.microsoft.com/office/powerpoint/2010/main" val="255583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1696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90290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6115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58177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6774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0619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88157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2505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74242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9070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0160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23/10/2025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77295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9977" y="1568176"/>
            <a:ext cx="7709620" cy="469359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solidFill>
                <a:effectLst/>
                <a:uLnTx/>
                <a:uFillTx/>
                <a:latin typeface="DeepSeek-CJK-patch"/>
                <a:ea typeface="+mn-ea"/>
                <a:cs typeface="+mn-cs"/>
              </a:rPr>
              <a:t>The subcontractor was engaged in transporting asphalt materials to the worksite.  During operations, the tipper trailer driver lost control of the vehicle near to the flow line area due to unstable soil conditions, resulting in the overturning of the trailer. The driver successfully self-extricated from the vehicle without requiring external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62626"/>
              </a:solidFill>
              <a:effectLst/>
              <a:uLnTx/>
              <a:uFillTx/>
              <a:latin typeface="DeepSeek-CJK-patc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Why it happened/Findings: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Management of change:  Straying away from the norm to practice substandard SSOW to improve work efficiency.</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Broken Chain of Communication:  Transfer of key information was reliant on weak system of communication. </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Assumption and lack of verification:  The driver assumed the task details without verifying the information.</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Delegation of Safety Responsibility:  Supervisor delegated safety responsibility.</a:t>
            </a:r>
          </a:p>
          <a:p>
            <a:pPr marL="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Ineffective scheduling:  The work schedule relied on a flawed communication system with significant safety gaps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Reflective Questions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When you make changes to your procedures or standard way of working, how do you assess the potential impact of these changes into your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How do you ensure direct effective communication between supervisor, team and crew are taking place when they are geographically apart (large distance)?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How do you ensure the competency of Drivers and Journey Managers before they start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When making changes to planning and scheduling of activities, how do you communicate these changes to affected parties before the changes are implemented?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Ensure regular scheduled audits of systems take place to identify any changes to key systems that might affect safety.</a:t>
            </a: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737588"/>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Photo explaining how it should be done right</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BA7F71CD-3996-A9F3-4122-6BA4FE48D313}"/>
              </a:ext>
            </a:extLst>
          </p:cNvPr>
          <p:cNvSpPr/>
          <p:nvPr/>
        </p:nvSpPr>
        <p:spPr>
          <a:xfrm>
            <a:off x="489976" y="1007066"/>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Calibri" panose="020F0502020204030204"/>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Calibri" pitchFamily="34" charset="0"/>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585027" y="6321871"/>
            <a:ext cx="7614570" cy="369332"/>
          </a:xfrm>
          <a:prstGeom prst="rect">
            <a:avLst/>
          </a:prstGeom>
          <a:solidFill>
            <a:schemeClr val="accent5">
              <a:lumMod val="75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S PGothic" pitchFamily="34" charset="-128"/>
                <a:cs typeface="+mn-cs"/>
              </a:rPr>
              <a:t>Ensure channels of communications are well established between teams</a:t>
            </a:r>
          </a:p>
        </p:txBody>
      </p:sp>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nvGraphicFramePr>
        <p:xfrm>
          <a:off x="408759" y="-1522822"/>
          <a:ext cx="11553338" cy="640080"/>
        </p:xfrm>
        <a:graphic>
          <a:graphicData uri="http://schemas.openxmlformats.org/drawingml/2006/table">
            <a:tbl>
              <a:tblPr firstRow="1" bandRow="1">
                <a:tableStyleId>{F5AB1C69-6EDB-4FF4-983F-18BD219EF322}</a:tableStyleId>
              </a:tblPr>
              <a:tblGrid>
                <a:gridCol w="645229">
                  <a:extLst>
                    <a:ext uri="{9D8B030D-6E8A-4147-A177-3AD203B41FA5}">
                      <a16:colId xmlns:a16="http://schemas.microsoft.com/office/drawing/2014/main" val="2915212829"/>
                    </a:ext>
                  </a:extLst>
                </a:gridCol>
                <a:gridCol w="1024521">
                  <a:extLst>
                    <a:ext uri="{9D8B030D-6E8A-4147-A177-3AD203B41FA5}">
                      <a16:colId xmlns:a16="http://schemas.microsoft.com/office/drawing/2014/main" val="1263731317"/>
                    </a:ext>
                  </a:extLst>
                </a:gridCol>
                <a:gridCol w="1040674">
                  <a:extLst>
                    <a:ext uri="{9D8B030D-6E8A-4147-A177-3AD203B41FA5}">
                      <a16:colId xmlns:a16="http://schemas.microsoft.com/office/drawing/2014/main" val="3493424009"/>
                    </a:ext>
                  </a:extLst>
                </a:gridCol>
                <a:gridCol w="894080">
                  <a:extLst>
                    <a:ext uri="{9D8B030D-6E8A-4147-A177-3AD203B41FA5}">
                      <a16:colId xmlns:a16="http://schemas.microsoft.com/office/drawing/2014/main" val="578596613"/>
                    </a:ext>
                  </a:extLst>
                </a:gridCol>
                <a:gridCol w="1717040">
                  <a:extLst>
                    <a:ext uri="{9D8B030D-6E8A-4147-A177-3AD203B41FA5}">
                      <a16:colId xmlns:a16="http://schemas.microsoft.com/office/drawing/2014/main" val="710035722"/>
                    </a:ext>
                  </a:extLst>
                </a:gridCol>
                <a:gridCol w="1595120">
                  <a:extLst>
                    <a:ext uri="{9D8B030D-6E8A-4147-A177-3AD203B41FA5}">
                      <a16:colId xmlns:a16="http://schemas.microsoft.com/office/drawing/2014/main" val="1371902183"/>
                    </a:ext>
                  </a:extLst>
                </a:gridCol>
                <a:gridCol w="1442720">
                  <a:extLst>
                    <a:ext uri="{9D8B030D-6E8A-4147-A177-3AD203B41FA5}">
                      <a16:colId xmlns:a16="http://schemas.microsoft.com/office/drawing/2014/main" val="1814095484"/>
                    </a:ext>
                  </a:extLst>
                </a:gridCol>
                <a:gridCol w="741680">
                  <a:extLst>
                    <a:ext uri="{9D8B030D-6E8A-4147-A177-3AD203B41FA5}">
                      <a16:colId xmlns:a16="http://schemas.microsoft.com/office/drawing/2014/main" val="2001367833"/>
                    </a:ext>
                  </a:extLst>
                </a:gridCol>
                <a:gridCol w="1117600">
                  <a:extLst>
                    <a:ext uri="{9D8B030D-6E8A-4147-A177-3AD203B41FA5}">
                      <a16:colId xmlns:a16="http://schemas.microsoft.com/office/drawing/2014/main" val="2964666558"/>
                    </a:ext>
                  </a:extLst>
                </a:gridCol>
                <a:gridCol w="1334674">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31/01/2025 03:04</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HiPo#3 MVI 1174456</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MVI Rollover</a:t>
                      </a:r>
                    </a:p>
                    <a:p>
                      <a:r>
                        <a:rPr kumimoji="0" lang="en-US" sz="1200" b="1" u="none" strike="noStrike" kern="1200" cap="none" spc="0" normalizeH="0" baseline="0" noProof="0" dirty="0">
                          <a:ln>
                            <a:noFill/>
                          </a:ln>
                          <a:solidFill>
                            <a:srgbClr val="4472C4"/>
                          </a:solidFill>
                          <a:effectLst/>
                          <a:uLnTx/>
                          <a:uFillTx/>
                          <a:latin typeface="+mn-lt"/>
                        </a:rPr>
                        <a:t>Minor vehicle damage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2A</a:t>
                      </a:r>
                    </a:p>
                    <a:p>
                      <a:r>
                        <a:rPr kumimoji="0" lang="en-GB" sz="1200" b="1" u="none" strike="noStrike" kern="1200" cap="none" spc="0" normalizeH="0" baseline="0" noProof="0" dirty="0">
                          <a:ln>
                            <a:noFill/>
                          </a:ln>
                          <a:solidFill>
                            <a:srgbClr val="4472C4"/>
                          </a:solidFill>
                          <a:effectLst/>
                          <a:uLnTx/>
                          <a:uFillTx/>
                          <a:latin typeface="+mn-lt"/>
                        </a:rPr>
                        <a:t>3A4P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dirty="0">
                          <a:ln>
                            <a:noFill/>
                          </a:ln>
                          <a:solidFill>
                            <a:srgbClr val="4472C4"/>
                          </a:solidFill>
                          <a:effectLst/>
                          <a:uLnTx/>
                          <a:uFillTx/>
                          <a:latin typeface="+mn-lt"/>
                          <a:ea typeface="+mn-ea"/>
                          <a:cs typeface="+mn-cs"/>
                        </a:rPr>
                        <a:t>Driving</a:t>
                      </a:r>
                      <a:endParaRPr kumimoji="0" lang="en-US" sz="1200" b="1" u="none" strike="noStrike" kern="1200" cap="none" spc="0" normalizeH="0" baseline="0" dirty="0">
                        <a:ln>
                          <a:noFill/>
                        </a:ln>
                        <a:solidFill>
                          <a:srgbClr val="4472C4"/>
                        </a:solidFill>
                        <a:effectLst/>
                        <a:uLnTx/>
                        <a:uFillTx/>
                        <a:latin typeface="+mn-lt"/>
                        <a:ea typeface="+mn-ea"/>
                        <a:cs typeface="+mn-cs"/>
                      </a:endParaRPr>
                    </a:p>
                    <a:p>
                      <a:pPr marL="0" algn="l" defTabSz="914400" rtl="0" eaLnBrk="1" latinLnBrk="0" hangingPunct="1"/>
                      <a:r>
                        <a:rPr kumimoji="0" lang="en-GB" sz="1200" b="1" u="none" strike="noStrike" kern="1200" cap="none" spc="0" normalizeH="0" baseline="0" dirty="0">
                          <a:ln>
                            <a:noFill/>
                          </a:ln>
                          <a:solidFill>
                            <a:srgbClr val="4472C4"/>
                          </a:solidFill>
                          <a:effectLst/>
                          <a:uLnTx/>
                          <a:uFillTx/>
                          <a:latin typeface="+mn-lt"/>
                          <a:ea typeface="+mn-ea"/>
                          <a:cs typeface="+mn-cs"/>
                        </a:rPr>
                        <a:t>Chainage 39+372 (Saih Rawl Lot 3)</a:t>
                      </a:r>
                      <a:endParaRPr kumimoji="0" lang="en-US"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13" name="Rectangle 12">
            <a:extLst>
              <a:ext uri="{FF2B5EF4-FFF2-40B4-BE49-F238E27FC236}">
                <a16:creationId xmlns:a16="http://schemas.microsoft.com/office/drawing/2014/main" id="{8C7C1C7A-B961-3EA2-7D5F-31934020C1A5}"/>
              </a:ext>
            </a:extLst>
          </p:cNvPr>
          <p:cNvSpPr/>
          <p:nvPr/>
        </p:nvSpPr>
        <p:spPr>
          <a:xfrm>
            <a:off x="387493" y="19967"/>
            <a:ext cx="11685556" cy="590931"/>
          </a:xfrm>
          <a:prstGeom prst="rect">
            <a:avLst/>
          </a:prstGeom>
          <a:solidFill>
            <a:srgbClr val="FFC91D"/>
          </a:solid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6" name="Picture 5" descr="A pile of gravel next to metal structures&#10;&#10;Description automatically generated">
            <a:extLst>
              <a:ext uri="{FF2B5EF4-FFF2-40B4-BE49-F238E27FC236}">
                <a16:creationId xmlns:a16="http://schemas.microsoft.com/office/drawing/2014/main" id="{C4C39EB4-33CA-718C-8E7C-40B688A29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646" y="1295352"/>
            <a:ext cx="3748667" cy="2286000"/>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93117" y="291308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16" name="Picture 15">
            <a:extLst>
              <a:ext uri="{FF2B5EF4-FFF2-40B4-BE49-F238E27FC236}">
                <a16:creationId xmlns:a16="http://schemas.microsoft.com/office/drawing/2014/main" id="{F34837DB-7C68-8DB7-9105-120B9DB845C1}"/>
              </a:ext>
            </a:extLst>
          </p:cNvPr>
          <p:cNvPicPr>
            <a:picLocks noChangeAspect="1"/>
          </p:cNvPicPr>
          <p:nvPr/>
        </p:nvPicPr>
        <p:blipFill>
          <a:blip r:embed="rId4"/>
          <a:stretch>
            <a:fillRect/>
          </a:stretch>
        </p:blipFill>
        <p:spPr>
          <a:xfrm>
            <a:off x="8294646" y="3746466"/>
            <a:ext cx="3748665" cy="228599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87385" y="549418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EC752AE-921B-5FB2-D117-76F343418181}"/>
              </a:ext>
            </a:extLst>
          </p:cNvPr>
          <p:cNvSpPr txBox="1"/>
          <p:nvPr/>
        </p:nvSpPr>
        <p:spPr>
          <a:xfrm>
            <a:off x="11256130" y="5024684"/>
            <a:ext cx="68845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panose="020F0502020204030204"/>
                <a:ea typeface="+mn-ea"/>
                <a:cs typeface="+mn-cs"/>
              </a:rPr>
              <a:t>Always follow signage to diversions</a:t>
            </a:r>
            <a:endPar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0059BBF4-547C-9794-6044-E577AC50AD73}"/>
              </a:ext>
            </a:extLst>
          </p:cNvPr>
          <p:cNvGraphicFramePr>
            <a:graphicFrameLocks noGrp="1"/>
          </p:cNvGraphicFramePr>
          <p:nvPr>
            <p:extLst>
              <p:ext uri="{D42A27DB-BD31-4B8C-83A1-F6EECF244321}">
                <p14:modId xmlns:p14="http://schemas.microsoft.com/office/powerpoint/2010/main" val="1922736329"/>
              </p:ext>
            </p:extLst>
          </p:nvPr>
        </p:nvGraphicFramePr>
        <p:xfrm>
          <a:off x="415713" y="559208"/>
          <a:ext cx="11845489" cy="457200"/>
        </p:xfrm>
        <a:graphic>
          <a:graphicData uri="http://schemas.openxmlformats.org/drawingml/2006/table">
            <a:tbl>
              <a:tblPr firstRow="1" bandRow="1">
                <a:tableStyleId>{F5AB1C69-6EDB-4FF4-983F-18BD219EF322}</a:tableStyleId>
              </a:tblPr>
              <a:tblGrid>
                <a:gridCol w="661545">
                  <a:extLst>
                    <a:ext uri="{9D8B030D-6E8A-4147-A177-3AD203B41FA5}">
                      <a16:colId xmlns:a16="http://schemas.microsoft.com/office/drawing/2014/main" val="2915212829"/>
                    </a:ext>
                  </a:extLst>
                </a:gridCol>
                <a:gridCol w="1050428">
                  <a:extLst>
                    <a:ext uri="{9D8B030D-6E8A-4147-A177-3AD203B41FA5}">
                      <a16:colId xmlns:a16="http://schemas.microsoft.com/office/drawing/2014/main" val="1263731317"/>
                    </a:ext>
                  </a:extLst>
                </a:gridCol>
                <a:gridCol w="1066990">
                  <a:extLst>
                    <a:ext uri="{9D8B030D-6E8A-4147-A177-3AD203B41FA5}">
                      <a16:colId xmlns:a16="http://schemas.microsoft.com/office/drawing/2014/main" val="3493424009"/>
                    </a:ext>
                  </a:extLst>
                </a:gridCol>
                <a:gridCol w="916689">
                  <a:extLst>
                    <a:ext uri="{9D8B030D-6E8A-4147-A177-3AD203B41FA5}">
                      <a16:colId xmlns:a16="http://schemas.microsoft.com/office/drawing/2014/main" val="578596613"/>
                    </a:ext>
                  </a:extLst>
                </a:gridCol>
                <a:gridCol w="1760459">
                  <a:extLst>
                    <a:ext uri="{9D8B030D-6E8A-4147-A177-3AD203B41FA5}">
                      <a16:colId xmlns:a16="http://schemas.microsoft.com/office/drawing/2014/main" val="710035722"/>
                    </a:ext>
                  </a:extLst>
                </a:gridCol>
                <a:gridCol w="1635456">
                  <a:extLst>
                    <a:ext uri="{9D8B030D-6E8A-4147-A177-3AD203B41FA5}">
                      <a16:colId xmlns:a16="http://schemas.microsoft.com/office/drawing/2014/main" val="1371902183"/>
                    </a:ext>
                  </a:extLst>
                </a:gridCol>
                <a:gridCol w="1479202">
                  <a:extLst>
                    <a:ext uri="{9D8B030D-6E8A-4147-A177-3AD203B41FA5}">
                      <a16:colId xmlns:a16="http://schemas.microsoft.com/office/drawing/2014/main" val="1814095484"/>
                    </a:ext>
                  </a:extLst>
                </a:gridCol>
                <a:gridCol w="599891">
                  <a:extLst>
                    <a:ext uri="{9D8B030D-6E8A-4147-A177-3AD203B41FA5}">
                      <a16:colId xmlns:a16="http://schemas.microsoft.com/office/drawing/2014/main" val="2001367833"/>
                    </a:ext>
                  </a:extLst>
                </a:gridCol>
                <a:gridCol w="1047820">
                  <a:extLst>
                    <a:ext uri="{9D8B030D-6E8A-4147-A177-3AD203B41FA5}">
                      <a16:colId xmlns:a16="http://schemas.microsoft.com/office/drawing/2014/main" val="2964666558"/>
                    </a:ext>
                  </a:extLst>
                </a:gridCol>
                <a:gridCol w="1627009">
                  <a:extLst>
                    <a:ext uri="{9D8B030D-6E8A-4147-A177-3AD203B41FA5}">
                      <a16:colId xmlns:a16="http://schemas.microsoft.com/office/drawing/2014/main" val="695451150"/>
                    </a:ext>
                  </a:extLst>
                </a:gridCol>
              </a:tblGrid>
              <a:tr h="216975">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31/01/2025 </a:t>
                      </a:r>
                      <a:r>
                        <a:rPr kumimoji="0" lang="en-US" sz="1200" b="1" u="none" strike="noStrike" kern="1200" cap="none" spc="0" normalizeH="0" baseline="0" noProof="0" dirty="0">
                          <a:ln>
                            <a:noFill/>
                          </a:ln>
                          <a:solidFill>
                            <a:srgbClr val="4472C4"/>
                          </a:solidFill>
                          <a:effectLst/>
                          <a:uLnTx/>
                          <a:uFillTx/>
                          <a:latin typeface="+mn-lt"/>
                          <a:ea typeface="+mn-ea"/>
                          <a:cs typeface="+mn-cs"/>
                        </a:rPr>
                        <a:t>08</a:t>
                      </a:r>
                      <a:r>
                        <a:rPr kumimoji="0" lang="en-US" sz="1200" b="1" u="none" strike="noStrike" kern="1200" cap="none" spc="0" normalizeH="0" baseline="0" dirty="0">
                          <a:ln>
                            <a:noFill/>
                          </a:ln>
                          <a:solidFill>
                            <a:srgbClr val="4472C4"/>
                          </a:solidFill>
                          <a:effectLst/>
                          <a:uLnTx/>
                          <a:uFillTx/>
                          <a:latin typeface="+mn-lt"/>
                          <a:ea typeface="+mn-ea"/>
                          <a:cs typeface="+mn-cs"/>
                        </a:rPr>
                        <a:t>:07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4472C4"/>
                          </a:solidFill>
                          <a:effectLst/>
                          <a:uLnTx/>
                          <a:uFillTx/>
                        </a:rPr>
                        <a:t> </a:t>
                      </a:r>
                      <a:r>
                        <a:rPr kumimoji="0" lang="en-GB" sz="1200" b="1" u="none" strike="noStrike" kern="1200" cap="none" spc="0" normalizeH="0" baseline="0" dirty="0">
                          <a:ln>
                            <a:noFill/>
                          </a:ln>
                          <a:solidFill>
                            <a:srgbClr val="4472C4"/>
                          </a:solidFill>
                          <a:effectLst/>
                          <a:uLnTx/>
                          <a:uFillTx/>
                          <a:latin typeface="+mn-lt"/>
                          <a:ea typeface="+mn-ea"/>
                          <a:cs typeface="+mn-cs"/>
                        </a:rPr>
                        <a:t>1174456</a:t>
                      </a:r>
                      <a:r>
                        <a:rPr kumimoji="0" lang="en-US" sz="1200" b="1" u="none" strike="noStrike" kern="1200" cap="none" spc="0" normalizeH="0" baseline="0" noProof="0" dirty="0">
                          <a:ln>
                            <a:noFill/>
                          </a:ln>
                          <a:solidFill>
                            <a:srgbClr val="4472C4"/>
                          </a:solidFill>
                          <a:effectLst/>
                          <a:uLnTx/>
                          <a:uFillTx/>
                          <a:latin typeface="+mn-lt"/>
                          <a:ea typeface="+mn-ea"/>
                          <a:cs typeface="+mn-cs"/>
                        </a:rPr>
                        <a:t>      </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MVI </a:t>
                      </a:r>
                    </a:p>
                    <a:p>
                      <a:r>
                        <a:rPr kumimoji="0" lang="en-US" sz="1200" b="1" u="none" strike="noStrike" kern="1200" cap="none" spc="0" normalizeH="0" baseline="0" dirty="0">
                          <a:ln>
                            <a:noFill/>
                          </a:ln>
                          <a:solidFill>
                            <a:srgbClr val="4472C4"/>
                          </a:solidFill>
                          <a:effectLst/>
                          <a:uLnTx/>
                          <a:uFillTx/>
                          <a:latin typeface="+mn-lt"/>
                          <a:ea typeface="+mn-ea"/>
                          <a:cs typeface="+mn-cs"/>
                        </a:rPr>
                        <a:t>Minor Damage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2A</a:t>
                      </a:r>
                    </a:p>
                    <a:p>
                      <a:r>
                        <a:rPr kumimoji="0" lang="en-GB" sz="1200" b="1" u="none" strike="noStrike" kern="1200" cap="none" spc="0" normalizeH="0" baseline="0" noProof="0" dirty="0">
                          <a:ln>
                            <a:noFill/>
                          </a:ln>
                          <a:solidFill>
                            <a:srgbClr val="4472C4"/>
                          </a:solidFill>
                          <a:effectLst/>
                          <a:uLnTx/>
                          <a:uFillTx/>
                          <a:latin typeface="+mn-lt"/>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Driving</a:t>
                      </a:r>
                    </a:p>
                    <a:p>
                      <a:r>
                        <a:rPr kumimoji="0" lang="en-GB" sz="1200" b="1" u="none" strike="noStrike" kern="1200" cap="none" spc="0" normalizeH="0" baseline="0" dirty="0">
                          <a:ln>
                            <a:noFill/>
                          </a:ln>
                          <a:solidFill>
                            <a:srgbClr val="4472C4"/>
                          </a:solidFill>
                          <a:effectLst/>
                          <a:uLnTx/>
                          <a:uFillTx/>
                          <a:latin typeface="+mn-lt"/>
                          <a:ea typeface="+mn-ea"/>
                          <a:cs typeface="+mn-cs"/>
                        </a:rPr>
                        <a:t>Saih Rawl</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Reflective Questions</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300741" y="6434922"/>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372957" y="1104678"/>
            <a:ext cx="10928195" cy="523220"/>
          </a:xfrm>
          <a:prstGeom prst="rect">
            <a:avLst/>
          </a:prstGeom>
        </p:spPr>
        <p:txBody>
          <a:bodyPr wrap="square">
            <a:spAutoFit/>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504310" y="1768019"/>
            <a:ext cx="10928195" cy="447814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rPr>
              <a:t>How do you ensure the crew has understood your instructions by receiving their acknowledgment directly?</a:t>
            </a:r>
            <a:endParaRPr kumimoji="0" lang="en-US" sz="1400" b="1" i="0" u="none" strike="noStrike" kern="1200" cap="none" spc="0" normalizeH="0" baseline="0" noProof="0" dirty="0">
              <a:ln>
                <a:noFill/>
              </a:ln>
              <a:solidFill>
                <a:srgbClr val="0000FF"/>
              </a:solidFill>
              <a:effectLst/>
              <a:uLnTx/>
              <a:uFillTx/>
              <a:latin typeface="Tahoma" pitchFamily="34" charset="0"/>
              <a:ea typeface="+mn-ea"/>
              <a:cs typeface="+mn-cs"/>
              <a:sym typeface="Wingdings" pitchFamily="2" charset="2"/>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rPr>
              <a:t>How do you ensure the route to be followed is without obstruction and obstacles?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rPr>
              <a:t>How do you ensure that communication channels are without interruptions?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rPr>
              <a:t>How do you ensure competency of employees against their specific jobs and roles?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sym typeface="Wingdings" pitchFamily="2" charset="2"/>
              </a:rPr>
              <a:t>How do you ensure effective toolbox talks wherein the crew have understood and acknowledged – all hazards and their respective control measures?</a:t>
            </a: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4" name="Rectangle 3">
            <a:extLst>
              <a:ext uri="{FF2B5EF4-FFF2-40B4-BE49-F238E27FC236}">
                <a16:creationId xmlns:a16="http://schemas.microsoft.com/office/drawing/2014/main" id="{B3886A1B-7DAB-80B2-B94B-D713D033F758}"/>
              </a:ext>
            </a:extLst>
          </p:cNvPr>
          <p:cNvSpPr/>
          <p:nvPr/>
        </p:nvSpPr>
        <p:spPr>
          <a:xfrm>
            <a:off x="180870" y="22385"/>
            <a:ext cx="12021178" cy="590931"/>
          </a:xfrm>
          <a:prstGeom prst="rect">
            <a:avLst/>
          </a:prstGeom>
          <a:solidFill>
            <a:srgbClr val="FFC91D"/>
          </a:solid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386663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92941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C9E7541-94CE-4648-8C99-C531935B1D97}"/>
</file>

<file path=customXml/itemProps2.xml><?xml version="1.0" encoding="utf-8"?>
<ds:datastoreItem xmlns:ds="http://schemas.openxmlformats.org/officeDocument/2006/customXml" ds:itemID="{D331FA7B-0C3B-45BF-993C-ED051F2E1AB3}"/>
</file>

<file path=customXml/itemProps3.xml><?xml version="1.0" encoding="utf-8"?>
<ds:datastoreItem xmlns:ds="http://schemas.openxmlformats.org/officeDocument/2006/customXml" ds:itemID="{9E1068B9-25F7-4FA6-9055-FDC8E3DB9C4D}"/>
</file>

<file path=docProps/app.xml><?xml version="1.0" encoding="utf-8"?>
<Properties xmlns="http://schemas.openxmlformats.org/officeDocument/2006/extended-properties" xmlns:vt="http://schemas.openxmlformats.org/officeDocument/2006/docPropsVTypes">
  <TotalTime>28</TotalTime>
  <Words>744</Words>
  <Application>Microsoft Office PowerPoint</Application>
  <PresentationFormat>Widescreen</PresentationFormat>
  <Paragraphs>100</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MS PGothic</vt:lpstr>
      <vt:lpstr>Aptos</vt:lpstr>
      <vt:lpstr>Arial</vt:lpstr>
      <vt:lpstr>Calibri</vt:lpstr>
      <vt:lpstr>DeepSeek-CJK-patch</vt:lpstr>
      <vt:lpstr>Gill Sans</vt:lpstr>
      <vt:lpstr>Tahoma</vt:lpstr>
      <vt:lpstr>Times New Roman</vt:lpstr>
      <vt:lpstr>1_Office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HiPo#03_MVI Truck rolled over</dc:title>
  <dc:creator>Rawahi, Ahmed MSE34</dc:creator>
  <cp:lastModifiedBy>Rawahi, Ahmed MSE34</cp:lastModifiedBy>
  <cp:revision>4</cp:revision>
  <dcterms:created xsi:type="dcterms:W3CDTF">2025-07-13T12:08:27Z</dcterms:created>
  <dcterms:modified xsi:type="dcterms:W3CDTF">2025-10-23T08:12:03Z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