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147482452" r:id="rId2"/>
    <p:sldId id="35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854" autoAdjust="0"/>
    <p:restoredTop sz="94660"/>
  </p:normalViewPr>
  <p:slideViewPr>
    <p:cSldViewPr snapToGrid="0">
      <p:cViewPr varScale="1">
        <p:scale>
          <a:sx n="124" d="100"/>
          <a:sy n="124" d="100"/>
        </p:scale>
        <p:origin x="73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E2A16-EA79-445C-86EC-5DF56FA01B45}" type="datetimeFigureOut">
              <a:rPr lang="en-US" smtClean="0"/>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581E3-E0B4-425B-96ED-B7DA27754585}" type="slidenum">
              <a:rPr lang="en-US" smtClean="0"/>
              <a:t>‹#›</a:t>
            </a:fld>
            <a:endParaRPr lang="en-US"/>
          </a:p>
        </p:txBody>
      </p:sp>
    </p:spTree>
    <p:extLst>
      <p:ext uri="{BB962C8B-B14F-4D97-AF65-F5344CB8AC3E}">
        <p14:creationId xmlns:p14="http://schemas.microsoft.com/office/powerpoint/2010/main" val="648344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31774"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4"/>
              </a:spcBef>
              <a:spcAft>
                <a:spcPts val="204"/>
              </a:spcAft>
            </a:pPr>
            <a:r>
              <a:rPr lang="en-US" sz="1800" dirty="0">
                <a:solidFill>
                  <a:srgbClr val="000000"/>
                </a:solidFill>
              </a:rPr>
              <a:t>Guideline for Effective Learning &amp; Sustainability</a:t>
            </a:r>
            <a:endParaRPr lang="en-US" sz="1800" dirty="0"/>
          </a:p>
          <a:p>
            <a:pPr>
              <a:lnSpc>
                <a:spcPct val="107000"/>
              </a:lnSpc>
              <a:spcBef>
                <a:spcPts val="204"/>
              </a:spcBef>
              <a:spcAft>
                <a:spcPts val="204"/>
              </a:spcAft>
            </a:pPr>
            <a:r>
              <a:rPr lang="en-US" sz="1800" dirty="0">
                <a:latin typeface="Times New Roman" panose="02020603050405020304" pitchFamily="18" charset="0"/>
              </a:rPr>
              <a:t>•</a:t>
            </a:r>
            <a:r>
              <a:rPr lang="en-US" sz="1800" dirty="0">
                <a:solidFill>
                  <a:srgbClr val="000000"/>
                </a:solidFill>
              </a:rPr>
              <a:t>Can be</a:t>
            </a:r>
            <a:r>
              <a:rPr lang="en-US" sz="1800" dirty="0">
                <a:latin typeface="Times New Roman" panose="02020603050405020304" pitchFamily="18" charset="0"/>
              </a:rPr>
              <a:t> </a:t>
            </a:r>
            <a:r>
              <a:rPr lang="en-US" sz="1800" dirty="0">
                <a:solidFill>
                  <a:srgbClr val="000000"/>
                </a:solidFill>
              </a:rPr>
              <a:t>replicated</a:t>
            </a:r>
            <a:r>
              <a:rPr lang="en-US" sz="1800" dirty="0">
                <a:latin typeface="Times New Roman" panose="02020603050405020304" pitchFamily="18" charset="0"/>
              </a:rPr>
              <a:t> </a:t>
            </a:r>
            <a:r>
              <a:rPr lang="en-US" sz="1800" dirty="0">
                <a:solidFill>
                  <a:srgbClr val="000000"/>
                </a:solidFill>
              </a:rPr>
              <a:t>across</a:t>
            </a:r>
            <a:r>
              <a:rPr lang="en-US" sz="1800" dirty="0">
                <a:latin typeface="Times New Roman" panose="02020603050405020304" pitchFamily="18" charset="0"/>
              </a:rPr>
              <a:t> </a:t>
            </a:r>
            <a:r>
              <a:rPr lang="en-US" sz="1800" dirty="0">
                <a:solidFill>
                  <a:srgbClr val="000000"/>
                </a:solidFill>
              </a:rPr>
              <a:t>similar</a:t>
            </a:r>
            <a:r>
              <a:rPr lang="en-US" sz="1800" dirty="0">
                <a:latin typeface="Times New Roman" panose="02020603050405020304" pitchFamily="18" charset="0"/>
              </a:rPr>
              <a:t> </a:t>
            </a:r>
            <a:r>
              <a:rPr lang="en-US" sz="1800" dirty="0">
                <a:solidFill>
                  <a:srgbClr val="000000"/>
                </a:solidFill>
              </a:rPr>
              <a:t>contractor</a:t>
            </a:r>
            <a:r>
              <a:rPr lang="en-US" sz="1800" dirty="0">
                <a:latin typeface="Times New Roman" panose="02020603050405020304" pitchFamily="18" charset="0"/>
              </a:rPr>
              <a:t> </a:t>
            </a:r>
            <a:r>
              <a:rPr lang="en-US" sz="1800" dirty="0">
                <a:solidFill>
                  <a:srgbClr val="000000"/>
                </a:solidFill>
              </a:rPr>
              <a:t>/</a:t>
            </a:r>
            <a:r>
              <a:rPr lang="en-US" sz="1800" dirty="0">
                <a:latin typeface="Times New Roman" panose="02020603050405020304" pitchFamily="18" charset="0"/>
              </a:rPr>
              <a:t> </a:t>
            </a:r>
            <a:r>
              <a:rPr lang="en-US" sz="1800" dirty="0">
                <a:solidFill>
                  <a:srgbClr val="000000"/>
                </a:solidFill>
              </a:rPr>
              <a:t>activities</a:t>
            </a:r>
            <a:endParaRPr lang="en-US" sz="1800" dirty="0"/>
          </a:p>
          <a:p>
            <a:pPr>
              <a:lnSpc>
                <a:spcPct val="107000"/>
              </a:lnSpc>
              <a:spcBef>
                <a:spcPts val="204"/>
              </a:spcBef>
              <a:spcAft>
                <a:spcPts val="204"/>
              </a:spcAft>
            </a:pPr>
            <a:r>
              <a:rPr lang="en-US" sz="1800" dirty="0">
                <a:latin typeface="Times New Roman" panose="02020603050405020304" pitchFamily="18" charset="0"/>
              </a:rPr>
              <a:t>•</a:t>
            </a:r>
            <a:r>
              <a:rPr lang="en-US" sz="1800" dirty="0">
                <a:solidFill>
                  <a:srgbClr val="000000"/>
                </a:solidFill>
              </a:rPr>
              <a:t>Shall be SMART- Specific ,Measurable , Achievable ,Realistic &amp; Timebound</a:t>
            </a:r>
            <a:endParaRPr lang="en-US" sz="1800" dirty="0"/>
          </a:p>
          <a:p>
            <a:pPr>
              <a:lnSpc>
                <a:spcPct val="107000"/>
              </a:lnSpc>
              <a:spcBef>
                <a:spcPts val="204"/>
              </a:spcBef>
              <a:spcAft>
                <a:spcPts val="204"/>
              </a:spcAft>
            </a:pPr>
            <a:r>
              <a:rPr lang="en-US" sz="1800" dirty="0">
                <a:latin typeface="Times New Roman" panose="02020603050405020304" pitchFamily="18" charset="0"/>
              </a:rPr>
              <a:t>•</a:t>
            </a:r>
            <a:r>
              <a:rPr lang="en-US" sz="1800" dirty="0">
                <a:solidFill>
                  <a:srgbClr val="000000"/>
                </a:solidFill>
              </a:rPr>
              <a:t>Can be</a:t>
            </a:r>
            <a:r>
              <a:rPr lang="en-US" sz="1800" dirty="0">
                <a:latin typeface="Times New Roman" panose="02020603050405020304" pitchFamily="18" charset="0"/>
              </a:rPr>
              <a:t> </a:t>
            </a:r>
            <a:r>
              <a:rPr lang="en-US" sz="1800" dirty="0">
                <a:solidFill>
                  <a:srgbClr val="000000"/>
                </a:solidFill>
              </a:rPr>
              <a:t>implemented</a:t>
            </a:r>
            <a:r>
              <a:rPr lang="en-US" sz="1800" dirty="0">
                <a:latin typeface="Times New Roman" panose="02020603050405020304" pitchFamily="18" charset="0"/>
              </a:rPr>
              <a:t> </a:t>
            </a:r>
            <a:r>
              <a:rPr lang="en-US" sz="1800" dirty="0">
                <a:solidFill>
                  <a:srgbClr val="000000"/>
                </a:solidFill>
              </a:rPr>
              <a:t>in</a:t>
            </a:r>
            <a:r>
              <a:rPr lang="en-US" sz="1800" dirty="0">
                <a:latin typeface="Times New Roman" panose="02020603050405020304" pitchFamily="18" charset="0"/>
              </a:rPr>
              <a:t> </a:t>
            </a:r>
            <a:r>
              <a:rPr lang="en-US" sz="1800" dirty="0">
                <a:solidFill>
                  <a:srgbClr val="000000"/>
                </a:solidFill>
              </a:rPr>
              <a:t>a months' time</a:t>
            </a:r>
            <a:r>
              <a:rPr lang="en-US" sz="1800" dirty="0">
                <a:solidFill>
                  <a:srgbClr val="000000"/>
                </a:solidFill>
                <a:latin typeface="Segoe UI" panose="020B0502040204020203" pitchFamily="34" charset="0"/>
              </a:rPr>
              <a:t> </a:t>
            </a:r>
            <a:endParaRPr lang="en-US" sz="1800" dirty="0"/>
          </a:p>
          <a:p>
            <a:pPr>
              <a:lnSpc>
                <a:spcPct val="107000"/>
              </a:lnSpc>
              <a:spcAft>
                <a:spcPts val="815"/>
              </a:spcAft>
            </a:pPr>
            <a:r>
              <a:rPr lang="en-US" sz="1800" dirty="0">
                <a:solidFill>
                  <a:srgbClr val="4E586A"/>
                </a:solidFill>
                <a:latin typeface="Segoe UI" panose="020B0502040204020203" pitchFamily="34" charset="0"/>
              </a:rPr>
              <a:t> </a:t>
            </a:r>
            <a:endParaRPr lang="en-US" sz="1800" dirty="0"/>
          </a:p>
          <a:p>
            <a:pPr>
              <a:lnSpc>
                <a:spcPct val="107000"/>
              </a:lnSpc>
              <a:spcAft>
                <a:spcPts val="815"/>
              </a:spcAft>
            </a:pPr>
            <a:r>
              <a:rPr lang="en-US" sz="1800" dirty="0"/>
              <a:t>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4.emf"/><Relationship Id="rId4" Type="http://schemas.openxmlformats.org/officeDocument/2006/relationships/tags" Target="../tags/tag4.xml"/><Relationship Id="rId9"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12/10/2025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extLst>
      <p:ext uri="{BB962C8B-B14F-4D97-AF65-F5344CB8AC3E}">
        <p14:creationId xmlns:p14="http://schemas.microsoft.com/office/powerpoint/2010/main" val="161431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12/10/2025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extLst>
      <p:ext uri="{BB962C8B-B14F-4D97-AF65-F5344CB8AC3E}">
        <p14:creationId xmlns:p14="http://schemas.microsoft.com/office/powerpoint/2010/main" val="110993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12/10/2025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extLst>
      <p:ext uri="{BB962C8B-B14F-4D97-AF65-F5344CB8AC3E}">
        <p14:creationId xmlns:p14="http://schemas.microsoft.com/office/powerpoint/2010/main" val="3701739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8255" imgH="8255" progId="TCLayout.ActiveDocument.1">
                  <p:embed/>
                </p:oleObj>
              </mc:Choice>
              <mc:Fallback>
                <p:oleObj name="think-cell Slide" r:id="rId9" imgW="8255" imgH="8255" progId="TCLayout.ActiveDocument.1">
                  <p:embed/>
                  <p:pic>
                    <p:nvPicPr>
                      <p:cNvPr id="3" name="Object 6"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5" name="2. Slide Title"/>
          <p:cNvSpPr>
            <a:spLocks noGrp="1"/>
          </p:cNvSpPr>
          <p:nvPr>
            <p:ph type="title"/>
            <p:custDataLst>
              <p:tags r:id="rId3"/>
            </p:custDataLst>
          </p:nvPr>
        </p:nvSpPr>
        <p:spPr>
          <a:xfrm>
            <a:off x="554736" y="519011"/>
            <a:ext cx="11082528" cy="384721"/>
          </a:xfrm>
        </p:spPr>
        <p:txBody>
          <a:bodyPr vert="horz" wrap="square" lIns="0" tIns="0" rIns="0" bIns="0" rtlCol="0" anchor="b" anchorCtr="0">
            <a:spAutoFit/>
          </a:bodyPr>
          <a:lstStyle>
            <a:lvl1pPr>
              <a:defRPr lang="en-US" dirty="0">
                <a:latin typeface="Arial" panose="020B0604020202020204" pitchFamily="34" charset="0"/>
                <a:cs typeface="Arial" panose="020B0604020202020204" pitchFamily="34" charset="0"/>
                <a:sym typeface="Arial" panose="020B0604020202020204" pitchFamily="34" charset="0"/>
              </a:defRPr>
            </a:lvl1pPr>
          </a:lstStyle>
          <a:p>
            <a:pPr lvl="0"/>
            <a:r>
              <a:rPr lang="en-US"/>
              <a:t>Click to edit Master title style</a:t>
            </a:r>
            <a:endParaRPr lang="en-US" dirty="0"/>
          </a:p>
        </p:txBody>
      </p:sp>
      <p:sp>
        <p:nvSpPr>
          <p:cNvPr id="14" name="3. Subtitle"/>
          <p:cNvSpPr>
            <a:spLocks noGrp="1"/>
          </p:cNvSpPr>
          <p:nvPr>
            <p:ph type="subTitle" idx="1"/>
            <p:custDataLst>
              <p:tags r:id="rId4"/>
            </p:custDataLst>
          </p:nvPr>
        </p:nvSpPr>
        <p:spPr>
          <a:xfrm>
            <a:off x="554736" y="903861"/>
            <a:ext cx="11082528" cy="276999"/>
          </a:xfrm>
          <a:prstGeom prst="rect">
            <a:avLst/>
          </a:prstGeom>
        </p:spPr>
        <p:txBody>
          <a:bodyPr vert="horz" wrap="square" lIns="0" tIns="0" rIns="0" bIns="0" rtlCol="0">
            <a:spAutoFit/>
          </a:bodyPr>
          <a:lstStyle>
            <a:lvl1pPr>
              <a:defRPr lang="en-US" sz="1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a:t>Click to edit Master subtitle style</a:t>
            </a:r>
            <a:endParaRPr lang="en-US" dirty="0"/>
          </a:p>
        </p:txBody>
      </p:sp>
      <p:sp>
        <p:nvSpPr>
          <p:cNvPr id="9" name="Slide Numbe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ln>
          <a:effectLst/>
        </p:spPr>
        <p:txBody>
          <a:bodyPr wrap="square" lIns="0" tIns="0" rIns="0" bIns="0" anchor="b">
            <a:spAutoFit/>
          </a:bodyPr>
          <a:lstStyle/>
          <a:p>
            <a:pPr algn="r" defTabSz="610870" fontAlgn="auto">
              <a:spcBef>
                <a:spcPts val="0"/>
              </a:spcBef>
              <a:spcAft>
                <a:spcPts val="0"/>
              </a:spcAft>
              <a:defRPr/>
            </a:pPr>
            <a:fld id="{4ABDCABE-3F10-B64C-92F1-862014417034}" type="slidenum">
              <a:rPr lang="en-US" sz="900" b="0" smtClean="0">
                <a:solidFill>
                  <a:schemeClr val="tx1"/>
                </a:solidFill>
                <a:latin typeface="Arial" panose="020B0604020202020204" pitchFamily="34" charset="0"/>
                <a:ea typeface="+mn-ea"/>
                <a:cs typeface="Arial" panose="020B0604020202020204" pitchFamily="34" charset="0"/>
                <a:sym typeface="Arial" panose="020B0604020202020204" pitchFamily="34" charset="0"/>
              </a:rPr>
              <a:t>‹#›</a:t>
            </a:fld>
            <a:endParaRPr lang="en-US" sz="900" b="0" dirty="0">
              <a:solidFill>
                <a:schemeClr val="tx1"/>
              </a:solidFill>
              <a:latin typeface="Arial" panose="020B0604020202020204" pitchFamily="34" charset="0"/>
              <a:ea typeface="+mn-ea"/>
              <a:cs typeface="Arial" panose="020B0604020202020204" pitchFamily="34" charset="0"/>
              <a:sym typeface="Arial" panose="020B0604020202020204" pitchFamily="34" charset="0"/>
            </a:endParaRPr>
          </a:p>
        </p:txBody>
      </p:sp>
      <p:sp>
        <p:nvSpPr>
          <p:cNvPr id="8" name="5. Source" hidden="1"/>
          <p:cNvSpPr txBox="1"/>
          <p:nvPr userDrawn="1">
            <p:custDataLst>
              <p:tags r:id="rId6"/>
            </p:custDataLst>
          </p:nvPr>
        </p:nvSpPr>
        <p:spPr>
          <a:xfrm>
            <a:off x="554734" y="6498754"/>
            <a:ext cx="10058400" cy="1231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6255" indent="-287655">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880">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latin typeface="Arial" panose="020B0604020202020204" pitchFamily="34" charset="0"/>
                <a:cs typeface="Arial" panose="020B0604020202020204" pitchFamily="34" charset="0"/>
                <a:sym typeface="Arial" panose="020B0604020202020204" pitchFamily="34" charset="0"/>
              </a:rPr>
              <a:t>Source: …</a:t>
            </a:r>
          </a:p>
        </p:txBody>
      </p:sp>
      <p:sp>
        <p:nvSpPr>
          <p:cNvPr id="11" name="1. On-page tracke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latin typeface="Arial" panose="020B0604020202020204" pitchFamily="34" charset="0"/>
                <a:cs typeface="Arial" panose="020B0604020202020204" pitchFamily="34" charset="0"/>
                <a:sym typeface="Arial" panose="020B0604020202020204" pitchFamily="34" charset="0"/>
              </a:defRPr>
            </a:lvl1pPr>
          </a:lstStyle>
          <a:p>
            <a:pPr lvl="0">
              <a:buNone/>
            </a:pPr>
            <a:r>
              <a:rPr lang="en-US" dirty="0"/>
              <a:t>Add tracker</a:t>
            </a:r>
          </a:p>
        </p:txBody>
      </p:sp>
    </p:spTree>
    <p:extLst>
      <p:ext uri="{BB962C8B-B14F-4D97-AF65-F5344CB8AC3E}">
        <p14:creationId xmlns:p14="http://schemas.microsoft.com/office/powerpoint/2010/main" val="1467610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12/10/2025</a:t>
            </a:fld>
            <a:endParaRPr lang="en-US" dirty="0"/>
          </a:p>
        </p:txBody>
      </p:sp>
      <p:sp>
        <p:nvSpPr>
          <p:cNvPr id="8" name="Footer Placeholder 7"/>
          <p:cNvSpPr>
            <a:spLocks noGrp="1"/>
          </p:cNvSpPr>
          <p:nvPr>
            <p:ph type="ftr" sz="quarter" idx="11"/>
          </p:nvPr>
        </p:nvSpPr>
        <p:spPr/>
        <p:txBody>
          <a:bodyPr/>
          <a:lstStyle/>
          <a:p>
            <a:r>
              <a:rPr lang="en-US"/>
              <a:t>Confidential - Not to be shared outside of PDO/PDO contractors </a:t>
            </a:r>
          </a:p>
          <a:p>
            <a:endParaRPr lang="en-US" dirty="0"/>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dirty="0"/>
          </a:p>
        </p:txBody>
      </p:sp>
    </p:spTree>
    <p:extLst>
      <p:ext uri="{BB962C8B-B14F-4D97-AF65-F5344CB8AC3E}">
        <p14:creationId xmlns:p14="http://schemas.microsoft.com/office/powerpoint/2010/main" val="676496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12/10/2025</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extLst>
      <p:ext uri="{BB962C8B-B14F-4D97-AF65-F5344CB8AC3E}">
        <p14:creationId xmlns:p14="http://schemas.microsoft.com/office/powerpoint/2010/main" val="183529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12/10/2025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extLst>
      <p:ext uri="{BB962C8B-B14F-4D97-AF65-F5344CB8AC3E}">
        <p14:creationId xmlns:p14="http://schemas.microsoft.com/office/powerpoint/2010/main" val="68885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12/10/2025</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extLst>
      <p:ext uri="{BB962C8B-B14F-4D97-AF65-F5344CB8AC3E}">
        <p14:creationId xmlns:p14="http://schemas.microsoft.com/office/powerpoint/2010/main" val="247830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12/10/2025</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extLst>
      <p:ext uri="{BB962C8B-B14F-4D97-AF65-F5344CB8AC3E}">
        <p14:creationId xmlns:p14="http://schemas.microsoft.com/office/powerpoint/2010/main" val="131495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12/10/2025</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extLst>
      <p:ext uri="{BB962C8B-B14F-4D97-AF65-F5344CB8AC3E}">
        <p14:creationId xmlns:p14="http://schemas.microsoft.com/office/powerpoint/2010/main" val="1533947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12/10/2025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extLst>
      <p:ext uri="{BB962C8B-B14F-4D97-AF65-F5344CB8AC3E}">
        <p14:creationId xmlns:p14="http://schemas.microsoft.com/office/powerpoint/2010/main" val="421300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t>12/10/2025</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t>‹#›</a:t>
            </a:fld>
            <a:endParaRPr lang="en-US" dirty="0"/>
          </a:p>
        </p:txBody>
      </p:sp>
    </p:spTree>
    <p:extLst>
      <p:ext uri="{BB962C8B-B14F-4D97-AF65-F5344CB8AC3E}">
        <p14:creationId xmlns:p14="http://schemas.microsoft.com/office/powerpoint/2010/main" val="131148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t>12/10/2025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t>‹#›</a:t>
            </a:fld>
            <a:endParaRPr lang="en-US" dirty="0"/>
          </a:p>
        </p:txBody>
      </p:sp>
      <p:pic>
        <p:nvPicPr>
          <p:cNvPr id="7" name="Picture 6"/>
          <p:cNvPicPr>
            <a:picLocks noChangeAspect="1"/>
          </p:cNvPicPr>
          <p:nvPr userDrawn="1"/>
        </p:nvPicPr>
        <p:blipFill>
          <a:blip r:embed="rId14"/>
          <a:stretch>
            <a:fillRect/>
          </a:stretch>
        </p:blipFill>
        <p:spPr>
          <a:xfrm>
            <a:off x="0" y="0"/>
            <a:ext cx="386366" cy="6858000"/>
          </a:xfrm>
          <a:prstGeom prst="rect">
            <a:avLst/>
          </a:prstGeom>
        </p:spPr>
      </p:pic>
      <p:grpSp>
        <p:nvGrpSpPr>
          <p:cNvPr id="8" name="Group 7"/>
          <p:cNvGrpSpPr/>
          <p:nvPr userDrawn="1"/>
        </p:nvGrpSpPr>
        <p:grpSpPr>
          <a:xfrm>
            <a:off x="9289915" y="6117536"/>
            <a:ext cx="2340722" cy="740868"/>
            <a:chOff x="9289915" y="6117536"/>
            <a:chExt cx="2340722" cy="740868"/>
          </a:xfrm>
        </p:grpSpPr>
        <p:pic>
          <p:nvPicPr>
            <p:cNvPr id="9" name="Picture 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p:cNvPicPr>
              <a:picLocks noChangeAspect="1"/>
            </p:cNvPicPr>
            <p:nvPr/>
          </p:nvPicPr>
          <p:blipFill>
            <a:blip r:embed="rId16"/>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837959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13842041-2F6D-CAEC-2C57-541E7017C33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649632" y="3816817"/>
            <a:ext cx="3073938" cy="3041183"/>
          </a:xfrm>
          <a:prstGeom prst="rect">
            <a:avLst/>
          </a:prstGeom>
          <a:ln w="28575">
            <a:solidFill>
              <a:srgbClr val="16942A"/>
            </a:solidFill>
          </a:ln>
        </p:spPr>
      </p:pic>
      <p:pic>
        <p:nvPicPr>
          <p:cNvPr id="8" name="Picture 7">
            <a:extLst>
              <a:ext uri="{FF2B5EF4-FFF2-40B4-BE49-F238E27FC236}">
                <a16:creationId xmlns:a16="http://schemas.microsoft.com/office/drawing/2014/main" id="{271B52E1-BEFA-4DFC-A7DE-6F510D40491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bwMode="auto">
          <a:xfrm>
            <a:off x="8630382" y="980631"/>
            <a:ext cx="3364029" cy="2801194"/>
          </a:xfrm>
          <a:prstGeom prst="rect">
            <a:avLst/>
          </a:prstGeom>
          <a:noFill/>
          <a:ln>
            <a:solidFill>
              <a:srgbClr val="FF0000"/>
            </a:solidFill>
          </a:ln>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6360" y="1486482"/>
            <a:ext cx="8121247" cy="4616648"/>
          </a:xfrm>
          <a:prstGeom prst="rect">
            <a:avLst/>
          </a:prstGeom>
          <a:noFill/>
          <a:ln w="19050">
            <a:noFill/>
            <a:miter lim="800000"/>
            <a:headEnd/>
            <a:tailEnd/>
          </a:ln>
        </p:spPr>
        <p:txBody>
          <a:bodyPr wrap="square">
            <a:spAutoFit/>
          </a:bodyPr>
          <a:lstStyle/>
          <a:p>
            <a:pPr marL="114300" lvl="0" indent="-114300" algn="just">
              <a:defRPr/>
            </a:pPr>
            <a:r>
              <a:rPr lang="hi-IN" sz="1400" b="1" dirty="0">
                <a:solidFill>
                  <a:srgbClr val="FF0000"/>
                </a:solidFill>
                <a:latin typeface="Kokila" panose="020B0604020202020204" pitchFamily="34" charset="0"/>
                <a:cs typeface="Kokila" panose="020B0604020202020204" pitchFamily="34" charset="0"/>
              </a:rPr>
              <a:t>क्या हुआ?</a:t>
            </a:r>
            <a:endParaRPr lang="en-US" sz="1400" dirty="0">
              <a:solidFill>
                <a:srgbClr val="FF0000"/>
              </a:solidFill>
              <a:latin typeface="Kokila" panose="020B0604020202020204" pitchFamily="34" charset="0"/>
              <a:cs typeface="Kokila" panose="020B0604020202020204" pitchFamily="34" charset="0"/>
            </a:endParaRPr>
          </a:p>
          <a:p>
            <a:pPr lvl="0" algn="just">
              <a:defRPr/>
            </a:pPr>
            <a:r>
              <a:rPr lang="hi-IN" sz="1400" kern="100" dirty="0">
                <a:solidFill>
                  <a:prstClr val="black"/>
                </a:solidFill>
                <a:latin typeface="Kokila" panose="020B0604020202020204" pitchFamily="34" charset="0"/>
                <a:ea typeface="Aptos" panose="020B0004020202020204" pitchFamily="34" charset="0"/>
                <a:cs typeface="Kokila" panose="020B0604020202020204" pitchFamily="34" charset="0"/>
              </a:rPr>
              <a:t>संचालन रिग फ्लोर के लिए समर्थन पैर (सपोर्ट लेग्स) स्थापित करने का था। ऑफ-ड्रिलर साइड पर समर्थन पैर स्थापित करने के बाद, ड्रिलर साइड का समर्थन पैर क्रेन का उपयोग करके क्षैतिज से ऊर्ध्वाधर स्थिति में उठाया गया। </a:t>
            </a:r>
            <a:r>
              <a:rPr kumimoji="0" lang="en-US" sz="1400" b="0" i="0" u="none" strike="noStrike" kern="100" cap="none" spc="0" normalizeH="0" baseline="0" noProof="0" dirty="0">
                <a:ln>
                  <a:noFill/>
                </a:ln>
                <a:solidFill>
                  <a:prstClr val="black"/>
                </a:solidFill>
                <a:effectLst/>
                <a:uLnTx/>
                <a:uFillTx/>
                <a:latin typeface="Kokila" panose="020B0604020202020204" pitchFamily="34" charset="0"/>
                <a:ea typeface="Aptos" panose="020B0004020202020204" pitchFamily="34" charset="0"/>
                <a:cs typeface="Kokila" panose="020B0604020202020204" pitchFamily="34" charset="0"/>
              </a:rPr>
              <a:t> </a:t>
            </a:r>
          </a:p>
          <a:p>
            <a:pPr lvl="0" algn="just">
              <a:defRPr/>
            </a:pPr>
            <a:r>
              <a:rPr lang="hi-IN" sz="1400" kern="100" dirty="0">
                <a:solidFill>
                  <a:prstClr val="black"/>
                </a:solidFill>
                <a:latin typeface="Kokila" panose="020B0604020202020204" pitchFamily="34" charset="0"/>
                <a:ea typeface="Aptos" panose="020B0004020202020204" pitchFamily="34" charset="0"/>
                <a:cs typeface="Kokila" panose="020B0604020202020204" pitchFamily="34" charset="0"/>
              </a:rPr>
              <a:t>समर्थन पैर पर एक क्लैंप लगाया गया था, जिसमें एक वेब-स्लिंग क्लैंप से जुड़ा था।</a:t>
            </a:r>
            <a:endParaRPr kumimoji="0" lang="en-US" sz="1400" b="0" i="0" u="none" strike="noStrike" kern="100" cap="none" spc="0" normalizeH="0" baseline="0" noProof="0" dirty="0">
              <a:ln>
                <a:noFill/>
              </a:ln>
              <a:solidFill>
                <a:prstClr val="black"/>
              </a:solidFill>
              <a:effectLst/>
              <a:uLnTx/>
              <a:uFillTx/>
              <a:latin typeface="Kokila" panose="020B0604020202020204" pitchFamily="34" charset="0"/>
              <a:ea typeface="Aptos" panose="020B0004020202020204" pitchFamily="34" charset="0"/>
              <a:cs typeface="Kokila" panose="020B0604020202020204" pitchFamily="34" charset="0"/>
            </a:endParaRPr>
          </a:p>
          <a:p>
            <a:pPr marL="0" marR="0" lvl="0" indent="0" algn="just" defTabSz="914400" rtl="0" eaLnBrk="1" fontAlgn="auto" latinLnBrk="0" hangingPunct="1">
              <a:spcBef>
                <a:spcPts val="0"/>
              </a:spcBef>
              <a:spcAft>
                <a:spcPts val="0"/>
              </a:spcAft>
              <a:buClrTx/>
              <a:buSzTx/>
              <a:buFontTx/>
              <a:buNone/>
              <a:tabLst/>
              <a:defRPr/>
            </a:pPr>
            <a:endParaRPr kumimoji="0" lang="en-US" sz="600" b="0" i="0" u="none" strike="noStrike" kern="100" cap="none" spc="0" normalizeH="0" baseline="0" noProof="0" dirty="0">
              <a:ln>
                <a:noFill/>
              </a:ln>
              <a:solidFill>
                <a:prstClr val="black"/>
              </a:solidFill>
              <a:effectLst/>
              <a:uLnTx/>
              <a:uFillTx/>
              <a:latin typeface="Kokila" panose="020B0604020202020204" pitchFamily="34" charset="0"/>
              <a:ea typeface="Aptos" panose="020B0004020202020204" pitchFamily="34" charset="0"/>
              <a:cs typeface="Kokila" panose="020B0604020202020204" pitchFamily="34" charset="0"/>
            </a:endParaRPr>
          </a:p>
          <a:p>
            <a:pPr lvl="0" algn="just">
              <a:defRPr/>
            </a:pPr>
            <a:r>
              <a:rPr lang="hi-IN" sz="1400" kern="100" dirty="0">
                <a:solidFill>
                  <a:prstClr val="black"/>
                </a:solidFill>
                <a:latin typeface="Kokila" panose="020B0604020202020204" pitchFamily="34" charset="0"/>
                <a:ea typeface="Aptos" panose="020B0004020202020204" pitchFamily="34" charset="0"/>
                <a:cs typeface="Kokila" panose="020B0604020202020204" pitchFamily="34" charset="0"/>
              </a:rPr>
              <a:t>20:30 बजे, जब समर्थन पैर को ऊर्ध्वाधर स्थिति में उठाया जा रहा था, यह क्लैंप से डिस्कनेक्ट हो गया और बैंकमैन और फ्लोरमैन के बीच जमीन पर गिर गया, जो टैगलाइन पकड़े हुए था। इस घटना में कोई चोट नहीं हुई।</a:t>
            </a:r>
            <a:endParaRPr kumimoji="0" lang="en-US" sz="1400" b="0" i="0" u="none" strike="noStrike" kern="100" cap="none" spc="0" normalizeH="0" baseline="0" noProof="0" dirty="0">
              <a:ln>
                <a:noFill/>
              </a:ln>
              <a:solidFill>
                <a:prstClr val="black"/>
              </a:solidFill>
              <a:effectLst/>
              <a:uLnTx/>
              <a:uFillTx/>
              <a:latin typeface="Kokila" panose="020B0604020202020204" pitchFamily="34" charset="0"/>
              <a:ea typeface="Aptos" panose="020B0004020202020204" pitchFamily="34" charset="0"/>
              <a:cs typeface="Kokila" panose="020B0604020202020204" pitchFamily="34" charset="0"/>
            </a:endParaRPr>
          </a:p>
          <a:p>
            <a:pPr marL="0" marR="0" lvl="0" indent="0" algn="just" defTabSz="914400" rtl="0" eaLnBrk="1" fontAlgn="auto" latinLnBrk="0" hangingPunct="1">
              <a:spcBef>
                <a:spcPts val="0"/>
              </a:spcBef>
              <a:spcAft>
                <a:spcPts val="0"/>
              </a:spcAft>
              <a:buClrTx/>
              <a:buSzTx/>
              <a:buFontTx/>
              <a:buNone/>
              <a:tabLst/>
              <a:defRPr/>
            </a:pPr>
            <a:endParaRPr kumimoji="0" lang="en-US" sz="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0" marR="0" lvl="0" indent="0" algn="just" defTabSz="914400" rtl="0" eaLnBrk="1" fontAlgn="auto" latinLnBrk="0" hangingPunct="1">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00"/>
              </a:solidFill>
              <a:effectLst/>
              <a:uLnTx/>
              <a:uFillTx/>
              <a:latin typeface="Kokila" panose="020B0604020202020204" pitchFamily="34" charset="0"/>
              <a:cs typeface="Kokila" panose="020B0604020202020204" pitchFamily="34" charset="0"/>
            </a:endParaRPr>
          </a:p>
          <a:p>
            <a:pPr lvl="0">
              <a:defRPr/>
            </a:pPr>
            <a:r>
              <a:rPr lang="hi-IN" altLang="zh-CN" sz="1400" b="1" dirty="0">
                <a:solidFill>
                  <a:srgbClr val="0070C0"/>
                </a:solidFill>
                <a:latin typeface="Kokila" panose="020B0604020202020204" pitchFamily="34" charset="0"/>
                <a:cs typeface="Kokila" panose="020B0604020202020204" pitchFamily="34" charset="0"/>
              </a:rPr>
              <a:t>ऐसा क्यों हुआ/निष्कर्ष:</a:t>
            </a:r>
            <a:endParaRPr lang="en-GB" altLang="zh-CN" sz="1400" b="1" dirty="0">
              <a:solidFill>
                <a:srgbClr val="0070C0"/>
              </a:solidFill>
              <a:latin typeface="Kokila" panose="020B0604020202020204" pitchFamily="34" charset="0"/>
              <a:cs typeface="Kokila" panose="020B0604020202020204" pitchFamily="34" charset="0"/>
            </a:endParaRPr>
          </a:p>
          <a:p>
            <a:pPr marL="171450" lvl="0" indent="-171450">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क्लैंप के सुरक्षित पिनों को स्प्लिट पिनों से सुरक्षित नहीं किया गया था।</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lgn="just">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समर्थन पैर उठाने के लिए सामान्य लिफ्ट योजना जारी की गई थी।</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lgn="just">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समर्थन पैर एक अस्थिर भार था। लिफ्ट पॉइंट सीजी (गुरुत्व केंद्र) के नीचे नहीं था।</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lgn="just">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क्रू मेंबर (बैंकमैन और टैगलाइन धारक) जोखिम क्षेत्र में खड़े थे।</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lgn="just">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अमाल में भीड़भाड़ वाला कार्य क्षेत्र क्रू की स्थिति के लिए विकल्पों को सीमित करता है।</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lgn="just">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बार-बार की गतिविधियों के प्रति आत्मसंतुष्टि।</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R="0" lvl="0" algn="l" defTabSz="914400" rtl="0" eaLnBrk="1" fontAlgn="auto" latinLnBrk="0" hangingPunct="1">
              <a:spcBef>
                <a:spcPts val="0"/>
              </a:spcBef>
              <a:spcAft>
                <a:spcPts val="0"/>
              </a:spcAft>
              <a:buClrTx/>
              <a:buSzTx/>
              <a:tabLst/>
              <a:defRPr/>
            </a:pPr>
            <a:endParaRPr kumimoji="0" lang="en-US" sz="11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14300" lvl="0" indent="-114300" algn="just">
              <a:defRPr/>
            </a:pPr>
            <a:r>
              <a:rPr lang="hi-IN" sz="1400" b="1" dirty="0">
                <a:solidFill>
                  <a:srgbClr val="0070C0"/>
                </a:solidFill>
                <a:latin typeface="Kokila" panose="020B0604020202020204" pitchFamily="34" charset="0"/>
                <a:ea typeface="宋体" panose="02010600030101010101" pitchFamily="2" charset="-122"/>
                <a:cs typeface="Kokila" panose="020B0604020202020204" pitchFamily="34" charset="0"/>
              </a:rPr>
              <a:t>इस घटना से आपकी सीख</a:t>
            </a:r>
            <a:r>
              <a:rPr lang="en-US" sz="1400" b="1" dirty="0">
                <a:solidFill>
                  <a:srgbClr val="0070C0"/>
                </a:solidFill>
                <a:latin typeface="Kokila" panose="020B0604020202020204" pitchFamily="34" charset="0"/>
                <a:ea typeface="宋体" panose="02010600030101010101" pitchFamily="2" charset="-122"/>
                <a:cs typeface="Kokila" panose="020B0604020202020204" pitchFamily="34" charset="0"/>
              </a:rPr>
              <a:t>:</a:t>
            </a:r>
          </a:p>
          <a:p>
            <a:pPr marL="171450" lvl="0" indent="-171450" algn="just">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जब तक कर्मी ड्रॉप जोन से हटाए नहीं जाते, तब तक लिफ्टिंग संचालन न करें।</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lgn="just">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कार्य शुरू करने से पहले एसओपी की समीक्षा करें और यदि चरण गायब हों तो एसओपी अपडेट करें।</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lgn="just">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सुनिश्चित करें कि उपकरण का निरीक्षण किया गया हो और वह उपयोग के लिए उपयुक्त हो।</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lgn="just">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लिफ्टिंग के लिए केवल स्वीकृत लिफ्टिंग पॉइंट्स का उपयोग करें।</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171450" lvl="0" indent="-171450" algn="just">
              <a:spcAft>
                <a:spcPts val="800"/>
              </a:spcAft>
              <a:buFont typeface="Arial" panose="020B0604020202020204" pitchFamily="34" charset="0"/>
              <a:buChar char="•"/>
              <a:defRPr/>
            </a:pPr>
            <a:r>
              <a:rPr lang="hi-IN" sz="1400" dirty="0">
                <a:solidFill>
                  <a:prstClr val="black"/>
                </a:solidFill>
                <a:latin typeface="Kokila" panose="020B0604020202020204" pitchFamily="34" charset="0"/>
                <a:cs typeface="Kokila" panose="020B0604020202020204" pitchFamily="34" charset="0"/>
              </a:rPr>
              <a:t>हमेशा मुस्त’एद चरणों और टीबीटी से चर्चा का पालन करें।</a:t>
            </a:r>
            <a:endParaRPr kumimoji="0" lang="en-US" sz="14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1" y="984640"/>
            <a:ext cx="8121246" cy="523220"/>
          </a:xfrm>
          <a:prstGeom prst="rect">
            <a:avLst/>
          </a:prstGeom>
          <a:solidFill>
            <a:srgbClr val="FFC000"/>
          </a:solidFill>
        </p:spPr>
        <p:txBody>
          <a:bodyPr wrap="square">
            <a:spAutoFit/>
          </a:bodyPr>
          <a:lstStyle/>
          <a:p>
            <a:pPr lvl="0">
              <a:defRPr/>
            </a:pPr>
            <a:r>
              <a:rPr lang="hi-IN" sz="2800" b="1" dirty="0">
                <a:solidFill>
                  <a:srgbClr val="0D38B3"/>
                </a:solidFill>
                <a:latin typeface="Kokila" panose="020B0604020202020204" pitchFamily="34" charset="0"/>
                <a:cs typeface="Kokila" panose="020B0604020202020204" pitchFamily="34" charset="0"/>
              </a:rPr>
              <a:t>लक्षित दर्शक:</a:t>
            </a:r>
            <a:r>
              <a:rPr kumimoji="0" lang="en-US" sz="2800" b="1" i="0" u="none" strike="noStrike" kern="1200" cap="none" spc="0" normalizeH="0" baseline="0" noProof="0" dirty="0">
                <a:ln>
                  <a:noFill/>
                </a:ln>
                <a:solidFill>
                  <a:srgbClr val="0D38B3"/>
                </a:solidFill>
                <a:effectLst/>
                <a:uLnTx/>
                <a:uFillTx/>
                <a:latin typeface="Kokila" panose="020B0604020202020204" pitchFamily="34" charset="0"/>
                <a:cs typeface="Kokila" panose="020B0604020202020204" pitchFamily="34" charset="0"/>
              </a:rPr>
              <a:t> </a:t>
            </a:r>
            <a:r>
              <a:rPr lang="hi-IN" sz="2400" b="1" dirty="0">
                <a:solidFill>
                  <a:srgbClr val="FF0000"/>
                </a:solidFill>
                <a:latin typeface="Kokila" panose="020B0604020202020204" pitchFamily="34" charset="0"/>
                <a:cs typeface="Kokila" panose="020B0604020202020204" pitchFamily="34" charset="0"/>
              </a:rPr>
              <a:t>ड्रिलिंग और वर्कओवर कर्मी</a:t>
            </a:r>
            <a:endParaRPr kumimoji="0" lang="en-US" sz="2400" b="1" i="0" u="none" strike="noStrike" kern="1200" cap="none" spc="0" normalizeH="0" baseline="0" noProof="0" dirty="0">
              <a:ln>
                <a:noFill/>
              </a:ln>
              <a:solidFill>
                <a:srgbClr val="FF0000"/>
              </a:solidFill>
              <a:effectLst/>
              <a:uLnTx/>
              <a:uFillTx/>
              <a:latin typeface="Kokila" panose="020B0604020202020204" pitchFamily="34" charset="0"/>
              <a:cs typeface="Kokila" panose="020B0604020202020204"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lvl="0" algn="ctr">
              <a:defRPr/>
            </a:pPr>
            <a:r>
              <a:rPr lang="hi-IN" sz="3600" b="1" dirty="0">
                <a:solidFill>
                  <a:srgbClr val="00B050"/>
                </a:solidFill>
                <a:latin typeface="Kokila" panose="020B0604020202020204" pitchFamily="34" charset="0"/>
                <a:ea typeface="Tahoma" panose="020B0604030504040204" pitchFamily="34" charset="0"/>
                <a:cs typeface="Kokila" panose="020B0604020202020204" pitchFamily="34" charset="0"/>
              </a:rPr>
              <a:t>पीडीओ दूसरी चेतावनी</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341048" y="6094693"/>
            <a:ext cx="8191099" cy="338554"/>
          </a:xfrm>
          <a:prstGeom prst="rect">
            <a:avLst/>
          </a:prstGeom>
          <a:solidFill>
            <a:schemeClr val="accent1"/>
          </a:solidFill>
        </p:spPr>
        <p:txBody>
          <a:bodyPr wrap="square" rtlCol="0">
            <a:spAutoFit/>
          </a:bodyPr>
          <a:lstStyle/>
          <a:p>
            <a:pPr lvl="0" algn="ctr" fontAlgn="base">
              <a:spcBef>
                <a:spcPct val="0"/>
              </a:spcBef>
              <a:spcAft>
                <a:spcPct val="0"/>
              </a:spcAft>
              <a:defRPr/>
            </a:pPr>
            <a:r>
              <a:rPr lang="hi-IN" sz="1600" b="1" dirty="0">
                <a:solidFill>
                  <a:srgbClr val="FFFF00"/>
                </a:solidFill>
                <a:latin typeface="Kokila" panose="020B0604020202020204" pitchFamily="34" charset="0"/>
                <a:ea typeface="MS PGothic" pitchFamily="34" charset="-128"/>
                <a:cs typeface="Kokila" panose="020B0604020202020204" pitchFamily="34" charset="0"/>
              </a:rPr>
              <a:t>लिफ्टिंग के लिए केवल स्वीकृत लिफ्टिंग पॉइंट्स का उपयोग करें।</a:t>
            </a:r>
            <a:endParaRPr lang="en-US" sz="1600" b="1" dirty="0">
              <a:solidFill>
                <a:srgbClr val="FFFF00"/>
              </a:solidFill>
              <a:latin typeface="Kokila" panose="020B0604020202020204" pitchFamily="34" charset="0"/>
              <a:ea typeface="MS PGothic" pitchFamily="34" charset="-128"/>
              <a:cs typeface="Kokila" panose="020B0604020202020204" pitchFamily="34" charset="0"/>
            </a:endParaRPr>
          </a:p>
        </p:txBody>
      </p:sp>
      <p:sp>
        <p:nvSpPr>
          <p:cNvPr id="5" name="TextBox 4">
            <a:extLst>
              <a:ext uri="{FF2B5EF4-FFF2-40B4-BE49-F238E27FC236}">
                <a16:creationId xmlns:a16="http://schemas.microsoft.com/office/drawing/2014/main" id="{E8FE8FC6-4D50-E934-F653-6BEB436C1773}"/>
              </a:ext>
            </a:extLst>
          </p:cNvPr>
          <p:cNvSpPr txBox="1"/>
          <p:nvPr/>
        </p:nvSpPr>
        <p:spPr>
          <a:xfrm>
            <a:off x="8621962" y="3510648"/>
            <a:ext cx="3372449" cy="276999"/>
          </a:xfrm>
          <a:prstGeom prst="rect">
            <a:avLst/>
          </a:prstGeom>
          <a:solidFill>
            <a:schemeClr val="bg1"/>
          </a:solidFill>
          <a:ln>
            <a:solidFill>
              <a:srgbClr val="FF0000"/>
            </a:solidFill>
          </a:ln>
        </p:spPr>
        <p:txBody>
          <a:bodyPr wrap="square">
            <a:spAutoFit/>
          </a:bodyPr>
          <a:lstStyle/>
          <a:p>
            <a:pPr lvl="0" algn="ctr">
              <a:defRPr/>
            </a:pPr>
            <a:r>
              <a:rPr lang="hi-IN" sz="1200" dirty="0">
                <a:solidFill>
                  <a:srgbClr val="000000"/>
                </a:solidFill>
                <a:latin typeface="Kokila" panose="020B0604020202020204" pitchFamily="34" charset="0"/>
                <a:cs typeface="Kokila" panose="020B0604020202020204" pitchFamily="34" charset="0"/>
              </a:rPr>
              <a:t>रिग फ्लोर समर्थन पैर क्रू मेंबर्स के बीच गिरा।</a:t>
            </a: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p:txBody>
      </p:sp>
      <p:sp>
        <p:nvSpPr>
          <p:cNvPr id="16" name="Callout: Line with Accent Bar 15">
            <a:extLst>
              <a:ext uri="{FF2B5EF4-FFF2-40B4-BE49-F238E27FC236}">
                <a16:creationId xmlns:a16="http://schemas.microsoft.com/office/drawing/2014/main" id="{CC0937D2-22FC-33AE-4A87-2C738CA3F417}"/>
              </a:ext>
            </a:extLst>
          </p:cNvPr>
          <p:cNvSpPr/>
          <p:nvPr/>
        </p:nvSpPr>
        <p:spPr>
          <a:xfrm flipH="1">
            <a:off x="8630381" y="3062193"/>
            <a:ext cx="984051" cy="336550"/>
          </a:xfrm>
          <a:prstGeom prst="accentCallout1">
            <a:avLst>
              <a:gd name="adj1" fmla="val 18750"/>
              <a:gd name="adj2" fmla="val -8333"/>
              <a:gd name="adj3" fmla="val 64311"/>
              <a:gd name="adj4" fmla="val -28348"/>
            </a:avLst>
          </a:prstGeom>
          <a:solidFill>
            <a:schemeClr val="bg1"/>
          </a:solidFill>
          <a:ln>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defRPr/>
            </a:pPr>
            <a:r>
              <a:rPr lang="hi-IN" sz="1200" dirty="0">
                <a:solidFill>
                  <a:prstClr val="black"/>
                </a:solidFill>
                <a:latin typeface="Kokila" panose="020B0604020202020204" pitchFamily="34" charset="0"/>
                <a:cs typeface="Kokila" panose="020B0604020202020204" pitchFamily="34" charset="0"/>
              </a:rPr>
              <a:t>समर्थन पैर यहाँ गिरा।</a:t>
            </a: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p:txBody>
      </p:sp>
      <p:pic>
        <p:nvPicPr>
          <p:cNvPr id="17" name="Picture 16">
            <a:extLst>
              <a:ext uri="{FF2B5EF4-FFF2-40B4-BE49-F238E27FC236}">
                <a16:creationId xmlns:a16="http://schemas.microsoft.com/office/drawing/2014/main" id="{443FEEDD-E3D7-7960-D029-96631C02211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40029" y="931264"/>
            <a:ext cx="454382" cy="486083"/>
          </a:xfrm>
          <a:prstGeom prst="rect">
            <a:avLst/>
          </a:prstGeom>
        </p:spPr>
      </p:pic>
      <p:pic>
        <p:nvPicPr>
          <p:cNvPr id="20" name="Picture 19">
            <a:extLst>
              <a:ext uri="{FF2B5EF4-FFF2-40B4-BE49-F238E27FC236}">
                <a16:creationId xmlns:a16="http://schemas.microsoft.com/office/drawing/2014/main" id="{BF641200-2F92-0144-E913-9326F4D10AE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552" t="11989" r="16344" b="20726"/>
          <a:stretch/>
        </p:blipFill>
        <p:spPr bwMode="auto">
          <a:xfrm>
            <a:off x="11704320" y="6410195"/>
            <a:ext cx="457200" cy="48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090AE1EF-C4BB-7F86-23C2-E25353CD035B}"/>
              </a:ext>
            </a:extLst>
          </p:cNvPr>
          <p:cNvSpPr txBox="1"/>
          <p:nvPr/>
        </p:nvSpPr>
        <p:spPr>
          <a:xfrm>
            <a:off x="8630382" y="6608695"/>
            <a:ext cx="3073938" cy="276999"/>
          </a:xfrm>
          <a:prstGeom prst="rect">
            <a:avLst/>
          </a:prstGeom>
          <a:solidFill>
            <a:schemeClr val="bg1"/>
          </a:solidFill>
          <a:ln>
            <a:solidFill>
              <a:srgbClr val="16942A"/>
            </a:solidFill>
          </a:ln>
        </p:spPr>
        <p:txBody>
          <a:bodyPr wrap="square">
            <a:spAutoFit/>
          </a:bodyPr>
          <a:lstStyle/>
          <a:p>
            <a:pPr lvl="0" algn="ctr">
              <a:defRPr/>
            </a:pPr>
            <a:r>
              <a:rPr lang="hi-IN" sz="1200" dirty="0">
                <a:solidFill>
                  <a:srgbClr val="000000"/>
                </a:solidFill>
                <a:latin typeface="Kokila" panose="020B0604020202020204" pitchFamily="34" charset="0"/>
                <a:cs typeface="Kokila" panose="020B0604020202020204" pitchFamily="34" charset="0"/>
              </a:rPr>
              <a:t>लिफ्टिंग के लिए हमेशा स्वीकृत पैड आइज़ का उपयोग करें।</a:t>
            </a:r>
            <a:endParaRPr kumimoji="0" lang="en-US" sz="1200"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p:txBody>
      </p:sp>
      <p:graphicFrame>
        <p:nvGraphicFramePr>
          <p:cNvPr id="3" name="Table 2">
            <a:extLst>
              <a:ext uri="{FF2B5EF4-FFF2-40B4-BE49-F238E27FC236}">
                <a16:creationId xmlns:a16="http://schemas.microsoft.com/office/drawing/2014/main" id="{EE75B5F1-FE17-5599-F11A-F3CAE1BE07CF}"/>
              </a:ext>
            </a:extLst>
          </p:cNvPr>
          <p:cNvGraphicFramePr>
            <a:graphicFrameLocks noGrp="1"/>
          </p:cNvGraphicFramePr>
          <p:nvPr>
            <p:extLst>
              <p:ext uri="{D42A27DB-BD31-4B8C-83A1-F6EECF244321}">
                <p14:modId xmlns:p14="http://schemas.microsoft.com/office/powerpoint/2010/main" val="2583067272"/>
              </p:ext>
            </p:extLst>
          </p:nvPr>
        </p:nvGraphicFramePr>
        <p:xfrm>
          <a:off x="505677" y="571346"/>
          <a:ext cx="11663273" cy="457200"/>
        </p:xfrm>
        <a:graphic>
          <a:graphicData uri="http://schemas.openxmlformats.org/drawingml/2006/table">
            <a:tbl>
              <a:tblPr firstRow="1" bandRow="1">
                <a:tableStyleId>{F5AB1C69-6EDB-4FF4-983F-18BD219EF322}</a:tableStyleId>
              </a:tblPr>
              <a:tblGrid>
                <a:gridCol w="651369">
                  <a:extLst>
                    <a:ext uri="{9D8B030D-6E8A-4147-A177-3AD203B41FA5}">
                      <a16:colId xmlns:a16="http://schemas.microsoft.com/office/drawing/2014/main" val="2915212829"/>
                    </a:ext>
                  </a:extLst>
                </a:gridCol>
                <a:gridCol w="1034269">
                  <a:extLst>
                    <a:ext uri="{9D8B030D-6E8A-4147-A177-3AD203B41FA5}">
                      <a16:colId xmlns:a16="http://schemas.microsoft.com/office/drawing/2014/main" val="1263731317"/>
                    </a:ext>
                  </a:extLst>
                </a:gridCol>
                <a:gridCol w="1050577">
                  <a:extLst>
                    <a:ext uri="{9D8B030D-6E8A-4147-A177-3AD203B41FA5}">
                      <a16:colId xmlns:a16="http://schemas.microsoft.com/office/drawing/2014/main" val="3493424009"/>
                    </a:ext>
                  </a:extLst>
                </a:gridCol>
                <a:gridCol w="902588">
                  <a:extLst>
                    <a:ext uri="{9D8B030D-6E8A-4147-A177-3AD203B41FA5}">
                      <a16:colId xmlns:a16="http://schemas.microsoft.com/office/drawing/2014/main" val="578596613"/>
                    </a:ext>
                  </a:extLst>
                </a:gridCol>
                <a:gridCol w="1733378">
                  <a:extLst>
                    <a:ext uri="{9D8B030D-6E8A-4147-A177-3AD203B41FA5}">
                      <a16:colId xmlns:a16="http://schemas.microsoft.com/office/drawing/2014/main" val="710035722"/>
                    </a:ext>
                  </a:extLst>
                </a:gridCol>
                <a:gridCol w="1610298">
                  <a:extLst>
                    <a:ext uri="{9D8B030D-6E8A-4147-A177-3AD203B41FA5}">
                      <a16:colId xmlns:a16="http://schemas.microsoft.com/office/drawing/2014/main" val="1371902183"/>
                    </a:ext>
                  </a:extLst>
                </a:gridCol>
                <a:gridCol w="1456448">
                  <a:extLst>
                    <a:ext uri="{9D8B030D-6E8A-4147-A177-3AD203B41FA5}">
                      <a16:colId xmlns:a16="http://schemas.microsoft.com/office/drawing/2014/main" val="1814095484"/>
                    </a:ext>
                  </a:extLst>
                </a:gridCol>
                <a:gridCol w="590663">
                  <a:extLst>
                    <a:ext uri="{9D8B030D-6E8A-4147-A177-3AD203B41FA5}">
                      <a16:colId xmlns:a16="http://schemas.microsoft.com/office/drawing/2014/main" val="2001367833"/>
                    </a:ext>
                  </a:extLst>
                </a:gridCol>
                <a:gridCol w="1031702">
                  <a:extLst>
                    <a:ext uri="{9D8B030D-6E8A-4147-A177-3AD203B41FA5}">
                      <a16:colId xmlns:a16="http://schemas.microsoft.com/office/drawing/2014/main" val="2964666558"/>
                    </a:ext>
                  </a:extLst>
                </a:gridCol>
                <a:gridCol w="1601981">
                  <a:extLst>
                    <a:ext uri="{9D8B030D-6E8A-4147-A177-3AD203B41FA5}">
                      <a16:colId xmlns:a16="http://schemas.microsoft.com/office/drawing/2014/main" val="695451150"/>
                    </a:ext>
                  </a:extLst>
                </a:gridCol>
              </a:tblGrid>
              <a:tr h="216975">
                <a:tc>
                  <a:txBody>
                    <a:bodyPr/>
                    <a:lstStyle/>
                    <a:p>
                      <a:pPr algn="l"/>
                      <a:r>
                        <a:rPr lang="hi-IN" sz="1200" b="1" dirty="0">
                          <a:solidFill>
                            <a:prstClr val="black"/>
                          </a:solidFill>
                          <a:latin typeface="Kokila" panose="020B0604020202020204" pitchFamily="34" charset="0"/>
                          <a:cs typeface="Kokila" panose="020B0604020202020204" pitchFamily="34" charset="0"/>
                        </a:rPr>
                        <a:t>तारीख</a:t>
                      </a:r>
                      <a:r>
                        <a:rPr kumimoji="0" lang="en-GB" sz="1200" b="1"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algn="l"/>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समय</a:t>
                      </a:r>
                      <a:r>
                        <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lang="en-US" sz="12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en-GB"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28/01/2025</a:t>
                      </a:r>
                    </a:p>
                    <a:p>
                      <a:pPr algn="l"/>
                      <a:r>
                        <a:rPr kumimoji="0" lang="en-US" sz="12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rPr>
                        <a:t>09:45</a:t>
                      </a:r>
                      <a:r>
                        <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 AM</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hi-IN" sz="1200" b="1" dirty="0">
                          <a:solidFill>
                            <a:prstClr val="black"/>
                          </a:solidFill>
                          <a:latin typeface="Kokila" panose="020B0604020202020204" pitchFamily="34" charset="0"/>
                          <a:cs typeface="Kokila" panose="020B0604020202020204" pitchFamily="34" charset="0"/>
                        </a:rPr>
                        <a:t>घटना का शीर्षक</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पीआईएम</a:t>
                      </a:r>
                      <a:r>
                        <a:rPr kumimoji="0" lang="en-GB"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endParaRPr kumimoji="0" lang="en-GB" sz="1200" b="1" i="0" u="none" strike="noStrike" kern="1200" cap="none" spc="0" normalizeH="0" baseline="0" noProof="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hi-IN" sz="1200" b="1" dirty="0">
                          <a:solidFill>
                            <a:srgbClr val="4472C4"/>
                          </a:solidFill>
                          <a:latin typeface="Kokila" panose="020B0604020202020204" pitchFamily="34" charset="0"/>
                          <a:cs typeface="Kokila" panose="020B0604020202020204" pitchFamily="34" charset="0"/>
                        </a:rPr>
                        <a:t>हाईपो</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#04 </a:t>
                      </a:r>
                    </a:p>
                    <a:p>
                      <a:pPr algn="l"/>
                      <a:r>
                        <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r>
                        <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1174379</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rPr>
                        <a:t>      </a:t>
                      </a:r>
                      <a:r>
                        <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                     </a:t>
                      </a:r>
                      <a:endParaRPr lang="en-US" sz="12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जोखिम श्रेणी</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hi-IN" sz="1200" b="1" kern="1200" noProof="0" dirty="0">
                          <a:solidFill>
                            <a:schemeClr val="tx1"/>
                          </a:solidFill>
                          <a:latin typeface="Kokila" panose="020B0604020202020204" pitchFamily="34" charset="0"/>
                          <a:cs typeface="Kokila" panose="020B0604020202020204" pitchFamily="34" charset="0"/>
                        </a:rPr>
                        <a:t>चोट/संपत्ति क्षति</a:t>
                      </a:r>
                      <a:r>
                        <a:rPr lang="en-US" sz="1200" b="1" kern="1200" noProof="0" dirty="0">
                          <a:solidFill>
                            <a:schemeClr val="tx1"/>
                          </a:solidFill>
                          <a:latin typeface="Kokila" panose="020B0604020202020204" pitchFamily="34" charset="0"/>
                          <a:cs typeface="Kokila" panose="020B0604020202020204" pitchFamily="34" charset="0"/>
                        </a:rPr>
                        <a:t>:</a:t>
                      </a:r>
                      <a:endParaRPr lang="en-US" sz="1200" b="1" kern="1200" dirty="0">
                        <a:solidFill>
                          <a:schemeClr val="tx1"/>
                        </a:solidFill>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hi-IN"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rPr>
                        <a:t>बूँद</a:t>
                      </a:r>
                      <a:endParaRPr kumimoji="0" lang="en-US" sz="1200" b="1" u="none" strike="noStrike" kern="1200" cap="none" spc="0" normalizeH="0" baseline="0" noProof="0" dirty="0">
                        <a:ln>
                          <a:noFill/>
                        </a:ln>
                        <a:solidFill>
                          <a:srgbClr val="4472C4"/>
                        </a:solidFill>
                        <a:effectLst/>
                        <a:uLnTx/>
                        <a:uFillTx/>
                        <a:latin typeface="Kokila" panose="020B0604020202020204" pitchFamily="34" charset="0"/>
                        <a:cs typeface="Kokila" panose="020B0604020202020204" pitchFamily="34" charset="0"/>
                      </a:endParaRPr>
                    </a:p>
                    <a:p>
                      <a:pPr algn="l"/>
                      <a:r>
                        <a:rPr kumimoji="0" lang="hi-IN"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क्षतिग्रस्त नाही</a:t>
                      </a:r>
                      <a:endPar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वास्तविक गंभीरता</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a:t>
                      </a:r>
                    </a:p>
                    <a:p>
                      <a:pPr algn="l"/>
                      <a:r>
                        <a:rPr kumimoji="0" lang="hi-IN"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संभावित गंभीरता</a:t>
                      </a:r>
                      <a:r>
                        <a:rPr kumimoji="0" lang="en-US" sz="1200" b="1"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rPr>
                        <a:t>:  </a:t>
                      </a:r>
                      <a:endParaRPr lang="en-US" sz="1200" dirty="0">
                        <a:latin typeface="Kokila" panose="020B0604020202020204" pitchFamily="34" charset="0"/>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hi-IN" sz="12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rPr>
                        <a:t>0पी</a:t>
                      </a:r>
                      <a:endParaRPr kumimoji="0" lang="en-GB" sz="12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endParaRPr>
                    </a:p>
                    <a:p>
                      <a:r>
                        <a:rPr kumimoji="0" lang="hi-IN" sz="12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rPr>
                        <a:t>सी4पी</a:t>
                      </a:r>
                      <a:endParaRPr kumimoji="0" lang="en-GB" sz="1200" b="1" u="none" strike="noStrike" kern="1200" cap="none" spc="0" normalizeH="0" baseline="0" noProof="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kumimoji="0" lang="hi-IN"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गतिविधि</a:t>
                      </a:r>
                      <a:r>
                        <a:rPr kumimoji="0" lang="en-GB"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p>
                    <a:p>
                      <a:pPr marL="0" algn="l" defTabSz="914400" rtl="0" eaLnBrk="1" latinLnBrk="0" hangingPunct="1"/>
                      <a:r>
                        <a:rPr kumimoji="0" lang="hi-IN"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स्थान</a:t>
                      </a:r>
                      <a:r>
                        <a:rPr kumimoji="0" lang="en-GB" sz="1200" b="1" u="none" strike="noStrike" kern="1200" cap="none" spc="0" normalizeH="0" baseline="0" dirty="0">
                          <a:ln>
                            <a:noFill/>
                          </a:ln>
                          <a:solidFill>
                            <a:prstClr val="black"/>
                          </a:solidFill>
                          <a:effectLst/>
                          <a:uLnTx/>
                          <a:uFillTx/>
                          <a:latin typeface="Kokila" panose="020B0604020202020204" pitchFamily="34" charset="0"/>
                          <a:cs typeface="Kokila" panose="020B0604020202020204" pitchFamily="34" charset="0"/>
                        </a:rPr>
                        <a:t>:</a:t>
                      </a:r>
                      <a:endParaRPr kumimoji="0" lang="en-US" sz="1200" b="1" i="0" u="none" strike="noStrike" kern="1200" cap="none" spc="0" normalizeH="0" baseline="0" dirty="0">
                        <a:ln>
                          <a:noFill/>
                        </a:ln>
                        <a:solidFill>
                          <a:prstClr val="black"/>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i-IN"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लिफ्टिंग</a:t>
                      </a:r>
                      <a:endParaRPr kumimoji="0" lang="en-US"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p>
                      <a:pPr algn="l"/>
                      <a:r>
                        <a:rPr kumimoji="0" lang="hi-IN"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rPr>
                        <a:t>अमल</a:t>
                      </a:r>
                      <a:endParaRPr kumimoji="0" lang="en-GB" sz="1200" b="1" u="none" strike="noStrike" kern="1200" cap="none" spc="0" normalizeH="0" baseline="0" dirty="0">
                        <a:ln>
                          <a:noFill/>
                        </a:ln>
                        <a:solidFill>
                          <a:srgbClr val="4472C4"/>
                        </a:solidFill>
                        <a:effectLst/>
                        <a:uLnTx/>
                        <a:uFillTx/>
                        <a:latin typeface="Kokila" panose="020B0604020202020204" pitchFamily="34" charset="0"/>
                        <a:ea typeface="+mn-ea"/>
                        <a:cs typeface="Kokila"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
        <p:nvSpPr>
          <p:cNvPr id="6" name="Rectangle 5">
            <a:extLst>
              <a:ext uri="{FF2B5EF4-FFF2-40B4-BE49-F238E27FC236}">
                <a16:creationId xmlns:a16="http://schemas.microsoft.com/office/drawing/2014/main" id="{19656BD9-521A-9ED8-6208-EBF6EC7D24C8}"/>
              </a:ext>
            </a:extLst>
          </p:cNvPr>
          <p:cNvSpPr/>
          <p:nvPr/>
        </p:nvSpPr>
        <p:spPr>
          <a:xfrm>
            <a:off x="1917461" y="6523832"/>
            <a:ext cx="4638007" cy="2963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hi-IN" sz="1200" dirty="0"/>
              <a:t>गोपनीय - पीडीओ/पीडीओ ठेकेदारों के बाहर साझा न करें</a:t>
            </a:r>
            <a:r>
              <a:rPr lang="en-IN" sz="500" dirty="0"/>
              <a:t> </a:t>
            </a:r>
            <a:endParaRPr lang="en-US" sz="10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a:bodyPr>
          <a:lstStyle/>
          <a:p>
            <a:pPr algn="ctr"/>
            <a:r>
              <a:rPr lang="hi-IN" sz="2400" b="1" dirty="0">
                <a:solidFill>
                  <a:srgbClr val="00B050"/>
                </a:solidFill>
                <a:latin typeface="Kokila" panose="020B0604020202020204" pitchFamily="34" charset="0"/>
                <a:ea typeface="MS PGothic" pitchFamily="34" charset="-128"/>
                <a:cs typeface="Kokila" panose="020B0604020202020204" pitchFamily="34" charset="0"/>
              </a:rPr>
              <a:t>प्रभावी सीख</a:t>
            </a: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369332"/>
          </a:xfrm>
          <a:prstGeom prst="rect">
            <a:avLst/>
          </a:prstGeom>
        </p:spPr>
        <p:txBody>
          <a:bodyPr wrap="square">
            <a:spAutoFit/>
          </a:bodyPr>
          <a:lstStyle/>
          <a:p>
            <a:pPr marL="342900" indent="-342900">
              <a:defRPr/>
            </a:pPr>
            <a:r>
              <a:rPr lang="hi-IN" b="1" dirty="0">
                <a:latin typeface="Kokila" panose="020B0604020202020204" pitchFamily="34" charset="0"/>
                <a:cs typeface="Kokila" panose="020B0604020202020204" pitchFamily="34" charset="0"/>
              </a:rPr>
              <a:t>यह सुनिश्चित करने के लिए कि सीख को साइट पर रोजमर्रा की गतिविधियों में लागू किया जाए, कृपया नीचे दिए गए सवालों के जवाब दें:</a:t>
            </a:r>
            <a:endParaRPr lang="en-US" b="1" dirty="0">
              <a:latin typeface="Kokila" panose="020B0604020202020204" pitchFamily="34" charset="0"/>
              <a:cs typeface="Kokila" panose="020B0604020202020204" pitchFamily="34" charset="0"/>
            </a:endParaRPr>
          </a:p>
        </p:txBody>
      </p:sp>
      <p:sp>
        <p:nvSpPr>
          <p:cNvPr id="7" name="Rectangle 6">
            <a:extLst>
              <a:ext uri="{FF2B5EF4-FFF2-40B4-BE49-F238E27FC236}">
                <a16:creationId xmlns:a16="http://schemas.microsoft.com/office/drawing/2014/main" id="{4D883F2B-B3CE-4AB4-AB99-0AA90A5717A9}"/>
              </a:ext>
            </a:extLst>
          </p:cNvPr>
          <p:cNvSpPr/>
          <p:nvPr/>
        </p:nvSpPr>
        <p:spPr>
          <a:xfrm>
            <a:off x="416361" y="1674673"/>
            <a:ext cx="11134492" cy="3570208"/>
          </a:xfrm>
          <a:prstGeom prst="rect">
            <a:avLst/>
          </a:prstGeom>
        </p:spPr>
        <p:txBody>
          <a:bodyPr wrap="square">
            <a:spAutoFit/>
          </a:bodyPr>
          <a:lstStyle/>
          <a:p>
            <a:pPr marL="342900" indent="-342900">
              <a:defRPr/>
            </a:pPr>
            <a:r>
              <a:rPr lang="hi-IN" sz="2000" b="1" dirty="0">
                <a:solidFill>
                  <a:schemeClr val="tx1">
                    <a:lumMod val="95000"/>
                    <a:lumOff val="5000"/>
                  </a:schemeClr>
                </a:solidFill>
                <a:latin typeface="Kokila" panose="020B0604020202020204" pitchFamily="34" charset="0"/>
                <a:cs typeface="Kokila" panose="020B0604020202020204" pitchFamily="34" charset="0"/>
              </a:rPr>
              <a:t>सीख को साइट पर </a:t>
            </a:r>
            <a:r>
              <a:rPr lang="hi-IN" sz="2000" b="1" dirty="0">
                <a:solidFill>
                  <a:srgbClr val="0000FF"/>
                </a:solidFill>
                <a:latin typeface="Kokila" panose="020B0604020202020204" pitchFamily="34" charset="0"/>
                <a:cs typeface="Kokila" panose="020B0604020202020204" pitchFamily="34" charset="0"/>
              </a:rPr>
              <a:t>कैसे</a:t>
            </a:r>
            <a:r>
              <a:rPr lang="en-US" sz="2000" b="1" dirty="0">
                <a:solidFill>
                  <a:srgbClr val="0000FF"/>
                </a:solidFill>
                <a:latin typeface="Kokila" panose="020B0604020202020204" pitchFamily="34" charset="0"/>
                <a:cs typeface="Kokila" panose="020B0604020202020204" pitchFamily="34" charset="0"/>
              </a:rPr>
              <a:t> </a:t>
            </a:r>
            <a:r>
              <a:rPr lang="hi-IN" sz="2000" b="1" dirty="0">
                <a:solidFill>
                  <a:schemeClr val="tx1">
                    <a:lumMod val="95000"/>
                    <a:lumOff val="5000"/>
                  </a:schemeClr>
                </a:solidFill>
                <a:latin typeface="Kokila" panose="020B0604020202020204" pitchFamily="34" charset="0"/>
                <a:cs typeface="Kokila" panose="020B0604020202020204" pitchFamily="34" charset="0"/>
              </a:rPr>
              <a:t>लागू किया जा सकता है?</a:t>
            </a:r>
            <a:r>
              <a:rPr lang="en-US" sz="1000" b="1" dirty="0">
                <a:latin typeface="Kokila" panose="020B0604020202020204" pitchFamily="34" charset="0"/>
                <a:cs typeface="Kokila" panose="020B0604020202020204" pitchFamily="34" charset="0"/>
              </a:rPr>
              <a:t> </a:t>
            </a:r>
            <a:endParaRPr lang="en-US" sz="1000" dirty="0">
              <a:latin typeface="Kokila" panose="020B0604020202020204" pitchFamily="34" charset="0"/>
              <a:cs typeface="Kokila" panose="020B0604020202020204" pitchFamily="34" charset="0"/>
            </a:endParaRPr>
          </a:p>
          <a:p>
            <a:pPr marL="342900" lvl="0" indent="-342900">
              <a:buFont typeface="+mj-lt"/>
              <a:buAutoNum type="arabicPeriod"/>
              <a:defRPr/>
            </a:pPr>
            <a:r>
              <a:rPr lang="hi-IN" dirty="0">
                <a:solidFill>
                  <a:prstClr val="black"/>
                </a:solidFill>
                <a:latin typeface="Kokila" panose="020B0604020202020204" pitchFamily="34" charset="0"/>
                <a:cs typeface="Kokila" panose="020B0604020202020204" pitchFamily="34" charset="0"/>
              </a:rPr>
              <a:t>रिग्स और होइस्ट्स का सर्वेक्षण करें ताकि सामान्य लिफ्ट योजनाओं की पहचान हो, और फिर निष्कर्षों के आधार पर विशिष्ट लिफ्ट योजनाएँ बनाएँ।</a:t>
            </a:r>
            <a:endParaRPr kumimoji="0" lang="en-US"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342900" lvl="0" indent="-342900">
              <a:buFont typeface="+mj-lt"/>
              <a:buAutoNum type="arabicPeriod"/>
              <a:defRPr/>
            </a:pPr>
            <a:r>
              <a:rPr lang="hi-IN" dirty="0">
                <a:solidFill>
                  <a:prstClr val="black"/>
                </a:solidFill>
                <a:latin typeface="Kokila" panose="020B0604020202020204" pitchFamily="34" charset="0"/>
                <a:cs typeface="Kokila" panose="020B0604020202020204" pitchFamily="34" charset="0"/>
              </a:rPr>
              <a:t>जोन प्रबंधन और लिफ्टिंग संचालन दोनों में खतरे की पहचान के प्रति जागरूकता बढ़ाएँ।</a:t>
            </a:r>
            <a:endParaRPr kumimoji="0" lang="en-US" b="0" i="0" u="none" strike="noStrike" kern="1200" cap="none" spc="0" normalizeH="0" baseline="0" noProof="0" dirty="0">
              <a:ln>
                <a:noFill/>
              </a:ln>
              <a:solidFill>
                <a:prstClr val="black"/>
              </a:solidFill>
              <a:effectLst/>
              <a:uLnTx/>
              <a:uFillTx/>
              <a:latin typeface="Kokila" panose="020B0604020202020204" pitchFamily="34" charset="0"/>
              <a:cs typeface="Kokila" panose="020B0604020202020204" pitchFamily="34" charset="0"/>
            </a:endParaRPr>
          </a:p>
          <a:p>
            <a:pPr marL="342900" lvl="0" indent="-342900">
              <a:buFont typeface="+mj-lt"/>
              <a:buAutoNum type="arabicPeriod"/>
              <a:defRPr/>
            </a:pPr>
            <a:r>
              <a:rPr lang="hi-IN" dirty="0">
                <a:solidFill>
                  <a:srgbClr val="333333"/>
                </a:solidFill>
                <a:latin typeface="Kokila" panose="020B0604020202020204" pitchFamily="34" charset="0"/>
                <a:cs typeface="Kokila" panose="020B0604020202020204" pitchFamily="34" charset="0"/>
              </a:rPr>
              <a:t>सुनिश्चित करें कि सभी कर्मी उपकरण, भार और लिफ्ट जोन और इसके परिधि में मौजूद किसी भी अन्य वस्तु से सुरक्षित दूरी पर हों।</a:t>
            </a:r>
            <a:endParaRPr kumimoji="0" lang="en-US" b="0" i="0" u="none" strike="noStrike" kern="1200" cap="none" spc="0" normalizeH="0" baseline="0" noProof="0" dirty="0">
              <a:ln>
                <a:noFill/>
              </a:ln>
              <a:solidFill>
                <a:srgbClr val="333333"/>
              </a:solidFill>
              <a:effectLst/>
              <a:uLnTx/>
              <a:uFillTx/>
              <a:latin typeface="Kokila" panose="020B0604020202020204" pitchFamily="34" charset="0"/>
              <a:cs typeface="Kokila"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FF"/>
              </a:solidFill>
              <a:effectLst/>
              <a:uLnTx/>
              <a:uFillTx/>
              <a:latin typeface="Kokila" panose="020B0604020202020204" pitchFamily="34" charset="0"/>
              <a:cs typeface="Kokila" panose="020B0604020202020204" pitchFamily="34" charset="0"/>
            </a:endParaRPr>
          </a:p>
          <a:p>
            <a:pPr>
              <a:defRPr/>
            </a:pPr>
            <a:r>
              <a:rPr lang="hi-IN" sz="2400" b="1" dirty="0">
                <a:solidFill>
                  <a:schemeClr val="tx1">
                    <a:lumMod val="95000"/>
                    <a:lumOff val="5000"/>
                  </a:schemeClr>
                </a:solidFill>
                <a:latin typeface="Kokila" panose="020B0604020202020204" pitchFamily="34" charset="0"/>
                <a:ea typeface="Tahoma"/>
                <a:cs typeface="Kokila" panose="020B0604020202020204" pitchFamily="34" charset="0"/>
              </a:rPr>
              <a:t>इस कार्रवाई को </a:t>
            </a:r>
            <a:r>
              <a:rPr lang="hi-IN" sz="2400" b="1" dirty="0">
                <a:solidFill>
                  <a:srgbClr val="0000FF"/>
                </a:solidFill>
                <a:latin typeface="Kokila" panose="020B0604020202020204" pitchFamily="34" charset="0"/>
                <a:cs typeface="Kokila" panose="020B0604020202020204" pitchFamily="34" charset="0"/>
              </a:rPr>
              <a:t>कैसे</a:t>
            </a:r>
            <a:r>
              <a:rPr lang="hi-IN" sz="2400" b="1" dirty="0">
                <a:solidFill>
                  <a:schemeClr val="tx1">
                    <a:lumMod val="95000"/>
                    <a:lumOff val="5000"/>
                  </a:schemeClr>
                </a:solidFill>
                <a:latin typeface="Kokila" panose="020B0604020202020204" pitchFamily="34" charset="0"/>
                <a:ea typeface="Tahoma"/>
                <a:cs typeface="Kokila" panose="020B0604020202020204" pitchFamily="34" charset="0"/>
              </a:rPr>
              <a:t> बनाए रखा जा सकता है?</a:t>
            </a:r>
            <a:endParaRPr lang="en-US" sz="2000" b="1" dirty="0">
              <a:latin typeface="Kokila" panose="020B0604020202020204" pitchFamily="34" charset="0"/>
              <a:ea typeface="Tahoma"/>
              <a:cs typeface="Kokila" panose="020B0604020202020204" pitchFamily="34" charset="0"/>
            </a:endParaRPr>
          </a:p>
          <a:p>
            <a:pPr marL="342900" lvl="0" indent="-342900">
              <a:buFont typeface="+mj-lt"/>
              <a:buAutoNum type="arabicPeriod"/>
              <a:defRPr/>
            </a:pPr>
            <a:r>
              <a:rPr lang="hi-IN" dirty="0">
                <a:solidFill>
                  <a:prstClr val="black"/>
                </a:solidFill>
                <a:latin typeface="Kokila" panose="020B0604020202020204" pitchFamily="34" charset="0"/>
                <a:ea typeface="Calibri" panose="020F0502020204030204" pitchFamily="34" charset="0"/>
                <a:cs typeface="Kokila" panose="020B0604020202020204" pitchFamily="34" charset="0"/>
              </a:rPr>
              <a:t>महत्वपूर्ण और बार-बार होने वाले लिफ्टिंग कार्यों की सीसीटीवी के माध्यम से निगरानी करें।</a:t>
            </a:r>
            <a:endParaRPr kumimoji="0" lang="en-US" b="0" i="0" u="none" strike="noStrike" kern="1200" cap="none" spc="0" normalizeH="0" baseline="0" noProof="0" dirty="0">
              <a:ln>
                <a:noFill/>
              </a:ln>
              <a:solidFill>
                <a:prstClr val="black"/>
              </a:solidFill>
              <a:effectLst/>
              <a:uLnTx/>
              <a:uFillTx/>
              <a:latin typeface="Kokila" panose="020B0604020202020204" pitchFamily="34" charset="0"/>
              <a:ea typeface="Calibri" panose="020F0502020204030204" pitchFamily="34" charset="0"/>
              <a:cs typeface="Kokila" panose="020B0604020202020204" pitchFamily="34" charset="0"/>
            </a:endParaRPr>
          </a:p>
          <a:p>
            <a:pPr marL="342900" lvl="0" indent="-342900">
              <a:buFont typeface="+mj-lt"/>
              <a:buAutoNum type="arabicPeriod"/>
              <a:defRPr/>
            </a:pPr>
            <a:r>
              <a:rPr lang="hi-IN" dirty="0">
                <a:solidFill>
                  <a:prstClr val="black"/>
                </a:solidFill>
                <a:latin typeface="Kokila" panose="020B0604020202020204" pitchFamily="34" charset="0"/>
                <a:ea typeface="Calibri" panose="020F0502020204030204" pitchFamily="34" charset="0"/>
                <a:cs typeface="Kokila" panose="020B0604020202020204" pitchFamily="34" charset="0"/>
              </a:rPr>
              <a:t>व्यवहार आधारित सुरक्षा कार्यक्रम के माध्यम से महत्वपूर्ण व्यवहारों को जोड़ें।</a:t>
            </a:r>
            <a:endParaRPr kumimoji="0" lang="en-US" b="0" i="0" u="none" strike="noStrike" kern="1200" cap="none" spc="0" normalizeH="0" baseline="0" noProof="0" dirty="0">
              <a:ln>
                <a:noFill/>
              </a:ln>
              <a:solidFill>
                <a:prstClr val="black"/>
              </a:solidFill>
              <a:effectLst/>
              <a:uLnTx/>
              <a:uFillTx/>
              <a:latin typeface="Kokila" panose="020B0604020202020204" pitchFamily="34" charset="0"/>
              <a:ea typeface="Calibri" panose="020F0502020204030204" pitchFamily="34" charset="0"/>
              <a:cs typeface="Kokila"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33CC"/>
              </a:solidFill>
              <a:effectLst/>
              <a:uLnTx/>
              <a:uFillTx/>
              <a:latin typeface="Kokila" panose="020B0604020202020204" pitchFamily="34" charset="0"/>
              <a:cs typeface="Kokila" panose="020B0604020202020204" pitchFamily="34" charset="0"/>
              <a:sym typeface="Wingdings" pitchFamily="2" charset="2"/>
            </a:endParaRPr>
          </a:p>
        </p:txBody>
      </p:sp>
      <p:sp>
        <p:nvSpPr>
          <p:cNvPr id="2" name="Rectangle 1">
            <a:extLst>
              <a:ext uri="{FF2B5EF4-FFF2-40B4-BE49-F238E27FC236}">
                <a16:creationId xmlns:a16="http://schemas.microsoft.com/office/drawing/2014/main" id="{769F49FF-B639-203C-0F9E-B8F881367331}"/>
              </a:ext>
            </a:extLst>
          </p:cNvPr>
          <p:cNvSpPr/>
          <p:nvPr/>
        </p:nvSpPr>
        <p:spPr>
          <a:xfrm>
            <a:off x="1978933" y="6516148"/>
            <a:ext cx="5397739" cy="29634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hi-IN" sz="1200" dirty="0"/>
              <a:t>गोपनीय - पीडीओ/पीडीओ ठेकेदारों के बाहर साझा न करें</a:t>
            </a:r>
            <a:r>
              <a:rPr lang="en-IN" sz="500" dirty="0"/>
              <a:t> </a:t>
            </a:r>
            <a:endParaRPr lang="en-US" sz="100" dirty="0">
              <a:solidFill>
                <a:srgbClr val="FF0000"/>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4296608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Hindi</Language>
    <DocId xmlns="4880e4f8-4b7d-4bdd-91e3-e10d47036eca">92942</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1B95DC8A-1452-4485-A2BB-76E5DC3B03F7}"/>
</file>

<file path=customXml/itemProps2.xml><?xml version="1.0" encoding="utf-8"?>
<ds:datastoreItem xmlns:ds="http://schemas.openxmlformats.org/officeDocument/2006/customXml" ds:itemID="{E2C0BF94-DCB1-4DF9-B167-294A0DD12DBA}"/>
</file>

<file path=customXml/itemProps3.xml><?xml version="1.0" encoding="utf-8"?>
<ds:datastoreItem xmlns:ds="http://schemas.openxmlformats.org/officeDocument/2006/customXml" ds:itemID="{2F784E69-770B-45BA-B18D-C5DFFAC37F16}"/>
</file>

<file path=docProps/app.xml><?xml version="1.0" encoding="utf-8"?>
<Properties xmlns="http://schemas.openxmlformats.org/officeDocument/2006/extended-properties" xmlns:vt="http://schemas.openxmlformats.org/officeDocument/2006/docPropsVTypes">
  <TotalTime>142</TotalTime>
  <Words>730</Words>
  <Application>Microsoft Office PowerPoint</Application>
  <PresentationFormat>Widescreen</PresentationFormat>
  <Paragraphs>80</Paragraphs>
  <Slides>2</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1" baseType="lpstr">
      <vt:lpstr>Aptos</vt:lpstr>
      <vt:lpstr>Arial</vt:lpstr>
      <vt:lpstr>Calibri</vt:lpstr>
      <vt:lpstr>Kokila</vt:lpstr>
      <vt:lpstr>Segoe UI</vt:lpstr>
      <vt:lpstr>Tahoma</vt:lpstr>
      <vt:lpstr>Times New Roman</vt:lpstr>
      <vt:lpstr>1_Office Theme</vt:lpstr>
      <vt:lpstr>think-cell Slide</vt:lpstr>
      <vt:lpstr>PowerPoint Presentation</vt:lpstr>
      <vt:lpstr>प्रभावी सीख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HiPo04 _ Rig Floor Support Leg Drop</dc:title>
  <dc:creator>Rawahi, Ahmed MSE34</dc:creator>
  <cp:lastModifiedBy>A PC</cp:lastModifiedBy>
  <cp:revision>14</cp:revision>
  <dcterms:created xsi:type="dcterms:W3CDTF">2025-07-13T12:10:52Z</dcterms:created>
  <dcterms:modified xsi:type="dcterms:W3CDTF">2025-12-10T21:19:23Z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