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
  </p:notesMasterIdLst>
  <p:sldIdLst>
    <p:sldId id="2147482484" r:id="rId3"/>
    <p:sldId id="214748248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124" d="100"/>
          <a:sy n="124" d="100"/>
        </p:scale>
        <p:origin x="7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29841-8FB9-4A94-9A8E-9A66D9DCB426}"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33E90-3734-4CC1-B35C-80DE4665E461}" type="slidenum">
              <a:rPr lang="en-US" smtClean="0"/>
              <a:t>‹#›</a:t>
            </a:fld>
            <a:endParaRPr lang="en-US"/>
          </a:p>
        </p:txBody>
      </p:sp>
    </p:spTree>
    <p:extLst>
      <p:ext uri="{BB962C8B-B14F-4D97-AF65-F5344CB8AC3E}">
        <p14:creationId xmlns:p14="http://schemas.microsoft.com/office/powerpoint/2010/main" val="11065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576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These questions should start with: Do you ensure…………………?</a:t>
            </a:r>
            <a:endParaRPr lang="en-US">
              <a:solidFill>
                <a:srgbClr val="000000"/>
              </a:solidFill>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54680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22384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53126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8515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4554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84233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64688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9307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81499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5750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8490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611387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5006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37025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4659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8212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55978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6330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80564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41859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681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925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135159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02893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078039"/>
          </a:xfrm>
          <a:prstGeom prst="rect">
            <a:avLst/>
          </a:prstGeom>
          <a:noFill/>
          <a:ln w="19050">
            <a:noFill/>
            <a:miter lim="800000"/>
            <a:headEnd/>
            <a:tailEnd/>
          </a:ln>
        </p:spPr>
        <p:txBody>
          <a:bodyPr wrap="square">
            <a:spAutoFit/>
          </a:bodyPr>
          <a:lstStyle/>
          <a:p>
            <a:pPr marL="114300" lvl="0" indent="-114300" algn="just">
              <a:defRPr/>
            </a:pPr>
            <a:r>
              <a:rPr lang="hi-IN" b="1" dirty="0">
                <a:solidFill>
                  <a:srgbClr val="FF0000"/>
                </a:solidFill>
                <a:latin typeface="Kokila" panose="020B0604020202020204" pitchFamily="34" charset="0"/>
                <a:cs typeface="Kokila" panose="020B0604020202020204" pitchFamily="34" charset="0"/>
              </a:rPr>
              <a:t>क्या हुआ?</a:t>
            </a:r>
            <a:endParaRPr lang="en-US" dirty="0">
              <a:solidFill>
                <a:srgbClr val="FF0000"/>
              </a:solidFill>
              <a:latin typeface="Kokila" panose="020B0604020202020204" pitchFamily="34" charset="0"/>
              <a:cs typeface="Kokila" panose="020B0604020202020204" pitchFamily="34" charset="0"/>
            </a:endParaRPr>
          </a:p>
          <a:p>
            <a:pPr lvl="0">
              <a:defRPr/>
            </a:pPr>
            <a:r>
              <a:rPr lang="hi-IN" sz="1400" dirty="0">
                <a:solidFill>
                  <a:prstClr val="black"/>
                </a:solidFill>
                <a:latin typeface="Kokila" panose="020B0604020202020204" pitchFamily="34" charset="0"/>
                <a:cs typeface="Kokila" panose="020B0604020202020204" pitchFamily="34" charset="0"/>
              </a:rPr>
              <a:t>10 फरवरी 2025 को सुबह 09:45 बजे, मस्कट में ठेकेदार लॉजिस्टिक्स यार्ड के बाहर प्रवेश और निकास गेट के शेवरॉन क्षेत्र में एक घटना हुई, जिसमें एक ठेकेदार चालक, पीडीओ विक्रेता प्रतिनिधि और सहायक शामिल थे। लाइट ड्यूटी चालक ने शेवरॉन क्षेत्र में गेट पर वाहन रोका, जबकि उसी समय दो तीसरे पक्ष के पैदल यात्री भी शेवरॉन क्षेत्र में पीछे खड़े थे। चालक ने सुरक्षा कर्मी के साथ बातचीत समाप्त की और पीछे हटना शुरू किया, जिससे दोनों पैदल यात्रियों को टक्कर लगी। परिणामस्वरूप, एक तीसरे पक्ष के सहायक जमीन पर गिर गया और उसकी बांह में फ्रैक्चर हो गया।</a:t>
            </a: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lvl="0">
              <a:defRPr/>
            </a:pPr>
            <a:r>
              <a:rPr lang="hi-IN" sz="1400" dirty="0">
                <a:solidFill>
                  <a:prstClr val="black"/>
                </a:solidFill>
                <a:latin typeface="Kokila" panose="020B0604020202020204" pitchFamily="34" charset="0"/>
                <a:cs typeface="Kokila" panose="020B0604020202020204" pitchFamily="34" charset="0"/>
              </a:rPr>
              <a:t>दोनों तीसरे पक्ष के कर्मियों को आगे की चिकित्सा जांच और मूल्यांकन के लिए एसक्यूयू अस्पताल ले जाया गया।</a:t>
            </a: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lvl="0">
              <a:defRPr/>
            </a:pPr>
            <a:r>
              <a:rPr lang="hi-IN" altLang="zh-CN" b="1" dirty="0">
                <a:solidFill>
                  <a:srgbClr val="0070C0"/>
                </a:solidFill>
                <a:latin typeface="Kokila" panose="020B0604020202020204" pitchFamily="34" charset="0"/>
                <a:cs typeface="Kokila" panose="020B0604020202020204" pitchFamily="34" charset="0"/>
              </a:rPr>
              <a:t>ऐसा क्यों हुआ/निष्कर्ष:</a:t>
            </a:r>
            <a:endParaRPr lang="en-GB" altLang="zh-CN" b="1" dirty="0">
              <a:solidFill>
                <a:srgbClr val="0070C0"/>
              </a:solidFill>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लाइट ड्यूटी चालक ने वाहन को गैर-निर्दिष्ट क्षेत्र में पार्क किया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सुरक्षा कर्मियों ने न तो वाहन के संबंध में और न ही पैदल यात्रियों के संबंध में हस्तक्षेप किया।</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lvl="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r>
              <a:rPr lang="en-US" b="1" dirty="0">
                <a:solidFill>
                  <a:srgbClr val="0070C0"/>
                </a:solidFill>
                <a:latin typeface="Kokila" panose="020B0604020202020204" pitchFamily="34" charset="0"/>
                <a:ea typeface="宋体" panose="02010600030101010101" pitchFamily="2" charset="-122"/>
                <a:cs typeface="Kokila" panose="020B0604020202020204" pitchFamily="34" charset="0"/>
              </a:rPr>
              <a:t>:</a:t>
            </a: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आप अपने साइट के प्रवेश द्वार पर शामिल खतरों की पहचान, मूल्यांकन और नियंत्रण कैसे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क्या आप सुनिश्चित करते हैं कि साइट का उपयोग करने वाले सभी लोगों के लिए साइट इंडक्शन किया जाए?</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क्या आप सुनिश्चित करते हैं कि हर कोई असुरक्षित कार्य/स्थिति को रोकने के लिए ‘सशक्तिकरण टू स्टॉप’ का उपयोग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क्या आप सुनिश्चित करते हैं कि साइट के प्रवेश द्वार पर वाहन पार्किंग को नियंत्रित किया जाए?</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क्या आप वाहन को चलाने और पीछे हटने से पहले 360 डिग्री जांच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क्या आप सुनिश्चित करते हैं कि पर्याप्त खतरे की पहचान, जैसे साइनेज, चेतावनी शेवरॉन आदि, मौजूद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686906" cy="461665"/>
          </a:xfrm>
          <a:prstGeom prst="rect">
            <a:avLst/>
          </a:prstGeom>
          <a:solidFill>
            <a:srgbClr val="FFC000"/>
          </a:solidFill>
        </p:spPr>
        <p:txBody>
          <a:bodyPr wrap="square">
            <a:spAutoFit/>
          </a:bodyPr>
          <a:lstStyle/>
          <a:p>
            <a:pPr lvl="0">
              <a:defRPr/>
            </a:pPr>
            <a:r>
              <a:rPr lang="hi-IN" sz="2400" b="1" dirty="0">
                <a:solidFill>
                  <a:srgbClr val="0D38B3"/>
                </a:solidFill>
                <a:latin typeface="Kokila" panose="020B0604020202020204" pitchFamily="34" charset="0"/>
                <a:cs typeface="Kokila" panose="020B0604020202020204" pitchFamily="34" charset="0"/>
              </a:rPr>
              <a:t>लक्षित दर्शक:</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लिफ्टिंग ऑपरेशन और लिफ्टिंग टीम</a:t>
            </a:r>
            <a:endParaRPr kumimoji="0" lang="en-US" sz="20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0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30786" y="6078936"/>
            <a:ext cx="7791263" cy="369332"/>
          </a:xfrm>
          <a:prstGeom prst="rect">
            <a:avLst/>
          </a:prstGeom>
          <a:solidFill>
            <a:schemeClr val="accent1"/>
          </a:solidFill>
        </p:spPr>
        <p:txBody>
          <a:bodyPr wrap="square" rtlCol="0">
            <a:spAutoFit/>
          </a:bodyPr>
          <a:lstStyle/>
          <a:p>
            <a:pPr lvl="0" algn="ctr" fontAlgn="base">
              <a:spcBef>
                <a:spcPct val="0"/>
              </a:spcBef>
              <a:spcAft>
                <a:spcPct val="0"/>
              </a:spcAft>
              <a:defRPr/>
            </a:pPr>
            <a:r>
              <a:rPr lang="hi-IN" b="1" dirty="0">
                <a:solidFill>
                  <a:srgbClr val="FFFF00"/>
                </a:solidFill>
                <a:latin typeface="Kokila" panose="020B0604020202020204" pitchFamily="34" charset="0"/>
                <a:ea typeface="MS PGothic" pitchFamily="34" charset="-128"/>
                <a:cs typeface="Kokila" panose="020B0604020202020204" pitchFamily="34" charset="0"/>
              </a:rPr>
              <a:t>स्वीकृत लिफ्टिंग योजना का पालन करें, क्रेन आउटरीगर को बढ़ाया जाए और स्थिर सतह पर रखा जाए।</a:t>
            </a:r>
            <a:endParaRPr kumimoji="0" lang="en-US" sz="20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5" name="Picture 4">
            <a:extLst>
              <a:ext uri="{FF2B5EF4-FFF2-40B4-BE49-F238E27FC236}">
                <a16:creationId xmlns:a16="http://schemas.microsoft.com/office/drawing/2014/main" id="{223BBFFD-CEA4-79E8-5A7A-640229264D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294807" y="1295351"/>
            <a:ext cx="3748508" cy="2286001"/>
          </a:xfrm>
          <a:prstGeom prst="rect">
            <a:avLst/>
          </a:prstGeom>
        </p:spPr>
      </p:pic>
      <p:grpSp>
        <p:nvGrpSpPr>
          <p:cNvPr id="10" name="Group 131">
            <a:extLst>
              <a:ext uri="{FF2B5EF4-FFF2-40B4-BE49-F238E27FC236}">
                <a16:creationId xmlns:a16="http://schemas.microsoft.com/office/drawing/2014/main" id="{257BCBCF-B6F2-64ED-9D05-6992129518E3}"/>
              </a:ext>
            </a:extLst>
          </p:cNvPr>
          <p:cNvGrpSpPr>
            <a:grpSpLocks/>
          </p:cNvGrpSpPr>
          <p:nvPr/>
        </p:nvGrpSpPr>
        <p:grpSpPr bwMode="auto">
          <a:xfrm>
            <a:off x="11557976" y="2999743"/>
            <a:ext cx="286473" cy="463493"/>
            <a:chOff x="3504" y="544"/>
            <a:chExt cx="2287" cy="1855"/>
          </a:xfrm>
        </p:grpSpPr>
        <p:sp>
          <p:nvSpPr>
            <p:cNvPr id="11" name="Line 129">
              <a:extLst>
                <a:ext uri="{FF2B5EF4-FFF2-40B4-BE49-F238E27FC236}">
                  <a16:creationId xmlns:a16="http://schemas.microsoft.com/office/drawing/2014/main" id="{6CBEDA2A-695E-2188-3E91-8BC1330D03D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29D01B35-D73D-94F6-A5F5-4925CE483BED}"/>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16" name="Picture 15" descr="A road with signs on it">
            <a:extLst>
              <a:ext uri="{FF2B5EF4-FFF2-40B4-BE49-F238E27FC236}">
                <a16:creationId xmlns:a16="http://schemas.microsoft.com/office/drawing/2014/main" id="{52827BA3-92E8-E903-E8FC-C8FA994E6EDA}"/>
              </a:ext>
            </a:extLst>
          </p:cNvPr>
          <p:cNvPicPr>
            <a:picLocks noChangeAspect="1"/>
          </p:cNvPicPr>
          <p:nvPr/>
        </p:nvPicPr>
        <p:blipFill>
          <a:blip r:embed="rId4"/>
          <a:stretch>
            <a:fillRect/>
          </a:stretch>
        </p:blipFill>
        <p:spPr>
          <a:xfrm>
            <a:off x="8285681" y="3816010"/>
            <a:ext cx="3777985" cy="2278601"/>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66662" y="550801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3" name="Table 2">
            <a:extLst>
              <a:ext uri="{FF2B5EF4-FFF2-40B4-BE49-F238E27FC236}">
                <a16:creationId xmlns:a16="http://schemas.microsoft.com/office/drawing/2014/main" id="{5860C630-82A9-127D-48E7-CCD01C08D9D7}"/>
              </a:ext>
            </a:extLst>
          </p:cNvPr>
          <p:cNvGraphicFramePr>
            <a:graphicFrameLocks noGrp="1"/>
          </p:cNvGraphicFramePr>
          <p:nvPr>
            <p:extLst>
              <p:ext uri="{D42A27DB-BD31-4B8C-83A1-F6EECF244321}">
                <p14:modId xmlns:p14="http://schemas.microsoft.com/office/powerpoint/2010/main" val="4048844905"/>
              </p:ext>
            </p:extLst>
          </p:nvPr>
        </p:nvGraphicFramePr>
        <p:xfrm>
          <a:off x="505677" y="563662"/>
          <a:ext cx="11663273" cy="457200"/>
        </p:xfrm>
        <a:graphic>
          <a:graphicData uri="http://schemas.openxmlformats.org/drawingml/2006/table">
            <a:tbl>
              <a:tblPr firstRow="1" bandRow="1">
                <a:tableStyleId>{F5AB1C69-6EDB-4FF4-983F-18BD219EF322}</a:tableStyleId>
              </a:tblPr>
              <a:tblGrid>
                <a:gridCol w="651369">
                  <a:extLst>
                    <a:ext uri="{9D8B030D-6E8A-4147-A177-3AD203B41FA5}">
                      <a16:colId xmlns:a16="http://schemas.microsoft.com/office/drawing/2014/main" val="2915212829"/>
                    </a:ext>
                  </a:extLst>
                </a:gridCol>
                <a:gridCol w="1034269">
                  <a:extLst>
                    <a:ext uri="{9D8B030D-6E8A-4147-A177-3AD203B41FA5}">
                      <a16:colId xmlns:a16="http://schemas.microsoft.com/office/drawing/2014/main" val="1263731317"/>
                    </a:ext>
                  </a:extLst>
                </a:gridCol>
                <a:gridCol w="1050577">
                  <a:extLst>
                    <a:ext uri="{9D8B030D-6E8A-4147-A177-3AD203B41FA5}">
                      <a16:colId xmlns:a16="http://schemas.microsoft.com/office/drawing/2014/main" val="3493424009"/>
                    </a:ext>
                  </a:extLst>
                </a:gridCol>
                <a:gridCol w="902588">
                  <a:extLst>
                    <a:ext uri="{9D8B030D-6E8A-4147-A177-3AD203B41FA5}">
                      <a16:colId xmlns:a16="http://schemas.microsoft.com/office/drawing/2014/main" val="578596613"/>
                    </a:ext>
                  </a:extLst>
                </a:gridCol>
                <a:gridCol w="1733378">
                  <a:extLst>
                    <a:ext uri="{9D8B030D-6E8A-4147-A177-3AD203B41FA5}">
                      <a16:colId xmlns:a16="http://schemas.microsoft.com/office/drawing/2014/main" val="710035722"/>
                    </a:ext>
                  </a:extLst>
                </a:gridCol>
                <a:gridCol w="1610298">
                  <a:extLst>
                    <a:ext uri="{9D8B030D-6E8A-4147-A177-3AD203B41FA5}">
                      <a16:colId xmlns:a16="http://schemas.microsoft.com/office/drawing/2014/main" val="1371902183"/>
                    </a:ext>
                  </a:extLst>
                </a:gridCol>
                <a:gridCol w="1456448">
                  <a:extLst>
                    <a:ext uri="{9D8B030D-6E8A-4147-A177-3AD203B41FA5}">
                      <a16:colId xmlns:a16="http://schemas.microsoft.com/office/drawing/2014/main" val="1814095484"/>
                    </a:ext>
                  </a:extLst>
                </a:gridCol>
                <a:gridCol w="590663">
                  <a:extLst>
                    <a:ext uri="{9D8B030D-6E8A-4147-A177-3AD203B41FA5}">
                      <a16:colId xmlns:a16="http://schemas.microsoft.com/office/drawing/2014/main" val="2001367833"/>
                    </a:ext>
                  </a:extLst>
                </a:gridCol>
                <a:gridCol w="1031702">
                  <a:extLst>
                    <a:ext uri="{9D8B030D-6E8A-4147-A177-3AD203B41FA5}">
                      <a16:colId xmlns:a16="http://schemas.microsoft.com/office/drawing/2014/main" val="2964666558"/>
                    </a:ext>
                  </a:extLst>
                </a:gridCol>
                <a:gridCol w="1601981">
                  <a:extLst>
                    <a:ext uri="{9D8B030D-6E8A-4147-A177-3AD203B41FA5}">
                      <a16:colId xmlns:a16="http://schemas.microsoft.com/office/drawing/2014/main" val="695451150"/>
                    </a:ext>
                  </a:extLst>
                </a:gridCol>
              </a:tblGrid>
              <a:tr h="216975">
                <a:tc>
                  <a:txBody>
                    <a:bodyPr/>
                    <a:lstStyle/>
                    <a:p>
                      <a:pPr algn="l"/>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10/02/2025</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09:45</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#07 </a:t>
                      </a:r>
                    </a:p>
                    <a:p>
                      <a:pPr algn="l"/>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1174793</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एमवीआई</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कलाई का फ्रैक्चर</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3पी</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सी4पी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मुख्य प्रवेश क्षेत्र</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एमएएफ</a:t>
                      </a:r>
                      <a:endParaRPr kumimoji="0" lang="en-GB"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6" name="Rectangle 5">
            <a:extLst>
              <a:ext uri="{FF2B5EF4-FFF2-40B4-BE49-F238E27FC236}">
                <a16:creationId xmlns:a16="http://schemas.microsoft.com/office/drawing/2014/main" id="{5A83E8E9-C917-5B17-EE7E-C57A3BB2088E}"/>
              </a:ext>
            </a:extLst>
          </p:cNvPr>
          <p:cNvSpPr/>
          <p:nvPr/>
        </p:nvSpPr>
        <p:spPr>
          <a:xfrm>
            <a:off x="1909777" y="6523832"/>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28824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प्रबंधन चिंतनशील प्रश्न</a:t>
            </a:r>
            <a:endParaRPr lang="en-US" sz="5400" dirty="0"/>
          </a:p>
        </p:txBody>
      </p:sp>
      <p:sp>
        <p:nvSpPr>
          <p:cNvPr id="6" name="Rectangle 5">
            <a:extLst>
              <a:ext uri="{FF2B5EF4-FFF2-40B4-BE49-F238E27FC236}">
                <a16:creationId xmlns:a16="http://schemas.microsoft.com/office/drawing/2014/main" id="{2A4C66E9-CF65-4A0F-9A16-76B64C582F3A}"/>
              </a:ext>
            </a:extLst>
          </p:cNvPr>
          <p:cNvSpPr/>
          <p:nvPr/>
        </p:nvSpPr>
        <p:spPr>
          <a:xfrm>
            <a:off x="448657" y="612085"/>
            <a:ext cx="11650781" cy="369332"/>
          </a:xfrm>
          <a:prstGeom prst="rect">
            <a:avLst/>
          </a:prstGeom>
        </p:spPr>
        <p:txBody>
          <a:bodyPr wrap="square">
            <a:spAutoFit/>
          </a:bodyPr>
          <a:lstStyle/>
          <a:p>
            <a:pPr lvl="0" algn="ctr">
              <a:defRPr/>
            </a:pPr>
            <a:r>
              <a:rPr lang="hi-IN" b="1" dirty="0">
                <a:latin typeface="Kokila" panose="020B0604020202020204" pitchFamily="34" charset="0"/>
                <a:cs typeface="Kokila" panose="020B0604020202020204" pitchFamily="34" charset="0"/>
              </a:rPr>
              <a:t>इस घटना से सीख लेने और निरंतर सुधार सुनिश्चित करने के लिए, सभी अनुबंध प्रबंधकों को नीचे दिए गए प्रश्नों के आधार पर अपने एचएसई जोखिम प्रबंधन की समीक्षा करनी होगी।</a:t>
            </a:r>
            <a:endParaRPr lang="en-US"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609133" y="1208756"/>
            <a:ext cx="10928195" cy="4185761"/>
          </a:xfrm>
          <a:prstGeom prst="rect">
            <a:avLst/>
          </a:prstGeom>
        </p:spPr>
        <p:txBody>
          <a:bodyPr wrap="square">
            <a:spAutoFit/>
          </a:bodyPr>
          <a:lstStyle/>
          <a:p>
            <a:pPr marL="342900" lvl="0" indent="-342900">
              <a:defRPr/>
            </a:pPr>
            <a:r>
              <a:rPr lang="hi-IN" sz="2000" b="1" dirty="0">
                <a:solidFill>
                  <a:prstClr val="black"/>
                </a:solidFill>
                <a:latin typeface="Kokila" panose="020B0604020202020204" pitchFamily="34" charset="0"/>
                <a:cs typeface="Kokila" panose="020B0604020202020204" pitchFamily="34" charset="0"/>
              </a:rPr>
              <a:t>निम्नलिखित की पुष्टि करें:</a:t>
            </a:r>
            <a:endParaRPr lang="en-US" sz="2000" dirty="0">
              <a:solidFill>
                <a:prstClr val="black"/>
              </a:solidFill>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सुविधा में प्रवेश से पहले सभी आगंतुकों का इंडक्शन किया जाए?</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वाहन नो-पार्किंग क्षेत्रों में पार्क न करें?</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‘सशक्तिकरण टू स्टॉप’ को कार्यबल और आगंतुकों तक संप्रेषित किया जाए?</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उच्च जोखिम वाले क्षेत्रों में पैदल यात्री आवाजाही प्रतिबंधित और शमन की जाए?</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क्या आप सुनिश्चित करते हैं कि आपकी सुविधा में एक निर्दिष्ट पैदल यात्री क्षेत्र हो?</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lvl="0">
              <a:defRPr/>
            </a:pPr>
            <a:r>
              <a:rPr lang="hi-IN" sz="1200" i="1" dirty="0">
                <a:solidFill>
                  <a:srgbClr val="FF0000"/>
                </a:solidFill>
                <a:latin typeface="Kokila" panose="020B0604020202020204" pitchFamily="34" charset="0"/>
                <a:cs typeface="Kokila" panose="020B0604020202020204" pitchFamily="34" charset="0"/>
                <a:sym typeface="Wingdings" pitchFamily="2" charset="2"/>
              </a:rPr>
              <a:t>* यदि उपरोक्त किसी भी प्रश्न का उत्तर "नहीं" है, तो कृपया इस कमी को सुधारने के लिए कार्रवाई करें।</a:t>
            </a:r>
            <a:endParaRPr kumimoji="0" lang="en-US" sz="1200"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sym typeface="Wingdings" pitchFamily="2" charset="2"/>
            </a:endParaRPr>
          </a:p>
        </p:txBody>
      </p:sp>
      <p:sp>
        <p:nvSpPr>
          <p:cNvPr id="8" name="TextBox 7">
            <a:extLst>
              <a:ext uri="{FF2B5EF4-FFF2-40B4-BE49-F238E27FC236}">
                <a16:creationId xmlns:a16="http://schemas.microsoft.com/office/drawing/2014/main" id="{08D5D6F3-C8D1-3344-B1D2-D1D1A9C91BEE}"/>
              </a:ext>
            </a:extLst>
          </p:cNvPr>
          <p:cNvSpPr txBox="1"/>
          <p:nvPr/>
        </p:nvSpPr>
        <p:spPr>
          <a:xfrm>
            <a:off x="353590" y="6115286"/>
            <a:ext cx="3233449" cy="307777"/>
          </a:xfrm>
          <a:prstGeom prst="rect">
            <a:avLst/>
          </a:prstGeom>
          <a:noFill/>
        </p:spPr>
        <p:txBody>
          <a:bodyPr wrap="square" rtlCol="0">
            <a:spAutoFit/>
          </a:bodyPr>
          <a:lstStyle/>
          <a:p>
            <a:r>
              <a:rPr lang="hi-IN" sz="1400" b="1" i="1" dirty="0">
                <a:solidFill>
                  <a:srgbClr val="FF0000"/>
                </a:solidFill>
                <a:latin typeface="Kokila" panose="020B0604020202020204" pitchFamily="34" charset="0"/>
                <a:cs typeface="Kokila" panose="020B0604020202020204" pitchFamily="34" charset="0"/>
              </a:rPr>
              <a:t>कृपया मार्गदर्शन के लिए नोट्स अनुभाग देखें।</a:t>
            </a:r>
          </a:p>
        </p:txBody>
      </p:sp>
      <p:sp>
        <p:nvSpPr>
          <p:cNvPr id="2" name="Rectangle 1">
            <a:extLst>
              <a:ext uri="{FF2B5EF4-FFF2-40B4-BE49-F238E27FC236}">
                <a16:creationId xmlns:a16="http://schemas.microsoft.com/office/drawing/2014/main" id="{BB7EDCDE-F86F-63E0-C95A-FDB1B610D236}"/>
              </a:ext>
            </a:extLst>
          </p:cNvPr>
          <p:cNvSpPr/>
          <p:nvPr/>
        </p:nvSpPr>
        <p:spPr>
          <a:xfrm>
            <a:off x="1909777" y="6523832"/>
            <a:ext cx="5482263"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12517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92943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316A178-148D-46B1-BD08-037214BEA582}"/>
</file>

<file path=customXml/itemProps2.xml><?xml version="1.0" encoding="utf-8"?>
<ds:datastoreItem xmlns:ds="http://schemas.openxmlformats.org/officeDocument/2006/customXml" ds:itemID="{4813D0CD-4D42-449C-AEC1-C6DDD9A1F6A4}"/>
</file>

<file path=customXml/itemProps3.xml><?xml version="1.0" encoding="utf-8"?>
<ds:datastoreItem xmlns:ds="http://schemas.openxmlformats.org/officeDocument/2006/customXml" ds:itemID="{722486F9-E771-4170-8384-9D99AAF7B2C9}"/>
</file>

<file path=docProps/app.xml><?xml version="1.0" encoding="utf-8"?>
<Properties xmlns="http://schemas.openxmlformats.org/officeDocument/2006/extended-properties" xmlns:vt="http://schemas.openxmlformats.org/officeDocument/2006/docPropsVTypes">
  <TotalTime>28</TotalTime>
  <Words>795</Words>
  <Application>Microsoft Office PowerPoint</Application>
  <PresentationFormat>Widescreen</PresentationFormat>
  <Paragraphs>78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Arial</vt:lpstr>
      <vt:lpstr>Calibri</vt:lpstr>
      <vt:lpstr>Kokila</vt:lpstr>
      <vt:lpstr>Tahoma</vt:lpstr>
      <vt:lpstr>Times New Roman</vt:lpstr>
      <vt:lpstr>1_Office Theme</vt:lpstr>
      <vt:lpstr>2_Office Theme</vt:lpstr>
      <vt:lpstr>PowerPoint Presentation</vt:lpstr>
      <vt:lpstr>प्रबंधन चिंतनशील प्रश्न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HiPo07_Vehicle hit vendors while reversing</dc:title>
  <dc:creator>Rawahi, Ahmed MSE34</dc:creator>
  <cp:lastModifiedBy>A PC</cp:lastModifiedBy>
  <cp:revision>13</cp:revision>
  <dcterms:created xsi:type="dcterms:W3CDTF">2025-07-21T11:51:54Z</dcterms:created>
  <dcterms:modified xsi:type="dcterms:W3CDTF">2025-12-10T21:28:31Z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