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5"/>
  </p:notesMasterIdLst>
  <p:sldIdLst>
    <p:sldId id="2147482484" r:id="rId3"/>
    <p:sldId id="2147482483" r:id="rId4"/>
  </p:sldIdLst>
  <p:sldSz cx="12192000" cy="6858000"/>
  <p:notesSz cx="6858000" cy="9144000"/>
  <p:defaultTextStyle>
    <a:defPPr>
      <a:defRPr lang="en-US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792" autoAdjust="0"/>
    <p:restoredTop sz="94660"/>
  </p:normalViewPr>
  <p:slideViewPr>
    <p:cSldViewPr snapToGrid="0">
      <p:cViewPr varScale="1">
        <p:scale>
          <a:sx n="124" d="100"/>
          <a:sy n="124" d="100"/>
        </p:scale>
        <p:origin x="462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12" Type="http://schemas.openxmlformats.org/officeDocument/2006/relationships/customXml" Target="../customXml/item3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openxmlformats.org/officeDocument/2006/relationships/customXml" Target="../customXml/item2.xml"/><Relationship Id="rId5" Type="http://schemas.openxmlformats.org/officeDocument/2006/relationships/notesMaster" Target="notesMasters/notesMaster1.xml"/><Relationship Id="rId10" Type="http://schemas.openxmlformats.org/officeDocument/2006/relationships/customXml" Target="../customXml/item1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329841-8FB9-4A94-9A8E-9A66D9DCB426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F33E90-3734-4CC1-B35C-80DE4665E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58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Ensure all dates and titles are input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 short description should be provided without mentioning names of contractors or individuals.  You should include, what happened, to who (by job title) and what injuries this resulted in.  Nothing more!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Four to five bullet points highlighting the main findings from the investigation.  Remember the target audience is the front line staff so this should be written in simple terms in a way that everyone can understand.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The strap line should be the main point you want to get across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The images should be self explanatory, what went wrong (if you create a reconstruction please ensure you do not put people at risk) and below how it should be done.   </a:t>
            </a:r>
          </a:p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Confidential - Not to be shared outside of PDO/PDO contractors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8714CE-FB4E-4316-BED5-DE0DF6B1D8E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57637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033CC"/>
                </a:solidFill>
                <a:cs typeface="Calibri" panose="020F0502020204030204" pitchFamily="34" charset="0"/>
                <a:sym typeface="Wingdings" pitchFamily="2" charset="2"/>
              </a:rPr>
              <a:t>Make a list of closed questions (only ‘yes’ or ‘no’ as an answer) to ask others if they have the same issues based on the management or HSE-MS failings or shortfalls identified in the investigation. </a:t>
            </a:r>
          </a:p>
          <a:p>
            <a:pPr defTabSz="931774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US">
              <a:solidFill>
                <a:srgbClr val="0033CC"/>
              </a:solidFill>
              <a:cs typeface="Calibri" panose="020F0502020204030204" pitchFamily="34" charset="0"/>
              <a:sym typeface="Wingdings" pitchFamily="2" charset="2"/>
            </a:endParaRPr>
          </a:p>
          <a:p>
            <a:pPr defTabSz="931774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033CC"/>
                </a:solidFill>
                <a:cs typeface="Calibri" panose="020F0502020204030204" pitchFamily="34" charset="0"/>
                <a:sym typeface="Wingdings" pitchFamily="2" charset="2"/>
              </a:rPr>
              <a:t>Imagine you have to audit other companies to see if they could have the same issues.</a:t>
            </a:r>
          </a:p>
          <a:p>
            <a:pPr defTabSz="931774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US">
              <a:solidFill>
                <a:srgbClr val="0033CC"/>
              </a:solidFill>
              <a:cs typeface="Calibri" panose="020F0502020204030204" pitchFamily="34" charset="0"/>
              <a:sym typeface="Wingdings" pitchFamily="2" charset="2"/>
            </a:endParaRPr>
          </a:p>
          <a:p>
            <a:pPr defTabSz="931774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033CC"/>
                </a:solidFill>
                <a:cs typeface="Calibri" panose="020F0502020204030204" pitchFamily="34" charset="0"/>
                <a:sym typeface="Wingdings" pitchFamily="2" charset="2"/>
              </a:rPr>
              <a:t>These questions should start with: Do you ensure…………………?</a:t>
            </a:r>
            <a:endParaRPr lang="en-US">
              <a:solidFill>
                <a:srgbClr val="000000"/>
              </a:solidFill>
              <a:cs typeface="Calibri" panose="020F0502020204030204" pitchFamily="34" charset="0"/>
            </a:endParaRPr>
          </a:p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Confidential - Not to be shared outside of PDO/PDO contractors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8714CE-FB4E-4316-BED5-DE0DF6B1D8E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0545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804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49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2699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1534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404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3383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12/11/2025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8884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12/11/2025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0728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12/11/2025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9994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12/11/2025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5054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12/11/2025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909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1B9F12B-012B-511E-E1AF-940C15C48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pPr/>
              <a:t>12/11/2025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153C70-2C6D-7EF6-9D8B-F252F2B79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- Not to be shared outside of PDO/PDO contractors </a:t>
            </a:r>
          </a:p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F370DFB-2757-20B9-7E69-B0B0CE960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3871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12/11/2025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0666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2592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995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128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12/11/2025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788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12/11/2025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306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12/11/2025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641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12/11/2025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90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12/11/2025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110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12/11/2025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593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Confidential - Not to be shared outside of PDO/PDO contractors </a:t>
            </a:r>
          </a:p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5837F4-0EF0-4EB8-A16D-265E78EE0C9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386366" cy="68580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9B523F6-A9A3-46FE-B2B7-E53C7D2853E4}"/>
              </a:ext>
            </a:extLst>
          </p:cNvPr>
          <p:cNvGrpSpPr/>
          <p:nvPr userDrawn="1"/>
        </p:nvGrpSpPr>
        <p:grpSpPr>
          <a:xfrm>
            <a:off x="329389" y="6117536"/>
            <a:ext cx="2340722" cy="740868"/>
            <a:chOff x="9289915" y="6117536"/>
            <a:chExt cx="2340722" cy="74086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5D186BF-73E8-40E9-BF74-18F83D8021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89915" y="6117536"/>
              <a:ext cx="2340722" cy="38155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68DA85E-4B77-46C1-A974-11D1BE5A68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289915" y="6671146"/>
              <a:ext cx="2340722" cy="1872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35159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Confidential - Not to be shared outside of PDO/PDO contractors </a:t>
            </a:r>
          </a:p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5837F4-0EF0-4EB8-A16D-265E78EE0C9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386366" cy="68580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9B523F6-A9A3-46FE-B2B7-E53C7D2853E4}"/>
              </a:ext>
            </a:extLst>
          </p:cNvPr>
          <p:cNvGrpSpPr/>
          <p:nvPr userDrawn="1"/>
        </p:nvGrpSpPr>
        <p:grpSpPr>
          <a:xfrm>
            <a:off x="365548" y="6117536"/>
            <a:ext cx="2340722" cy="740868"/>
            <a:chOff x="9289915" y="6117536"/>
            <a:chExt cx="2340722" cy="74086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5D186BF-73E8-40E9-BF74-18F83D8021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89915" y="6117536"/>
              <a:ext cx="2340722" cy="38155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68DA85E-4B77-46C1-A974-11D1BE5A68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289915" y="6671146"/>
              <a:ext cx="2340722" cy="1872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2893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>
            <a:extLst>
              <a:ext uri="{FF2B5EF4-FFF2-40B4-BE49-F238E27FC236}">
                <a16:creationId xmlns:a16="http://schemas.microsoft.com/office/drawing/2014/main" id="{B8F5D341-9478-460E-8ACF-8E2BF1B80A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1719" y="1505411"/>
            <a:ext cx="7791263" cy="4316566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4300" marR="0" lvl="0" indent="-114300" algn="just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1600" b="1" i="0" u="none" strike="noStrike" cap="none" normalizeH="0" baseline="0" noProof="0" dirty="0">
                <a:ln>
                  <a:noFill/>
                </a:ln>
                <a:solidFill>
                  <a:srgbClr val="FF0000"/>
                </a:solidFill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ماذا حدث؟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1400" b="0" i="0" u="none" strike="noStrike" cap="none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تعرَّض أحد سائقي المقاول ومُمثِّل شركة تنمية نفط عمان ومساعده لحادث وقع بتاريخ 10 فبراير 2025، في تمام الساعة 9:45 صباحًا خارج ساحة الخدمات اللوجستية التابعة للمقاول بمدينة مسقط بالقرب من المنطقة </a:t>
            </a:r>
            <a:r>
              <a:rPr kumimoji="0" lang="ar-EG" sz="1400" b="0" i="0" u="none" strike="noStrike" cap="none" normalizeH="0" baseline="0" noProof="0" dirty="0" err="1">
                <a:ln>
                  <a:noFill/>
                </a:ln>
                <a:solidFill>
                  <a:prstClr val="black"/>
                </a:solidFill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المُرمَّزة</a:t>
            </a:r>
            <a:r>
              <a:rPr kumimoji="0" lang="ar-EG" sz="1400" b="0" i="0" u="none" strike="noStrike" cap="none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 بنمط الشيفرون لبوابة الدخول والخروج.</a:t>
            </a:r>
            <a:r>
              <a:rPr kumimoji="0" lang="en-US" sz="1400" b="0" i="0" u="none" strike="noStrike" cap="none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kumimoji="0" lang="ar-EG" sz="1400" b="0" i="0" u="none" strike="noStrike" cap="none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توقَّف سائق مركبة خفيفة عند منطقة البوابة داخل المنطقة </a:t>
            </a:r>
            <a:r>
              <a:rPr kumimoji="0" lang="ar-EG" sz="1400" b="0" i="0" u="none" strike="noStrike" cap="none" normalizeH="0" baseline="0" noProof="0" dirty="0" err="1">
                <a:ln>
                  <a:noFill/>
                </a:ln>
                <a:solidFill>
                  <a:prstClr val="black"/>
                </a:solidFill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المُرمَّزة</a:t>
            </a:r>
            <a:r>
              <a:rPr kumimoji="0" lang="ar-EG" sz="1400" b="0" i="0" u="none" strike="noStrike" cap="none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 بنمط الشيفرون، بينما كان يقف خلفه في نفس الوقت اثنين من المشاة التابعين لجهة خارجية، وكانا داخل المنطقة </a:t>
            </a:r>
            <a:r>
              <a:rPr kumimoji="0" lang="ar-EG" sz="1400" b="0" i="0" u="none" strike="noStrike" cap="none" normalizeH="0" baseline="0" noProof="0" dirty="0" err="1">
                <a:ln>
                  <a:noFill/>
                </a:ln>
                <a:solidFill>
                  <a:prstClr val="black"/>
                </a:solidFill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المُرمَّزة</a:t>
            </a:r>
            <a:r>
              <a:rPr kumimoji="0" lang="ar-EG" sz="1400" b="0" i="0" u="none" strike="noStrike" cap="none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 بالشيفرون أيضًا.</a:t>
            </a:r>
            <a:r>
              <a:rPr kumimoji="0" lang="en-US" sz="1400" b="0" i="0" u="none" strike="noStrike" cap="none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kumimoji="0" lang="ar-EG" sz="1400" b="0" i="0" u="none" strike="noStrike" cap="none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أنهى سائق المركبة الخفيفة حديثه مع موظف الأمن وبدأ بالرجوع إلى الخلف، الأمر الذي أسفر عن اصطدام سيارته بالمشاة مما أدى إلى سقوط أحد الشخصين أرضًا ليصاب ذراعه بكسر. 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1400" b="0" i="0" u="none" strike="noStrike" cap="none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نُقِل كلا الشخصين التابعين لجهة خارجية إلى مستشفى جامعة السلطان قابوس لإجراء مزيد من التقييم والفحوصات الطبية.</a:t>
            </a:r>
            <a:r>
              <a:rPr kumimoji="0" lang="en-US" sz="1400" b="0" i="0" u="none" strike="noStrike" cap="none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1600" b="1" i="0" u="none" strike="noStrike" cap="none" normalizeH="0" baseline="0" noProof="0" dirty="0">
                <a:ln>
                  <a:noFill/>
                </a:ln>
                <a:solidFill>
                  <a:srgbClr val="0070C0"/>
                </a:solidFill>
                <a:uLnTx/>
                <a:uFillTx/>
                <a:latin typeface="Sakkal Majalla" panose="02000000000000000000" pitchFamily="2" charset="-78"/>
                <a:ea typeface="宋体" panose="02010600030101010101" pitchFamily="2" charset="-122"/>
                <a:cs typeface="Sakkal Majalla" panose="02000000000000000000" pitchFamily="2" charset="-78"/>
              </a:rPr>
              <a:t>سبب وقوع الحادث / الاستنتاج:</a:t>
            </a:r>
            <a:endParaRPr kumimoji="0" lang="en-GB" altLang="zh-CN" sz="1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akkal Majalla" panose="02000000000000000000" pitchFamily="2" charset="-78"/>
              <a:ea typeface="宋体" panose="02010600030101010101" pitchFamily="2" charset="-122"/>
              <a:cs typeface="Sakkal Majalla" panose="02000000000000000000" pitchFamily="2" charset="-78"/>
            </a:endParaRPr>
          </a:p>
          <a:p>
            <a:pPr marL="171450" marR="0" lvl="0" indent="-1714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ar-EG" sz="1400" b="0" i="0" u="none" strike="noStrike" cap="none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توقَّف سائق المركبة الخفيفة في مكان غير مُخصَّص للوقوف.</a:t>
            </a:r>
          </a:p>
          <a:p>
            <a:pPr marL="171450" marR="0" lvl="0" indent="-1714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ar-EG" sz="1400" b="0" i="0" u="none" strike="noStrike" cap="none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لم يُسارِع أفراد الأمن بالتدخُّل - سواءً فيما يتعلق بمخالفة المركبة أو بالمشاة.</a:t>
            </a:r>
            <a:r>
              <a:rPr kumimoji="0" lang="en-US" sz="1400" b="0" i="0" u="none" strike="noStrike" cap="none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0">
              <a:lnSpc>
                <a:spcPct val="150000"/>
              </a:lnSpc>
              <a:defRPr/>
            </a:pPr>
            <a:r>
              <a:rPr lang="ar-EG" sz="1600" b="1" dirty="0">
                <a:solidFill>
                  <a:srgbClr val="0070C0"/>
                </a:solidFill>
                <a:latin typeface="Sakkal Majalla" panose="02000000000000000000" pitchFamily="2" charset="-78"/>
                <a:ea typeface="宋体" panose="02010600030101010101" pitchFamily="2" charset="-122"/>
                <a:cs typeface="Sakkal Majalla" panose="02000000000000000000" pitchFamily="2" charset="-78"/>
              </a:rPr>
              <a:t>أسئلة تأملية:</a:t>
            </a:r>
          </a:p>
          <a:p>
            <a:pPr marL="171450" marR="0" lvl="0" indent="-1714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ar-EG" sz="1400" b="0" i="0" u="none" strike="noStrike" cap="none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كيف تُحدِّد المخاطر المُحتملة عند المدخل إلى موقعك وتُقيّمها وتُسيطر عليها؟</a:t>
            </a:r>
          </a:p>
          <a:p>
            <a:pPr marL="171450" marR="0" lvl="0" indent="-1714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ar-EG" sz="1400" b="0" i="0" u="none" strike="noStrike" cap="none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هل تتأكد من حضور جميع مستخدمي الموقع لدورة توجيهية للتعريف بموقع العمل؟</a:t>
            </a:r>
          </a:p>
          <a:p>
            <a:pPr marL="171450" marR="0" lvl="0" indent="-1714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ar-EG" sz="1400" b="0" i="0" u="none" strike="noStrike" cap="none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هل تتأكد من تخويل الجميع بصلاحية التدخل العاجل لإيقاف أي أنشطة أو تصرفات غير آمنة؟</a:t>
            </a:r>
          </a:p>
          <a:p>
            <a:pPr marL="171450" marR="0" lvl="0" indent="-1714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ar-EG" sz="1400" b="0" i="0" u="none" strike="noStrike" cap="none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هل تتأكد من السيطرة على حالات وقوف المركبات عند مدخل موقعك؟</a:t>
            </a:r>
          </a:p>
          <a:p>
            <a:pPr marL="171450" marR="0" lvl="0" indent="-1714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ar-EG" sz="1400" b="0" i="0" u="none" strike="noStrike" cap="none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هل تتأكد من إجراء فحوصات شاملة قبل تنفيذ عمليات المناورة والرجوع للخلف بالمركبات؟</a:t>
            </a:r>
          </a:p>
          <a:p>
            <a:pPr marL="171450" marR="0" lvl="0" indent="-1714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ar-EG" sz="1400" b="0" i="0" u="none" strike="noStrike" cap="none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هل تحرص على وضع علامات تحذيرية كافية، مثل اللافتات وعلامات التحذير وغيرها؟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9406DC3-6140-45AE-93A8-1D6947A73029}"/>
              </a:ext>
            </a:extLst>
          </p:cNvPr>
          <p:cNvSpPr/>
          <p:nvPr/>
        </p:nvSpPr>
        <p:spPr>
          <a:xfrm>
            <a:off x="472734" y="1295352"/>
            <a:ext cx="3748669" cy="2286000"/>
          </a:xfrm>
          <a:prstGeom prst="rect">
            <a:avLst/>
          </a:prstGeom>
          <a:solidFill>
            <a:srgbClr val="C00000"/>
          </a:solidFill>
          <a:ln w="25400" cap="flat" cmpd="sng" algn="ctr">
            <a:solidFill>
              <a:srgbClr val="00CC9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2400" b="0" i="0" u="none" strike="noStrike" cap="none" normalizeH="0" baseline="0" noProof="0">
                <a:ln>
                  <a:noFill/>
                </a:ln>
                <a:solidFill>
                  <a:srgbClr val="FFFFFF"/>
                </a:solidFill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صورة تُوضِّح الخطأ في التنفيذ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A16C3A5-10F2-408B-9D18-ED534C5F017C}"/>
              </a:ext>
            </a:extLst>
          </p:cNvPr>
          <p:cNvSpPr/>
          <p:nvPr/>
        </p:nvSpPr>
        <p:spPr>
          <a:xfrm>
            <a:off x="472734" y="3808612"/>
            <a:ext cx="3748668" cy="2286000"/>
          </a:xfrm>
          <a:prstGeom prst="rect">
            <a:avLst/>
          </a:prstGeom>
          <a:solidFill>
            <a:srgbClr val="00B050"/>
          </a:solidFill>
          <a:ln w="25400" cap="flat" cmpd="sng" algn="ctr">
            <a:solidFill>
              <a:srgbClr val="00CC9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2400" b="0" i="0" u="none" strike="noStrike" cap="none" normalizeH="0" baseline="0" noProof="0">
                <a:ln>
                  <a:noFill/>
                </a:ln>
                <a:solidFill>
                  <a:srgbClr val="FFFFFF"/>
                </a:solidFill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صورة تُوضِّح كيفية التنفيذ بشكلٍ صحيح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7AC772E-6015-4076-A0DC-005445BF4556}"/>
              </a:ext>
            </a:extLst>
          </p:cNvPr>
          <p:cNvSpPr/>
          <p:nvPr/>
        </p:nvSpPr>
        <p:spPr>
          <a:xfrm>
            <a:off x="4255933" y="1039821"/>
            <a:ext cx="7686906" cy="40011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2000" b="1" i="0" u="none" strike="noStrike" cap="none" normalizeH="0" baseline="0" noProof="0" dirty="0">
                <a:ln>
                  <a:noFill/>
                </a:ln>
                <a:solidFill>
                  <a:srgbClr val="0D38B3"/>
                </a:solidFill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الفئة المستهدفة:</a:t>
            </a:r>
            <a:r>
              <a:rPr kumimoji="0" lang="en-US" sz="2000" b="1" i="0" u="none" strike="noStrike" cap="none" normalizeH="0" baseline="0" noProof="0" dirty="0">
                <a:ln>
                  <a:noFill/>
                </a:ln>
                <a:solidFill>
                  <a:srgbClr val="0D38B3"/>
                </a:solidFill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kumimoji="0" lang="ar-EG" sz="1800" b="1" i="0" u="none" strike="noStrike" cap="none" normalizeH="0" baseline="0" noProof="0" dirty="0">
                <a:ln>
                  <a:noFill/>
                </a:ln>
                <a:solidFill>
                  <a:srgbClr val="FF0000"/>
                </a:solidFill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عملية الرفع والفريق المعني بتنفيذها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9534F91-FFF5-4BE2-969F-08BDA81C29D8}"/>
              </a:ext>
            </a:extLst>
          </p:cNvPr>
          <p:cNvSpPr txBox="1"/>
          <p:nvPr/>
        </p:nvSpPr>
        <p:spPr>
          <a:xfrm>
            <a:off x="4359166" y="6182044"/>
            <a:ext cx="7583673" cy="30777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1400" b="1" i="0" u="none" strike="noStrike" cap="none" normalizeH="0" baseline="0" noProof="0" dirty="0">
                <a:ln>
                  <a:noFill/>
                </a:ln>
                <a:solidFill>
                  <a:srgbClr val="FFFF00"/>
                </a:solidFill>
                <a:uLnTx/>
                <a:uFillTx/>
                <a:latin typeface="Sakkal Majalla" panose="02000000000000000000" pitchFamily="2" charset="-78"/>
                <a:ea typeface="MS PGothic" pitchFamily="34" charset="-128"/>
                <a:cs typeface="Sakkal Majalla" panose="02000000000000000000" pitchFamily="2" charset="-78"/>
              </a:rPr>
              <a:t>الحرص على الالتزام بخطة الرفع المعتمدة، والتأكد من تمديد ذراع الرافعة وتثبيته على سطح مستوٍ ومُستقِر.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3BBFFD-CEA4-79E8-5A7A-640229264D5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2894" y="1295351"/>
            <a:ext cx="3748508" cy="2286001"/>
          </a:xfrm>
          <a:prstGeom prst="rect">
            <a:avLst/>
          </a:prstGeom>
        </p:spPr>
      </p:pic>
      <p:grpSp>
        <p:nvGrpSpPr>
          <p:cNvPr id="10" name="Group 131">
            <a:extLst>
              <a:ext uri="{FF2B5EF4-FFF2-40B4-BE49-F238E27FC236}">
                <a16:creationId xmlns:a16="http://schemas.microsoft.com/office/drawing/2014/main" id="{257BCBCF-B6F2-64ED-9D05-6992129518E3}"/>
              </a:ext>
            </a:extLst>
          </p:cNvPr>
          <p:cNvGrpSpPr>
            <a:grpSpLocks/>
          </p:cNvGrpSpPr>
          <p:nvPr/>
        </p:nvGrpSpPr>
        <p:grpSpPr bwMode="auto">
          <a:xfrm>
            <a:off x="3736063" y="2999743"/>
            <a:ext cx="286473" cy="463493"/>
            <a:chOff x="3504" y="544"/>
            <a:chExt cx="2287" cy="1855"/>
          </a:xfrm>
        </p:grpSpPr>
        <p:sp>
          <p:nvSpPr>
            <p:cNvPr id="11" name="Line 129">
              <a:extLst>
                <a:ext uri="{FF2B5EF4-FFF2-40B4-BE49-F238E27FC236}">
                  <a16:creationId xmlns:a16="http://schemas.microsoft.com/office/drawing/2014/main" id="{6CBEDA2A-695E-2188-3E91-8BC1330D03D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4" y="568"/>
              <a:ext cx="2287" cy="1831"/>
            </a:xfrm>
            <a:prstGeom prst="line">
              <a:avLst/>
            </a:prstGeom>
            <a:noFill/>
            <a:ln w="1333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778472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4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12" name="Line 130">
              <a:extLst>
                <a:ext uri="{FF2B5EF4-FFF2-40B4-BE49-F238E27FC236}">
                  <a16:creationId xmlns:a16="http://schemas.microsoft.com/office/drawing/2014/main" id="{29D01B35-D73D-94F6-A5F5-4925CE483BE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28" y="544"/>
              <a:ext cx="2144" cy="1807"/>
            </a:xfrm>
            <a:prstGeom prst="line">
              <a:avLst/>
            </a:prstGeom>
            <a:noFill/>
            <a:ln w="1333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778472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43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pic>
        <p:nvPicPr>
          <p:cNvPr id="16" name="Picture 15" descr="A road with signs on it">
            <a:extLst>
              <a:ext uri="{FF2B5EF4-FFF2-40B4-BE49-F238E27FC236}">
                <a16:creationId xmlns:a16="http://schemas.microsoft.com/office/drawing/2014/main" id="{52827BA3-92E8-E903-E8FC-C8FA994E6E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68" y="3816010"/>
            <a:ext cx="3777985" cy="2278601"/>
          </a:xfrm>
          <a:prstGeom prst="rect">
            <a:avLst/>
          </a:prstGeom>
        </p:spPr>
      </p:pic>
      <p:sp>
        <p:nvSpPr>
          <p:cNvPr id="9" name="Freeform 132">
            <a:extLst>
              <a:ext uri="{FF2B5EF4-FFF2-40B4-BE49-F238E27FC236}">
                <a16:creationId xmlns:a16="http://schemas.microsoft.com/office/drawing/2014/main" id="{A68310E0-CF63-4276-BC7B-52B36A6230C6}"/>
              </a:ext>
            </a:extLst>
          </p:cNvPr>
          <p:cNvSpPr>
            <a:spLocks/>
          </p:cNvSpPr>
          <p:nvPr/>
        </p:nvSpPr>
        <p:spPr bwMode="auto">
          <a:xfrm>
            <a:off x="3644749" y="5508015"/>
            <a:ext cx="457200" cy="457200"/>
          </a:xfrm>
          <a:custGeom>
            <a:avLst/>
            <a:gdLst>
              <a:gd name="T0" fmla="*/ 0 w 1336"/>
              <a:gd name="T1" fmla="*/ 2147483647 h 888"/>
              <a:gd name="T2" fmla="*/ 2147483647 w 1336"/>
              <a:gd name="T3" fmla="*/ 2147483647 h 888"/>
              <a:gd name="T4" fmla="*/ 2147483647 w 1336"/>
              <a:gd name="T5" fmla="*/ 0 h 888"/>
              <a:gd name="T6" fmla="*/ 0 60000 65536"/>
              <a:gd name="T7" fmla="*/ 0 60000 65536"/>
              <a:gd name="T8" fmla="*/ 0 60000 65536"/>
              <a:gd name="T9" fmla="*/ 0 w 1336"/>
              <a:gd name="T10" fmla="*/ 0 h 888"/>
              <a:gd name="T11" fmla="*/ 1336 w 1336"/>
              <a:gd name="T12" fmla="*/ 888 h 8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36" h="888">
                <a:moveTo>
                  <a:pt x="0" y="600"/>
                </a:moveTo>
                <a:lnTo>
                  <a:pt x="312" y="888"/>
                </a:lnTo>
                <a:lnTo>
                  <a:pt x="1336" y="0"/>
                </a:lnTo>
              </a:path>
            </a:pathLst>
          </a:custGeom>
          <a:noFill/>
          <a:ln w="13335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EB03C46-2DF2-3003-55AF-A721E86EB55A}"/>
              </a:ext>
            </a:extLst>
          </p:cNvPr>
          <p:cNvSpPr txBox="1">
            <a:spLocks/>
          </p:cNvSpPr>
          <p:nvPr/>
        </p:nvSpPr>
        <p:spPr>
          <a:xfrm>
            <a:off x="346509" y="0"/>
            <a:ext cx="11845491" cy="532596"/>
          </a:xfrm>
          <a:prstGeom prst="rect">
            <a:avLst/>
          </a:prstGeom>
          <a:solidFill>
            <a:srgbClr val="FFC91D"/>
          </a:solidFill>
        </p:spPr>
        <p:txBody>
          <a:bodyPr/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ill Sans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lang="ar-EG" sz="3000" b="1" dirty="0">
                <a:solidFill>
                  <a:srgbClr val="00B050"/>
                </a:solidFill>
                <a:latin typeface="Sakkal Majalla" panose="02000000000000000000" pitchFamily="2" charset="-78"/>
                <a:ea typeface="Tahoma" panose="020B0604030504040204" pitchFamily="34" charset="0"/>
                <a:cs typeface="Sakkal Majalla" panose="02000000000000000000" pitchFamily="2" charset="-78"/>
              </a:rPr>
              <a:t>إنذار المستوى الثاني لشركة تنمية نفط عُمان</a:t>
            </a:r>
            <a:endParaRPr kumimoji="0" lang="ar-EG" sz="3000" b="1" i="0" u="none" strike="noStrike" cap="none" normalizeH="0" baseline="0" noProof="0" dirty="0">
              <a:ln>
                <a:noFill/>
              </a:ln>
              <a:solidFill>
                <a:srgbClr val="00B050"/>
              </a:solidFill>
              <a:uLnTx/>
              <a:uFillTx/>
              <a:latin typeface="Sakkal Majalla" panose="02000000000000000000" pitchFamily="2" charset="-78"/>
              <a:ea typeface="Tahoma" panose="020B0604030504040204" pitchFamily="34" charset="0"/>
              <a:cs typeface="Sakkal Majalla" panose="02000000000000000000" pitchFamily="2" charset="-78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90529B3-FB73-63F9-7EFD-46F5F165FF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9244523"/>
              </p:ext>
            </p:extLst>
          </p:nvPr>
        </p:nvGraphicFramePr>
        <p:xfrm>
          <a:off x="424353" y="568062"/>
          <a:ext cx="11583642" cy="457200"/>
        </p:xfrm>
        <a:graphic>
          <a:graphicData uri="http://schemas.openxmlformats.org/drawingml/2006/table">
            <a:tbl>
              <a:tblPr rtl="1" firstRow="1" bandRow="1">
                <a:tableStyleId>{F5AB1C69-6EDB-4FF4-983F-18BD219EF322}</a:tableStyleId>
              </a:tblPr>
              <a:tblGrid>
                <a:gridCol w="646921">
                  <a:extLst>
                    <a:ext uri="{9D8B030D-6E8A-4147-A177-3AD203B41FA5}">
                      <a16:colId xmlns:a16="http://schemas.microsoft.com/office/drawing/2014/main" val="2915212829"/>
                    </a:ext>
                  </a:extLst>
                </a:gridCol>
                <a:gridCol w="1027208">
                  <a:extLst>
                    <a:ext uri="{9D8B030D-6E8A-4147-A177-3AD203B41FA5}">
                      <a16:colId xmlns:a16="http://schemas.microsoft.com/office/drawing/2014/main" val="1263731317"/>
                    </a:ext>
                  </a:extLst>
                </a:gridCol>
                <a:gridCol w="1428796">
                  <a:extLst>
                    <a:ext uri="{9D8B030D-6E8A-4147-A177-3AD203B41FA5}">
                      <a16:colId xmlns:a16="http://schemas.microsoft.com/office/drawing/2014/main" val="3493424009"/>
                    </a:ext>
                  </a:extLst>
                </a:gridCol>
                <a:gridCol w="1350595">
                  <a:extLst>
                    <a:ext uri="{9D8B030D-6E8A-4147-A177-3AD203B41FA5}">
                      <a16:colId xmlns:a16="http://schemas.microsoft.com/office/drawing/2014/main" val="578596613"/>
                    </a:ext>
                  </a:extLst>
                </a:gridCol>
                <a:gridCol w="1387853">
                  <a:extLst>
                    <a:ext uri="{9D8B030D-6E8A-4147-A177-3AD203B41FA5}">
                      <a16:colId xmlns:a16="http://schemas.microsoft.com/office/drawing/2014/main" val="710035722"/>
                    </a:ext>
                  </a:extLst>
                </a:gridCol>
                <a:gridCol w="1704544">
                  <a:extLst>
                    <a:ext uri="{9D8B030D-6E8A-4147-A177-3AD203B41FA5}">
                      <a16:colId xmlns:a16="http://schemas.microsoft.com/office/drawing/2014/main" val="1371902183"/>
                    </a:ext>
                  </a:extLst>
                </a:gridCol>
                <a:gridCol w="1210878">
                  <a:extLst>
                    <a:ext uri="{9D8B030D-6E8A-4147-A177-3AD203B41FA5}">
                      <a16:colId xmlns:a16="http://schemas.microsoft.com/office/drawing/2014/main" val="1814095484"/>
                    </a:ext>
                  </a:extLst>
                </a:gridCol>
                <a:gridCol w="577496">
                  <a:extLst>
                    <a:ext uri="{9D8B030D-6E8A-4147-A177-3AD203B41FA5}">
                      <a16:colId xmlns:a16="http://schemas.microsoft.com/office/drawing/2014/main" val="2001367833"/>
                    </a:ext>
                  </a:extLst>
                </a:gridCol>
                <a:gridCol w="658307">
                  <a:extLst>
                    <a:ext uri="{9D8B030D-6E8A-4147-A177-3AD203B41FA5}">
                      <a16:colId xmlns:a16="http://schemas.microsoft.com/office/drawing/2014/main" val="2964666558"/>
                    </a:ext>
                  </a:extLst>
                </a:gridCol>
                <a:gridCol w="1591044">
                  <a:extLst>
                    <a:ext uri="{9D8B030D-6E8A-4147-A177-3AD203B41FA5}">
                      <a16:colId xmlns:a16="http://schemas.microsoft.com/office/drawing/2014/main" val="695451150"/>
                    </a:ext>
                  </a:extLst>
                </a:gridCol>
              </a:tblGrid>
              <a:tr h="216975">
                <a:tc>
                  <a:txBody>
                    <a:bodyPr/>
                    <a:lstStyle/>
                    <a:p>
                      <a:pPr algn="r"/>
                      <a:r>
                        <a:rPr kumimoji="0" lang="ar-EG" sz="1200" b="1" u="none" strike="noStrike" cap="none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uLnTx/>
                          <a:uFillTx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التاريخ:</a:t>
                      </a:r>
                    </a:p>
                    <a:p>
                      <a:pPr algn="r"/>
                      <a:r>
                        <a:rPr kumimoji="0" lang="ar-EG" sz="1200" b="1" u="none" strike="noStrike" cap="none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uLnTx/>
                          <a:uFillTx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التوقيت:</a:t>
                      </a: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200" b="1" u="none" strike="noStrike" cap="none" normalizeH="0" baseline="0" dirty="0">
                          <a:ln>
                            <a:noFill/>
                          </a:ln>
                          <a:solidFill>
                            <a:srgbClr val="4472C4"/>
                          </a:solidFill>
                          <a:uLnTx/>
                          <a:uFillTx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10/02/2025</a:t>
                      </a:r>
                    </a:p>
                    <a:p>
                      <a:r>
                        <a:rPr kumimoji="0" lang="ar-OM" sz="1200" b="1" u="none" strike="noStrike" cap="none" normalizeH="0" baseline="0" dirty="0">
                          <a:ln>
                            <a:noFill/>
                          </a:ln>
                          <a:solidFill>
                            <a:srgbClr val="4472C4"/>
                          </a:solidFill>
                          <a:uLnTx/>
                          <a:uFillTx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09:45 ص</a:t>
                      </a:r>
                      <a:endParaRPr kumimoji="0" lang="ar-EG" sz="1200" b="1" u="none" strike="noStrike" cap="none" normalizeH="0" baseline="0" dirty="0">
                        <a:ln>
                          <a:noFill/>
                        </a:ln>
                        <a:solidFill>
                          <a:srgbClr val="4472C4"/>
                        </a:solidFill>
                        <a:uLnTx/>
                        <a:uFillTx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ar-EG" sz="1200" b="1" u="none" strike="noStrike" cap="none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uLnTx/>
                          <a:uFillTx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عنوان الحادث:</a:t>
                      </a:r>
                      <a:r>
                        <a:rPr kumimoji="0" lang="en-US" sz="1200" b="1" u="none" strike="noStrike" cap="none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uLnTx/>
                          <a:uFillTx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EG" sz="1200" b="1" u="none" strike="noStrike" cap="none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uLnTx/>
                          <a:uFillTx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رقم إدارة </a:t>
                      </a:r>
                      <a:r>
                        <a:rPr kumimoji="0" lang="ar-OM" sz="1200" b="1" u="none" strike="noStrike" cap="none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uLnTx/>
                          <a:uFillTx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معلومات المشروع:</a:t>
                      </a:r>
                      <a:endParaRPr kumimoji="0" lang="ar-EG" sz="1200" b="1" u="none" strike="noStrike" cap="none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uLnTx/>
                        <a:uFillTx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200" b="1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4472C4"/>
                          </a:solidFill>
                          <a:uLnTx/>
                          <a:uFillTx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HiPo#04</a:t>
                      </a:r>
                    </a:p>
                    <a:p>
                      <a:r>
                        <a:rPr kumimoji="0" lang="en-US" sz="1200" b="1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4472C4"/>
                          </a:solidFill>
                          <a:uLnTx/>
                          <a:uFillTx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kumimoji="0" lang="en-US" sz="1200" b="1" u="none" strike="noStrike" cap="none" normalizeH="0" baseline="0" dirty="0">
                          <a:ln>
                            <a:noFill/>
                          </a:ln>
                          <a:solidFill>
                            <a:srgbClr val="4472C4"/>
                          </a:solidFill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1174379</a:t>
                      </a:r>
                      <a:r>
                        <a:rPr kumimoji="0" lang="ar-EG" sz="1200" b="1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4472C4"/>
                          </a:solidFill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     </a:t>
                      </a:r>
                      <a:r>
                        <a:rPr kumimoji="0" lang="ar-EG" sz="1200" b="1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4472C4"/>
                          </a:solidFill>
                          <a:uLnTx/>
                          <a:uFillTx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                   </a:t>
                      </a: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EG" sz="1200" b="1" u="none" strike="noStrike" cap="none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uLnTx/>
                          <a:uFillTx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فئة الخطر:</a:t>
                      </a:r>
                      <a:r>
                        <a:rPr kumimoji="0" lang="en-US" sz="1200" b="1" u="none" strike="noStrike" cap="none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uLnTx/>
                          <a:uFillTx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OM" sz="1200" b="1" noProof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الإصابة/ الأصل المتضرر</a:t>
                      </a:r>
                      <a:r>
                        <a:rPr lang="ar-EG" sz="1200" b="1" noProof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:</a:t>
                      </a: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ar-OM" sz="1200" b="1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4472C4"/>
                          </a:solidFill>
                          <a:uLnTx/>
                          <a:uFillTx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سقوط</a:t>
                      </a:r>
                      <a:endParaRPr kumimoji="0" lang="en-US" sz="1200" b="1" u="none" strike="noStrike" cap="none" normalizeH="0" baseline="0" noProof="0" dirty="0">
                        <a:ln>
                          <a:noFill/>
                        </a:ln>
                        <a:solidFill>
                          <a:srgbClr val="4472C4"/>
                        </a:solidFill>
                        <a:uLnTx/>
                        <a:uFillTx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r>
                        <a:rPr kumimoji="0" lang="ar-OM" sz="1200" b="1" u="none" strike="noStrike" cap="none" normalizeH="0" baseline="0" dirty="0">
                          <a:ln>
                            <a:noFill/>
                          </a:ln>
                          <a:solidFill>
                            <a:srgbClr val="4472C4"/>
                          </a:solidFill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لا توجد إصابات أو تلفيات</a:t>
                      </a:r>
                      <a:endParaRPr kumimoji="0" lang="ar-EG" sz="1200" b="1" u="none" strike="noStrike" cap="none" normalizeH="0" baseline="0" dirty="0">
                        <a:ln>
                          <a:noFill/>
                        </a:ln>
                        <a:solidFill>
                          <a:srgbClr val="4472C4"/>
                        </a:solidFill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ar-EG" sz="1200" b="1" u="none" strike="noStrike" cap="none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uLnTx/>
                          <a:uFillTx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الخطورة الفعلية:</a:t>
                      </a:r>
                    </a:p>
                    <a:p>
                      <a:pPr algn="r"/>
                      <a:r>
                        <a:rPr kumimoji="0" lang="ar-EG" sz="1200" b="1" u="none" strike="noStrike" cap="none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uLnTx/>
                          <a:uFillTx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الخطورة المحتملة:</a:t>
                      </a:r>
                      <a:r>
                        <a:rPr kumimoji="0" lang="en-US" sz="1200" b="1" u="none" strike="noStrike" cap="none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uLnTx/>
                          <a:uFillTx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200" b="1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4472C4"/>
                          </a:solidFill>
                          <a:uLnTx/>
                          <a:uFillTx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OP</a:t>
                      </a:r>
                      <a:endParaRPr kumimoji="0" lang="ar-EG" sz="1200" b="1" u="none" strike="noStrike" cap="none" normalizeH="0" baseline="0" noProof="0" dirty="0">
                        <a:ln>
                          <a:noFill/>
                        </a:ln>
                        <a:solidFill>
                          <a:srgbClr val="4472C4"/>
                        </a:solidFill>
                        <a:uLnTx/>
                        <a:uFillTx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r>
                        <a:rPr kumimoji="0" lang="en-US" sz="1200" b="1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4472C4"/>
                          </a:solidFill>
                          <a:uLnTx/>
                          <a:uFillTx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C4P</a:t>
                      </a: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kumimoji="0" lang="ar-EG" sz="1200" b="1" u="none" strike="noStrike" cap="none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uLnTx/>
                          <a:uFillTx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النشاط:</a:t>
                      </a:r>
                    </a:p>
                    <a:p>
                      <a:pPr marL="0" algn="r" defTabSz="914400" rtl="1" eaLnBrk="1" latinLnBrk="0" hangingPunct="1"/>
                      <a:r>
                        <a:rPr kumimoji="0" lang="ar-EG" sz="1200" b="1" u="none" strike="noStrike" cap="none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uLnTx/>
                          <a:uFillTx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الموقع:</a:t>
                      </a: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OM" sz="1200" b="1" u="none" strike="noStrike" cap="none" normalizeH="0" baseline="0" dirty="0">
                          <a:ln>
                            <a:noFill/>
                          </a:ln>
                          <a:solidFill>
                            <a:srgbClr val="4472C4"/>
                          </a:solidFill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رفع أدوات</a:t>
                      </a:r>
                      <a:endParaRPr kumimoji="0" lang="ar-EG" sz="1200" b="1" u="none" strike="noStrike" cap="none" normalizeH="0" baseline="0" dirty="0">
                        <a:ln>
                          <a:noFill/>
                        </a:ln>
                        <a:solidFill>
                          <a:srgbClr val="4472C4"/>
                        </a:solidFill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r>
                        <a:rPr kumimoji="0" lang="ar-OM" sz="1200" b="1" u="none" strike="noStrike" cap="none" normalizeH="0" baseline="0" dirty="0">
                          <a:ln>
                            <a:noFill/>
                          </a:ln>
                          <a:solidFill>
                            <a:srgbClr val="4472C4"/>
                          </a:solidFill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منطقة أمل</a:t>
                      </a:r>
                      <a:endParaRPr kumimoji="0" lang="ar-EG" sz="1200" b="1" u="none" strike="noStrike" cap="none" normalizeH="0" baseline="0" dirty="0">
                        <a:ln>
                          <a:noFill/>
                        </a:ln>
                        <a:solidFill>
                          <a:srgbClr val="4472C4"/>
                        </a:solidFill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4084804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BABD7C91-08B4-21B9-484B-DF93F2ED0DD6}"/>
              </a:ext>
            </a:extLst>
          </p:cNvPr>
          <p:cNvSpPr txBox="1"/>
          <p:nvPr/>
        </p:nvSpPr>
        <p:spPr>
          <a:xfrm>
            <a:off x="5532765" y="6487159"/>
            <a:ext cx="52701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1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سري – محظور مشاركته خارج شركة تنمية نفط عُمان / مقاوليها</a:t>
            </a:r>
            <a:endParaRPr lang="en-US" sz="1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882419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D883F2B-B3CE-4AB4-AB99-0AA90A5717A9}"/>
              </a:ext>
            </a:extLst>
          </p:cNvPr>
          <p:cNvSpPr/>
          <p:nvPr/>
        </p:nvSpPr>
        <p:spPr>
          <a:xfrm>
            <a:off x="672197" y="1265330"/>
            <a:ext cx="11333246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1800" b="1" i="0" u="none" strike="noStrike" cap="none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يرجى تأكيد ما يلي: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  <a:sym typeface="Wingdings" pitchFamily="2" charset="2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ar-EG" sz="1600" b="0" i="0" u="none" strike="noStrike" cap="none" normalizeH="0" baseline="0" noProof="0" dirty="0">
                <a:ln>
                  <a:noFill/>
                </a:ln>
                <a:solidFill>
                  <a:srgbClr val="0033CC"/>
                </a:solidFill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  <a:sym typeface="Wingdings" pitchFamily="2" charset="2"/>
              </a:rPr>
              <a:t>هل تَحرِص على إطلاع الزائرين على الإرشادات التوجيهية اللازمة قبل دخولهم إلى منشأتك؟</a:t>
            </a: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ar-EG" sz="1600" b="0" i="0" u="none" strike="noStrike" cap="none" normalizeH="0" baseline="0" noProof="0" dirty="0">
                <a:ln>
                  <a:noFill/>
                </a:ln>
                <a:solidFill>
                  <a:srgbClr val="0033CC"/>
                </a:solidFill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  <a:sym typeface="Wingdings" pitchFamily="2" charset="2"/>
              </a:rPr>
              <a:t>هل تَحرِص على منع وقوف المركبات في المناطق غير المُخصَّصة لذلك؟</a:t>
            </a: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ar-EG" sz="1600" b="0" i="0" u="none" strike="noStrike" cap="none" normalizeH="0" baseline="0" noProof="0" dirty="0">
                <a:ln>
                  <a:noFill/>
                </a:ln>
                <a:solidFill>
                  <a:srgbClr val="0033CC"/>
                </a:solidFill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  <a:sym typeface="Wingdings" pitchFamily="2" charset="2"/>
              </a:rPr>
              <a:t>هل تَحرِص على تعميم الصلاحيات الممنوحة للقوى العاملة والزائرين "للتدخل بهدف إيقاف ومنع أي خطر"؟</a:t>
            </a: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ar-EG" sz="1600" b="0" i="0" u="none" strike="noStrike" cap="none" normalizeH="0" baseline="0" noProof="0" dirty="0">
                <a:ln>
                  <a:noFill/>
                </a:ln>
                <a:solidFill>
                  <a:srgbClr val="0033CC"/>
                </a:solidFill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  <a:sym typeface="Wingdings" pitchFamily="2" charset="2"/>
              </a:rPr>
              <a:t>هل تَحرِص على حظر وتقييد حركة المشاة بالمناطق عالية الخطورة والحد منها؟</a:t>
            </a: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ar-EG" sz="1600" b="0" i="0" u="none" strike="noStrike" cap="none" normalizeH="0" baseline="0" noProof="0" dirty="0">
                <a:ln>
                  <a:noFill/>
                </a:ln>
                <a:solidFill>
                  <a:srgbClr val="0033CC"/>
                </a:solidFill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  <a:sym typeface="Wingdings" pitchFamily="2" charset="2"/>
              </a:rPr>
              <a:t>هل تَحرِص على توفير منطقة مُخصَّصة للمشاة داخل منشأتك؟</a:t>
            </a:r>
            <a:r>
              <a:rPr kumimoji="0" lang="en-US" sz="1600" b="0" i="0" u="none" strike="noStrike" cap="none" normalizeH="0" baseline="0" noProof="0" dirty="0">
                <a:ln>
                  <a:noFill/>
                </a:ln>
                <a:solidFill>
                  <a:srgbClr val="0033CC"/>
                </a:solidFill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  <a:sym typeface="Wingdings" pitchFamily="2" charset="2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  <a:sym typeface="Wingdings" pitchFamily="2" charset="2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  <a:sym typeface="Wingdings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  <a:sym typeface="Wingdings" pitchFamily="2" charset="2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  <a:sym typeface="Wingdings" pitchFamily="2" charset="2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1400" b="0" i="1" u="none" strike="noStrike" cap="none" normalizeH="0" baseline="0" noProof="0" dirty="0">
                <a:ln>
                  <a:noFill/>
                </a:ln>
                <a:solidFill>
                  <a:srgbClr val="4472C4"/>
                </a:solidFill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  <a:sym typeface="Wingdings" pitchFamily="2" charset="2"/>
              </a:rPr>
              <a:t>* إذا كانت إجابتك "لا" على أي من الأسئلة المذكورة أعلاه، فيُرجى العمل على اتخاذ الإجراءات اللازمة لتدارك الأمر وتصويب هذه النتيجة.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30B80F0-C705-BD11-D7D6-CDCC9FA953F9}"/>
              </a:ext>
            </a:extLst>
          </p:cNvPr>
          <p:cNvSpPr txBox="1"/>
          <p:nvPr/>
        </p:nvSpPr>
        <p:spPr>
          <a:xfrm>
            <a:off x="8457767" y="6084176"/>
            <a:ext cx="32334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1200" b="1" i="1" u="none" strike="noStrike" cap="none" normalizeH="0" baseline="0" noProof="0" dirty="0">
                <a:ln>
                  <a:noFill/>
                </a:ln>
                <a:solidFill>
                  <a:srgbClr val="FF0000"/>
                </a:solidFill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يرجى مراجعة قسم الملاحظات للحصول على الإرشادات.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0894419-F5BA-DC3B-4D52-7F005A427152}"/>
              </a:ext>
            </a:extLst>
          </p:cNvPr>
          <p:cNvSpPr txBox="1"/>
          <p:nvPr/>
        </p:nvSpPr>
        <p:spPr>
          <a:xfrm>
            <a:off x="4303987" y="6487159"/>
            <a:ext cx="64989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1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سري – محظور مشاركته خارج شركة تنمية نفط عُمان / مقاوليها</a:t>
            </a:r>
            <a:endParaRPr lang="en-US" sz="1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Title 4">
            <a:extLst>
              <a:ext uri="{FF2B5EF4-FFF2-40B4-BE49-F238E27FC236}">
                <a16:creationId xmlns:a16="http://schemas.microsoft.com/office/drawing/2014/main" id="{05C72DB0-1BF7-C8E3-BFC4-51361E694ABB}"/>
              </a:ext>
            </a:extLst>
          </p:cNvPr>
          <p:cNvSpPr txBox="1">
            <a:spLocks/>
          </p:cNvSpPr>
          <p:nvPr/>
        </p:nvSpPr>
        <p:spPr>
          <a:xfrm>
            <a:off x="180870" y="-6892"/>
            <a:ext cx="12011130" cy="453582"/>
          </a:xfrm>
          <a:prstGeom prst="rect">
            <a:avLst/>
          </a:prstGeom>
          <a:solidFill>
            <a:srgbClr val="FFC91D"/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algn="ctr"/>
            <a:r>
              <a:rPr lang="ar-EG" sz="2800" b="1" dirty="0">
                <a:solidFill>
                  <a:srgbClr val="00B050"/>
                </a:solidFill>
                <a:latin typeface="Sakkal Majalla" panose="02000000000000000000" pitchFamily="2" charset="-78"/>
                <a:ea typeface="MS PGothic" pitchFamily="34" charset="-128"/>
                <a:cs typeface="Sakkal Majalla" panose="02000000000000000000" pitchFamily="2" charset="-78"/>
              </a:rPr>
              <a:t>الأسئلة التأملية للإدارة</a:t>
            </a:r>
            <a:endParaRPr lang="ar-EG" sz="2200" b="1" dirty="0">
              <a:solidFill>
                <a:srgbClr val="00B050"/>
              </a:solidFill>
              <a:latin typeface="Sakkal Majalla" panose="02000000000000000000" pitchFamily="2" charset="-78"/>
              <a:ea typeface="MS PGothic" pitchFamily="34" charset="-128"/>
              <a:cs typeface="Sakkal Majalla" panose="02000000000000000000" pitchFamily="2" charset="-78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EA197AB-7BD3-32D5-BB08-E2AB75C36FBD}"/>
              </a:ext>
            </a:extLst>
          </p:cNvPr>
          <p:cNvSpPr/>
          <p:nvPr/>
        </p:nvSpPr>
        <p:spPr>
          <a:xfrm>
            <a:off x="425605" y="594325"/>
            <a:ext cx="115758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42900">
              <a:defRPr/>
            </a:pPr>
            <a:r>
              <a:rPr lang="ar-SA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للاستفادة من هذا الحادث ولضمان استمرار ومواصلة التحسين، يتعيَّن على جميع مديري العقود مراجعة إجراءات إدارة المخاطر المتعلقة بالصحة والسلامة والبيئة في ضوء الأسئلة المطروحة أدناه</a:t>
            </a:r>
            <a:r>
              <a:rPr lang="ar-EG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r>
              <a:rPr lang="en-US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     </a:t>
            </a:r>
          </a:p>
        </p:txBody>
      </p:sp>
    </p:spTree>
    <p:extLst>
      <p:ext uri="{BB962C8B-B14F-4D97-AF65-F5344CB8AC3E}">
        <p14:creationId xmlns:p14="http://schemas.microsoft.com/office/powerpoint/2010/main" val="131251762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9C4067D375EDA046866D1CFD34BA6725" ma:contentTypeVersion="4" ma:contentTypeDescription="Upload an image." ma:contentTypeScope="" ma:versionID="5568808217e8896a20d35b78a187a54b">
  <xsd:schema xmlns:xsd="http://www.w3.org/2001/XMLSchema" xmlns:xs="http://www.w3.org/2001/XMLSchema" xmlns:p="http://schemas.microsoft.com/office/2006/metadata/properties" xmlns:ns1="http://schemas.microsoft.com/sharepoint/v3" xmlns:ns2="4880E4F8-4B7D-4BDD-91E3-E10D47036ECA" xmlns:ns3="http://schemas.microsoft.com/sharepoint/v3/fields" xmlns:ns4="4880e4f8-4b7d-4bdd-91e3-e10d47036eca" xmlns:ns5="9d51eac6-a7d5-47f5-a119-63d146adb134" targetNamespace="http://schemas.microsoft.com/office/2006/metadata/properties" ma:root="true" ma:fieldsID="95b9b289a8e8f4d106e4c69b136198e4" ns1:_="" ns2:_="" ns3:_="" ns4:_="" ns5:_="">
    <xsd:import namespace="http://schemas.microsoft.com/sharepoint/v3"/>
    <xsd:import namespace="4880E4F8-4B7D-4BDD-91E3-E10D47036ECA"/>
    <xsd:import namespace="http://schemas.microsoft.com/sharepoint/v3/fields"/>
    <xsd:import namespace="4880e4f8-4b7d-4bdd-91e3-e10d47036eca"/>
    <xsd:import namespace="9d51eac6-a7d5-47f5-a119-63d146adb134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4:Language" minOccurs="0"/>
                <xsd:element ref="ns4:DocId" minOccurs="0"/>
                <xsd:element ref="ns5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Language" ma:index="27" nillable="true" ma:displayName="Language" ma:default="English 1" ma:format="Dropdown" ma:internalName="Language">
      <xsd:simpleType>
        <xsd:restriction base="dms:Choice">
          <xsd:enumeration value="English"/>
          <xsd:enumeration value="Arabic"/>
          <xsd:enumeration value="Hindi"/>
          <xsd:enumeration value="English 1"/>
          <xsd:enumeration value="English 2"/>
          <xsd:enumeration value="Arabic 1"/>
          <xsd:enumeration value="Arabic 2"/>
          <xsd:enumeration value="Hindi 1"/>
          <xsd:enumeration value="Hindi 2"/>
          <xsd:enumeration value="Malayalam 1"/>
          <xsd:enumeration value="Malayalam 2"/>
        </xsd:restriction>
      </xsd:simpleType>
    </xsd:element>
    <xsd:element name="DocId" ma:index="28" nillable="true" ma:displayName="DocId" ma:list="{9de017a3-70b4-41a0-b3a1-4f7a098545da}" ma:internalName="DocId" ma:showField="ID" ma:web="9d51eac6-a7d5-47f5-a119-63d146adb134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51eac6-a7d5-47f5-a119-63d146adb134" elementFormDefault="qualified">
    <xsd:import namespace="http://schemas.microsoft.com/office/2006/documentManagement/types"/>
    <xsd:import namespace="http://schemas.microsoft.com/office/infopath/2007/PartnerControls"/>
    <xsd:element name="SharedWithUsers" ma:index="2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4880e4f8-4b7d-4bdd-91e3-e10d47036eca">Arabic</Language>
    <DocId xmlns="4880e4f8-4b7d-4bdd-91e3-e10d47036eca">92943</DocId>
    <ImageCreateDate xmlns="4880E4F8-4B7D-4BDD-91E3-E10D47036ECA" xsi:nil="true"/>
    <wic_System_Copyright xmlns="http://schemas.microsoft.com/sharepoint/v3/fields" xsi:nil="true"/>
  </documentManagement>
</p:properties>
</file>

<file path=customXml/itemProps1.xml><?xml version="1.0" encoding="utf-8"?>
<ds:datastoreItem xmlns:ds="http://schemas.openxmlformats.org/officeDocument/2006/customXml" ds:itemID="{0F0F87FA-82C1-4C29-B093-BEEC34C4F069}"/>
</file>

<file path=customXml/itemProps2.xml><?xml version="1.0" encoding="utf-8"?>
<ds:datastoreItem xmlns:ds="http://schemas.openxmlformats.org/officeDocument/2006/customXml" ds:itemID="{F7067A96-577F-4B82-8D32-CAA1FDBE530A}"/>
</file>

<file path=customXml/itemProps3.xml><?xml version="1.0" encoding="utf-8"?>
<ds:datastoreItem xmlns:ds="http://schemas.openxmlformats.org/officeDocument/2006/customXml" ds:itemID="{D81D5832-48FE-48BA-9CAD-BF94D35BF4C2}"/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717</Words>
  <Application>Microsoft Office PowerPoint</Application>
  <PresentationFormat>Widescreen</PresentationFormat>
  <Paragraphs>76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Aptos</vt:lpstr>
      <vt:lpstr>Arial</vt:lpstr>
      <vt:lpstr>Calibri</vt:lpstr>
      <vt:lpstr>Sakkal Majalla</vt:lpstr>
      <vt:lpstr>Times New Roman</vt:lpstr>
      <vt:lpstr>1_Office Theme</vt:lpstr>
      <vt:lpstr>2_Office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2nd Alert HiPo07_Vehicle hit vendors while reversing_AR</dc:title>
  <dc:creator>Rawahi, Ahmed MSE34</dc:creator>
  <cp:lastModifiedBy>A PC</cp:lastModifiedBy>
  <cp:revision>6</cp:revision>
  <dcterms:created xsi:type="dcterms:W3CDTF">2025-07-21T11:51:54Z</dcterms:created>
  <dcterms:modified xsi:type="dcterms:W3CDTF">2025-12-11T10:58:06Z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0x0101009148F5A04DDD49CBA7127AADA5FB792B00AADE34325A8B49CDA8BB4DB53328F214009C4067D375EDA046866D1CFD34BA6725</vt:lpwstr>
  </property>
</Properties>
</file>