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21474824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varScale="1">
        <p:scale>
          <a:sx n="124" d="100"/>
          <a:sy n="124" d="100"/>
        </p:scale>
        <p:origin x="7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97374-9598-40C0-A647-8E9424B2018E}"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B6F15-1ABA-4B72-84D0-4C6B9128F121}" type="slidenum">
              <a:rPr lang="en-US" smtClean="0"/>
              <a:t>‹#›</a:t>
            </a:fld>
            <a:endParaRPr lang="en-US"/>
          </a:p>
        </p:txBody>
      </p:sp>
    </p:spTree>
    <p:extLst>
      <p:ext uri="{BB962C8B-B14F-4D97-AF65-F5344CB8AC3E}">
        <p14:creationId xmlns:p14="http://schemas.microsoft.com/office/powerpoint/2010/main" val="255583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696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029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6115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8177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6774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0619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8157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2505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7424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70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0160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77295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9977" y="1568176"/>
            <a:ext cx="7709620" cy="4062651"/>
          </a:xfrm>
          <a:prstGeom prst="rect">
            <a:avLst/>
          </a:prstGeom>
          <a:noFill/>
          <a:ln w="19050">
            <a:noFill/>
            <a:miter lim="800000"/>
            <a:headEnd/>
            <a:tailEnd/>
          </a:ln>
        </p:spPr>
        <p:txBody>
          <a:bodyPr wrap="square">
            <a:spAutoFit/>
          </a:bodyPr>
          <a:lstStyle/>
          <a:p>
            <a:pPr marL="114300" lvl="0" indent="-114300" algn="just">
              <a:defRPr/>
            </a:pPr>
            <a:r>
              <a:rPr lang="hi-IN" b="1" dirty="0">
                <a:solidFill>
                  <a:srgbClr val="FF0000"/>
                </a:solidFill>
                <a:latin typeface="Kokila" panose="020B0604020202020204" pitchFamily="34" charset="0"/>
                <a:cs typeface="Kokila" panose="020B0604020202020204" pitchFamily="34" charset="0"/>
              </a:rPr>
              <a:t>क्या हुआ?</a:t>
            </a:r>
            <a:endParaRPr lang="en-US" dirty="0">
              <a:solidFill>
                <a:srgbClr val="FF0000"/>
              </a:solidFill>
              <a:latin typeface="Kokila" panose="020B0604020202020204" pitchFamily="34" charset="0"/>
              <a:cs typeface="Kokila" panose="020B0604020202020204" pitchFamily="34" charset="0"/>
            </a:endParaRPr>
          </a:p>
          <a:p>
            <a:pPr lvl="0">
              <a:defRPr/>
            </a:pPr>
            <a:r>
              <a:rPr lang="hi-IN" sz="1400" dirty="0">
                <a:solidFill>
                  <a:srgbClr val="262626"/>
                </a:solidFill>
                <a:latin typeface="Kokila" panose="020B0604020202020204" pitchFamily="34" charset="0"/>
                <a:cs typeface="Kokila" panose="020B0604020202020204" pitchFamily="34" charset="0"/>
              </a:rPr>
              <a:t>उप-ठेकेदार कार्यस्थल पर डामर सामग्री के परिवहन में लगा था। संचालन के दौरान, टिपर ट्रेलर चालक ने फ्लोलाइन क्षेत्र के पास अस्थिर मिट्टी की स्थिति के कारण वाहन पर नियंत्रण खो दिया, जिसके परिणामस्वरूप ट्रेलर पलट गया। चालक ने बिना बाहरी सहायता के वाहन से स्वयं सुरक्षित निकास कर लिया।</a:t>
            </a:r>
            <a:endParaRPr kumimoji="0" lang="en-GB" sz="1400" b="0" i="0" u="none" strike="noStrike" kern="1200" cap="none" spc="0" normalizeH="0" baseline="0" noProof="0" dirty="0">
              <a:ln>
                <a:noFill/>
              </a:ln>
              <a:solidFill>
                <a:srgbClr val="262626"/>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262626"/>
              </a:solidFill>
              <a:effectLst/>
              <a:uLnTx/>
              <a:uFillTx/>
              <a:latin typeface="Kokila" panose="020B0604020202020204" pitchFamily="34" charset="0"/>
              <a:cs typeface="Kokila" panose="020B0604020202020204" pitchFamily="34" charset="0"/>
            </a:endParaRPr>
          </a:p>
          <a:p>
            <a:pPr lvl="0">
              <a:defRPr/>
            </a:pPr>
            <a:r>
              <a:rPr lang="hi-IN" altLang="zh-CN" b="1" dirty="0">
                <a:solidFill>
                  <a:srgbClr val="0070C0"/>
                </a:solidFill>
                <a:latin typeface="Kokila" panose="020B0604020202020204" pitchFamily="34" charset="0"/>
                <a:cs typeface="Kokila" panose="020B0604020202020204" pitchFamily="34" charset="0"/>
              </a:rPr>
              <a:t>ऐसा क्यों हुआ/निष्कर्ष:</a:t>
            </a:r>
            <a:endParaRPr lang="en-GB" altLang="zh-CN" b="1" dirty="0">
              <a:solidFill>
                <a:srgbClr val="0070C0"/>
              </a:solidFill>
              <a:latin typeface="Kokila" panose="020B0604020202020204" pitchFamily="34" charset="0"/>
              <a:cs typeface="Kokila" panose="020B0604020202020204" pitchFamily="34" charset="0"/>
            </a:endParaRPr>
          </a:p>
          <a:p>
            <a:pPr lvl="0" indent="-171450">
              <a:buFont typeface="Arial" pitchFamily="34" charset="0"/>
              <a:buChar char="•"/>
              <a:defRPr/>
            </a:pPr>
            <a:r>
              <a:rPr lang="hi-IN" sz="1400" dirty="0">
                <a:solidFill>
                  <a:prstClr val="black"/>
                </a:solidFill>
                <a:latin typeface="Kokila" panose="020B0604020202020204" pitchFamily="34" charset="0"/>
                <a:cs typeface="Kokila" panose="020B0604020202020204" pitchFamily="34" charset="0"/>
              </a:rPr>
              <a:t>परिवर्तन प्रबंधन: कार्य कुशलता बढ़ाने के लिए मानक से हटकर निम्न-स्तरीय सुरक्षित कार्य प्रणाली (एसएसओडब्ल्यू) का पालन करना।</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indent="-171450">
              <a:buFont typeface="Arial" pitchFamily="34" charset="0"/>
              <a:buChar char="•"/>
              <a:defRPr/>
            </a:pPr>
            <a:r>
              <a:rPr lang="hi-IN" sz="1400" dirty="0">
                <a:solidFill>
                  <a:prstClr val="black"/>
                </a:solidFill>
                <a:latin typeface="Kokila" panose="020B0604020202020204" pitchFamily="34" charset="0"/>
                <a:cs typeface="Kokila" panose="020B0604020202020204" pitchFamily="34" charset="0"/>
              </a:rPr>
              <a:t>संचार की टूटी कड़ी: महत्वपूर्ण जानकारी का हस्तांतरण कमजोर संचार प्रणाली पर निर्भर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indent="-171450">
              <a:buFont typeface="Arial" pitchFamily="34" charset="0"/>
              <a:buChar char="•"/>
              <a:defRPr/>
            </a:pPr>
            <a:r>
              <a:rPr lang="hi-IN" sz="1400" dirty="0">
                <a:solidFill>
                  <a:prstClr val="black"/>
                </a:solidFill>
                <a:latin typeface="Kokila" panose="020B0604020202020204" pitchFamily="34" charset="0"/>
                <a:cs typeface="Kokila" panose="020B0604020202020204" pitchFamily="34" charset="0"/>
              </a:rPr>
              <a:t>अनुमान और सत्यापन की कमी: चालक ने जानकारी सत्यापित किए बिना कार्य विवरण पर अनुमान लगाया।</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indent="-171450">
              <a:buFont typeface="Arial" pitchFamily="34" charset="0"/>
              <a:buChar char="•"/>
              <a:defRPr/>
            </a:pPr>
            <a:r>
              <a:rPr lang="hi-IN" sz="1400" dirty="0">
                <a:solidFill>
                  <a:prstClr val="black"/>
                </a:solidFill>
                <a:latin typeface="Kokila" panose="020B0604020202020204" pitchFamily="34" charset="0"/>
                <a:cs typeface="Kokila" panose="020B0604020202020204" pitchFamily="34" charset="0"/>
              </a:rPr>
              <a:t>सुरक्षा जिम्मेदारी का हस्तांतरण: सुपरवाइजर ने सुरक्षा जिम्मेदारी सौंप दी।</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indent="-171450">
              <a:buFont typeface="Arial" pitchFamily="34" charset="0"/>
              <a:buChar char="•"/>
              <a:defRPr/>
            </a:pPr>
            <a:r>
              <a:rPr lang="hi-IN" sz="1400" dirty="0">
                <a:solidFill>
                  <a:prstClr val="black"/>
                </a:solidFill>
                <a:latin typeface="Kokila" panose="020B0604020202020204" pitchFamily="34" charset="0"/>
                <a:cs typeface="Kokila" panose="020B0604020202020204" pitchFamily="34" charset="0"/>
              </a:rPr>
              <a:t>अक्षम समय-निर्धारण: कार्य अनुसूची एक त्रुटिपूर्ण संचार प्रणाली पर निर्भर थी, जिसमें महत्वपूर्ण सुरक्षा कमियां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lvl="0" indent="-114300" algn="just">
              <a:defRPr/>
            </a:pPr>
            <a:r>
              <a:rPr lang="hi-IN"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r>
              <a:rPr lang="en-US" b="1" dirty="0">
                <a:solidFill>
                  <a:srgbClr val="0070C0"/>
                </a:solidFill>
                <a:latin typeface="Kokila" panose="020B0604020202020204" pitchFamily="34" charset="0"/>
                <a:ea typeface="宋体" panose="02010600030101010101" pitchFamily="2" charset="-122"/>
                <a:cs typeface="Kokila" panose="020B0604020202020204" pitchFamily="34" charset="0"/>
              </a:rPr>
              <a:t>:</a:t>
            </a:r>
            <a:endParaRPr kumimoji="0" lang="en-US" sz="4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जब आप अपनी प्रक्रियाओं या कार्य के मानक तरीके में बदलाव करते हैं, तो आप इन बदलावों के संचालन पर संभावित प्रभाव का मूल्यांकन कैसे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जब सुपरवाइजर, टीम और क्रू भौगोलिक रूप से दूर हों (लंबी दूरी पर), तो आप उनके बीच प्रत्यक्ष और प्रभावी संचार कैसे सुनिश्चित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आप चालकों और यात्रा प्रबंधकों की कार्य शुरू करने से पहले उनकी योग्यता कैसे सुनिश्चित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गतिविधियों की योजना और समय-निर्धारण में बदलाव करते समय, आप प्रभावित पक्षों को बदलाव लागू करने से पहले इनकी जानकारी कैसे देते हैं?</a:t>
            </a: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सुनिश्चित करें कि प्रमुख प्रणालियों में बदलावों की पहचान के लिए प्रणालियों का नियमित निर्धारित ऑडिट हो, जो सुरक्षा को प्रभावित कर सकते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737588"/>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Photo explaining how it should be done right</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007066"/>
            <a:ext cx="6814756" cy="461665"/>
          </a:xfrm>
          <a:prstGeom prst="rect">
            <a:avLst/>
          </a:prstGeom>
          <a:solidFill>
            <a:srgbClr val="FFC000"/>
          </a:solidFill>
        </p:spPr>
        <p:txBody>
          <a:bodyPr wrap="square">
            <a:spAutoFit/>
          </a:bodyPr>
          <a:lstStyle/>
          <a:p>
            <a:pPr lvl="0">
              <a:defRPr/>
            </a:pPr>
            <a:r>
              <a:rPr lang="hi-IN" sz="2400" b="1" dirty="0">
                <a:solidFill>
                  <a:srgbClr val="0D38B3"/>
                </a:solidFill>
                <a:latin typeface="Kokila" panose="020B0604020202020204" pitchFamily="34" charset="0"/>
                <a:cs typeface="Kokila" panose="020B0604020202020204" pitchFamily="34" charset="0"/>
              </a:rPr>
              <a:t>लक्षित दर्शक:</a:t>
            </a:r>
            <a:r>
              <a:rPr kumimoji="0" lang="en-US" sz="24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000" b="1" dirty="0">
                <a:solidFill>
                  <a:srgbClr val="FF0000"/>
                </a:solidFill>
                <a:latin typeface="Kokila" panose="020B0604020202020204" pitchFamily="34" charset="0"/>
                <a:cs typeface="Kokila" panose="020B0604020202020204" pitchFamily="34" charset="0"/>
              </a:rPr>
              <a:t>लॉजिस्टिक्स, संचालन और निर्माण</a:t>
            </a:r>
            <a:r>
              <a:rPr kumimoji="0" lang="en-US" sz="20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rPr>
              <a:t> </a:t>
            </a:r>
          </a:p>
        </p:txBody>
      </p:sp>
      <p:sp>
        <p:nvSpPr>
          <p:cNvPr id="3" name="TextBox 2">
            <a:extLst>
              <a:ext uri="{FF2B5EF4-FFF2-40B4-BE49-F238E27FC236}">
                <a16:creationId xmlns:a16="http://schemas.microsoft.com/office/drawing/2014/main" id="{E2CA2360-3AD5-3443-5500-84A16CBAF2A8}"/>
              </a:ext>
            </a:extLst>
          </p:cNvPr>
          <p:cNvSpPr txBox="1"/>
          <p:nvPr/>
        </p:nvSpPr>
        <p:spPr>
          <a:xfrm>
            <a:off x="585027" y="6029539"/>
            <a:ext cx="7614570" cy="461665"/>
          </a:xfrm>
          <a:prstGeom prst="rect">
            <a:avLst/>
          </a:prstGeom>
          <a:solidFill>
            <a:schemeClr val="accent5">
              <a:lumMod val="75000"/>
            </a:schemeClr>
          </a:solidFill>
        </p:spPr>
        <p:txBody>
          <a:bodyPr wrap="square" rtlCol="0">
            <a:spAutoFit/>
          </a:bodyPr>
          <a:lstStyle/>
          <a:p>
            <a:pPr lvl="0" algn="ctr" fontAlgn="base">
              <a:spcBef>
                <a:spcPct val="0"/>
              </a:spcBef>
              <a:spcAft>
                <a:spcPct val="0"/>
              </a:spcAft>
              <a:defRPr/>
            </a:pPr>
            <a:r>
              <a:rPr lang="hi-IN" sz="2400" b="1" dirty="0">
                <a:solidFill>
                  <a:srgbClr val="FFFF00"/>
                </a:solidFill>
                <a:latin typeface="Kokila" panose="020B0604020202020204" pitchFamily="34" charset="0"/>
                <a:ea typeface="MS PGothic" pitchFamily="34" charset="-128"/>
                <a:cs typeface="Kokila" panose="020B0604020202020204" pitchFamily="34" charset="0"/>
              </a:rPr>
              <a:t>टीमों के बीच संचार के चैनल अच्छी तरह स्थापित करें।</a:t>
            </a:r>
            <a:endParaRPr kumimoji="0" lang="en-US" sz="24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sp>
        <p:nvSpPr>
          <p:cNvPr id="13" name="Rectangle 12">
            <a:extLst>
              <a:ext uri="{FF2B5EF4-FFF2-40B4-BE49-F238E27FC236}">
                <a16:creationId xmlns:a16="http://schemas.microsoft.com/office/drawing/2014/main" id="{8C7C1C7A-B961-3EA2-7D5F-31934020C1A5}"/>
              </a:ext>
            </a:extLst>
          </p:cNvPr>
          <p:cNvSpPr/>
          <p:nvPr/>
        </p:nvSpPr>
        <p:spPr>
          <a:xfrm>
            <a:off x="387493" y="19967"/>
            <a:ext cx="11685556" cy="604781"/>
          </a:xfrm>
          <a:prstGeom prst="rect">
            <a:avLst/>
          </a:prstGeom>
          <a:solidFill>
            <a:srgbClr val="FFC91D"/>
          </a:solidFill>
        </p:spPr>
        <p:txBody>
          <a:bodyPr wrap="square">
            <a:spAutoFit/>
          </a:bodyPr>
          <a:lstStyle/>
          <a:p>
            <a:pPr lvl="0" algn="ctr">
              <a:lnSpc>
                <a:spcPct val="90000"/>
              </a:lnSpc>
              <a:spcBef>
                <a:spcPct val="0"/>
              </a:spcBef>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6" name="Picture 5" descr="A pile of gravel next to metal structures&#10;&#10;Description automatically generated">
            <a:extLst>
              <a:ext uri="{FF2B5EF4-FFF2-40B4-BE49-F238E27FC236}">
                <a16:creationId xmlns:a16="http://schemas.microsoft.com/office/drawing/2014/main" id="{C4C39EB4-33CA-718C-8E7C-40B688A29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646" y="1295352"/>
            <a:ext cx="3748667" cy="228600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93117" y="291308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16" name="Picture 15">
            <a:extLst>
              <a:ext uri="{FF2B5EF4-FFF2-40B4-BE49-F238E27FC236}">
                <a16:creationId xmlns:a16="http://schemas.microsoft.com/office/drawing/2014/main" id="{F34837DB-7C68-8DB7-9105-120B9DB845C1}"/>
              </a:ext>
            </a:extLst>
          </p:cNvPr>
          <p:cNvPicPr>
            <a:picLocks noChangeAspect="1"/>
          </p:cNvPicPr>
          <p:nvPr/>
        </p:nvPicPr>
        <p:blipFill>
          <a:blip r:embed="rId4"/>
          <a:stretch>
            <a:fillRect/>
          </a:stretch>
        </p:blipFill>
        <p:spPr>
          <a:xfrm>
            <a:off x="8294646" y="3746466"/>
            <a:ext cx="3748665" cy="228599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87385" y="549418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EC752AE-921B-5FB2-D117-76F343418181}"/>
              </a:ext>
            </a:extLst>
          </p:cNvPr>
          <p:cNvSpPr txBox="1"/>
          <p:nvPr/>
        </p:nvSpPr>
        <p:spPr>
          <a:xfrm>
            <a:off x="11256130" y="5024684"/>
            <a:ext cx="688455" cy="523220"/>
          </a:xfrm>
          <a:prstGeom prst="rect">
            <a:avLst/>
          </a:prstGeom>
          <a:noFill/>
        </p:spPr>
        <p:txBody>
          <a:bodyPr wrap="square" rtlCol="0">
            <a:spAutoFit/>
          </a:bodyPr>
          <a:lstStyle/>
          <a:p>
            <a:pPr lvl="0">
              <a:defRPr/>
            </a:pPr>
            <a:r>
              <a:rPr lang="hi-IN" sz="700" dirty="0">
                <a:solidFill>
                  <a:prstClr val="white"/>
                </a:solidFill>
              </a:rPr>
              <a:t>हमेशा डायवर्जन के लिए साइनेज का पालन करें</a:t>
            </a:r>
            <a:endPar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6C6948F-E2B6-810D-32BF-6650287956B9}"/>
              </a:ext>
            </a:extLst>
          </p:cNvPr>
          <p:cNvSpPr/>
          <p:nvPr/>
        </p:nvSpPr>
        <p:spPr>
          <a:xfrm>
            <a:off x="2124929" y="6523832"/>
            <a:ext cx="5420792"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graphicFrame>
        <p:nvGraphicFramePr>
          <p:cNvPr id="17" name="Table 16">
            <a:extLst>
              <a:ext uri="{FF2B5EF4-FFF2-40B4-BE49-F238E27FC236}">
                <a16:creationId xmlns:a16="http://schemas.microsoft.com/office/drawing/2014/main" id="{1AE7621F-0394-8B50-FAC1-71E49C57F625}"/>
              </a:ext>
            </a:extLst>
          </p:cNvPr>
          <p:cNvGraphicFramePr>
            <a:graphicFrameLocks noGrp="1"/>
          </p:cNvGraphicFramePr>
          <p:nvPr>
            <p:extLst>
              <p:ext uri="{D42A27DB-BD31-4B8C-83A1-F6EECF244321}">
                <p14:modId xmlns:p14="http://schemas.microsoft.com/office/powerpoint/2010/main" val="2580716448"/>
              </p:ext>
            </p:extLst>
          </p:nvPr>
        </p:nvGraphicFramePr>
        <p:xfrm>
          <a:off x="505677" y="618043"/>
          <a:ext cx="11663273" cy="457200"/>
        </p:xfrm>
        <a:graphic>
          <a:graphicData uri="http://schemas.openxmlformats.org/drawingml/2006/table">
            <a:tbl>
              <a:tblPr firstRow="1" bandRow="1">
                <a:tableStyleId>{F5AB1C69-6EDB-4FF4-983F-18BD219EF322}</a:tableStyleId>
              </a:tblPr>
              <a:tblGrid>
                <a:gridCol w="651369">
                  <a:extLst>
                    <a:ext uri="{9D8B030D-6E8A-4147-A177-3AD203B41FA5}">
                      <a16:colId xmlns:a16="http://schemas.microsoft.com/office/drawing/2014/main" val="2915212829"/>
                    </a:ext>
                  </a:extLst>
                </a:gridCol>
                <a:gridCol w="1034269">
                  <a:extLst>
                    <a:ext uri="{9D8B030D-6E8A-4147-A177-3AD203B41FA5}">
                      <a16:colId xmlns:a16="http://schemas.microsoft.com/office/drawing/2014/main" val="1263731317"/>
                    </a:ext>
                  </a:extLst>
                </a:gridCol>
                <a:gridCol w="1050577">
                  <a:extLst>
                    <a:ext uri="{9D8B030D-6E8A-4147-A177-3AD203B41FA5}">
                      <a16:colId xmlns:a16="http://schemas.microsoft.com/office/drawing/2014/main" val="3493424009"/>
                    </a:ext>
                  </a:extLst>
                </a:gridCol>
                <a:gridCol w="902588">
                  <a:extLst>
                    <a:ext uri="{9D8B030D-6E8A-4147-A177-3AD203B41FA5}">
                      <a16:colId xmlns:a16="http://schemas.microsoft.com/office/drawing/2014/main" val="578596613"/>
                    </a:ext>
                  </a:extLst>
                </a:gridCol>
                <a:gridCol w="1733378">
                  <a:extLst>
                    <a:ext uri="{9D8B030D-6E8A-4147-A177-3AD203B41FA5}">
                      <a16:colId xmlns:a16="http://schemas.microsoft.com/office/drawing/2014/main" val="710035722"/>
                    </a:ext>
                  </a:extLst>
                </a:gridCol>
                <a:gridCol w="1610298">
                  <a:extLst>
                    <a:ext uri="{9D8B030D-6E8A-4147-A177-3AD203B41FA5}">
                      <a16:colId xmlns:a16="http://schemas.microsoft.com/office/drawing/2014/main" val="1371902183"/>
                    </a:ext>
                  </a:extLst>
                </a:gridCol>
                <a:gridCol w="1456448">
                  <a:extLst>
                    <a:ext uri="{9D8B030D-6E8A-4147-A177-3AD203B41FA5}">
                      <a16:colId xmlns:a16="http://schemas.microsoft.com/office/drawing/2014/main" val="1814095484"/>
                    </a:ext>
                  </a:extLst>
                </a:gridCol>
                <a:gridCol w="590663">
                  <a:extLst>
                    <a:ext uri="{9D8B030D-6E8A-4147-A177-3AD203B41FA5}">
                      <a16:colId xmlns:a16="http://schemas.microsoft.com/office/drawing/2014/main" val="2001367833"/>
                    </a:ext>
                  </a:extLst>
                </a:gridCol>
                <a:gridCol w="1031702">
                  <a:extLst>
                    <a:ext uri="{9D8B030D-6E8A-4147-A177-3AD203B41FA5}">
                      <a16:colId xmlns:a16="http://schemas.microsoft.com/office/drawing/2014/main" val="2964666558"/>
                    </a:ext>
                  </a:extLst>
                </a:gridCol>
                <a:gridCol w="1601981">
                  <a:extLst>
                    <a:ext uri="{9D8B030D-6E8A-4147-A177-3AD203B41FA5}">
                      <a16:colId xmlns:a16="http://schemas.microsoft.com/office/drawing/2014/main" val="695451150"/>
                    </a:ext>
                  </a:extLst>
                </a:gridCol>
              </a:tblGrid>
              <a:tr h="216975">
                <a:tc>
                  <a:txBody>
                    <a:bodyPr/>
                    <a:lstStyle/>
                    <a:p>
                      <a:pPr algn="l"/>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31/01/2025</a:t>
                      </a:r>
                    </a:p>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08:07</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srgbClr val="4472C4"/>
                          </a:solidFill>
                          <a:latin typeface="Kokila" panose="020B0604020202020204" pitchFamily="34" charset="0"/>
                          <a:cs typeface="Kokila" panose="020B0604020202020204" pitchFamily="34" charset="0"/>
                        </a:rPr>
                        <a:t>हाईपो</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#03 </a:t>
                      </a:r>
                    </a:p>
                    <a:p>
                      <a:pPr algn="l"/>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1174456</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      </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गिरना/उठाना</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मामूली क्षति</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कोई</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सी4पी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ड्राइविंग</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सैह रावल</a:t>
                      </a:r>
                      <a:endParaRPr kumimoji="0" lang="en-GB"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a:bodyPr>
          <a:lstStyle/>
          <a:p>
            <a:pPr algn="ctr"/>
            <a:r>
              <a:rPr lang="hi-IN" sz="2400" b="1" dirty="0">
                <a:solidFill>
                  <a:srgbClr val="00B050"/>
                </a:solidFill>
                <a:latin typeface="Kokila" panose="020B0604020202020204" pitchFamily="34" charset="0"/>
                <a:ea typeface="MS PGothic" pitchFamily="34" charset="-128"/>
                <a:cs typeface="Kokila" panose="020B0604020202020204" pitchFamily="34" charset="0"/>
              </a:rPr>
              <a:t>प्रबंधन चिंतनशील प्रश्न</a:t>
            </a:r>
            <a:endParaRPr lang="en-US" sz="2400" dirty="0">
              <a:latin typeface="Kokila" panose="020B0604020202020204" pitchFamily="34" charset="0"/>
              <a:cs typeface="Kokila" panose="020B0604020202020204"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372957" y="1104678"/>
            <a:ext cx="11729396" cy="369332"/>
          </a:xfrm>
          <a:prstGeom prst="rect">
            <a:avLst/>
          </a:prstGeom>
        </p:spPr>
        <p:txBody>
          <a:bodyPr wrap="square">
            <a:spAutoFit/>
          </a:bodyPr>
          <a:lstStyle/>
          <a:p>
            <a:pPr lvl="0">
              <a:defRPr/>
            </a:pPr>
            <a:r>
              <a:rPr lang="hi-IN" b="1" dirty="0">
                <a:solidFill>
                  <a:srgbClr val="FF0000"/>
                </a:solidFill>
                <a:latin typeface="Kokila" panose="020B0604020202020204" pitchFamily="34" charset="0"/>
                <a:cs typeface="Kokila" panose="020B0604020202020204" pitchFamily="34" charset="0"/>
              </a:rPr>
              <a:t>इस घटना से सीख लेने और निरंतर सुधार सुनिश्चित करने के लिए, सभी अनुबंध प्रबंधकों को नीचे दिए गए प्रश्नों के आधार पर अपने एचएसई जोखिम प्रबंधन की समीक्षा करनी होगी।</a:t>
            </a:r>
            <a:endParaRPr lang="en-US" b="1" dirty="0">
              <a:solidFill>
                <a:srgbClr val="FF0000"/>
              </a:solidFill>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504310" y="1768019"/>
            <a:ext cx="10928195" cy="3939540"/>
          </a:xfrm>
          <a:prstGeom prst="rect">
            <a:avLst/>
          </a:prstGeom>
        </p:spPr>
        <p:txBody>
          <a:bodyPr wrap="square">
            <a:spAutoFit/>
          </a:bodyPr>
          <a:lstStyle/>
          <a:p>
            <a:pPr marL="342900" lvl="0" indent="-342900">
              <a:defRPr/>
            </a:pPr>
            <a:r>
              <a:rPr lang="hi-IN" b="1" dirty="0">
                <a:solidFill>
                  <a:prstClr val="black"/>
                </a:solidFill>
                <a:latin typeface="Kokila" panose="020B0604020202020204" pitchFamily="34" charset="0"/>
                <a:cs typeface="Kokila" panose="020B0604020202020204" pitchFamily="34" charset="0"/>
              </a:rPr>
              <a:t>निम्नलिखित की पुष्टि करें:</a:t>
            </a:r>
            <a:endParaRPr lang="en-US" dirty="0">
              <a:solidFill>
                <a:prstClr val="black"/>
              </a:solidFill>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lnSpc>
                <a:spcPct val="150000"/>
              </a:lnSpc>
              <a:buFont typeface="+mj-lt"/>
              <a:buAutoNum type="arabicPeriod"/>
              <a:defRPr/>
            </a:pPr>
            <a:r>
              <a:rPr lang="hi-IN" sz="1600" dirty="0">
                <a:solidFill>
                  <a:srgbClr val="0000FF"/>
                </a:solidFill>
                <a:latin typeface="Kokila" panose="020B0604020202020204" pitchFamily="34" charset="0"/>
                <a:cs typeface="Kokila" panose="020B0604020202020204" pitchFamily="34" charset="0"/>
                <a:sym typeface="Wingdings" pitchFamily="2" charset="2"/>
              </a:rPr>
              <a:t>आप यह कैसे सुनिश्चित करते हैं कि क्रू ने आपके निर्देशों को समझ लिया है और उनकी प्रत्यक्ष पावती प्राप्त की है?</a:t>
            </a:r>
            <a:endParaRPr kumimoji="0" lang="en-US" sz="1400" b="1" i="0" u="none" strike="noStrike" kern="1200" cap="none" spc="0" normalizeH="0" baseline="0" noProof="0" dirty="0">
              <a:ln>
                <a:noFill/>
              </a:ln>
              <a:solidFill>
                <a:srgbClr val="0000FF"/>
              </a:solidFill>
              <a:effectLst/>
              <a:uLnTx/>
              <a:uFillTx/>
              <a:latin typeface="Kokila" panose="020B0604020202020204" pitchFamily="34" charset="0"/>
              <a:cs typeface="Kokila" panose="020B0604020202020204" pitchFamily="34" charset="0"/>
              <a:sym typeface="Wingdings" pitchFamily="2" charset="2"/>
            </a:endParaRPr>
          </a:p>
          <a:p>
            <a:pPr marL="342900" lvl="0" indent="-342900">
              <a:lnSpc>
                <a:spcPct val="150000"/>
              </a:lnSpc>
              <a:buFont typeface="+mj-lt"/>
              <a:buAutoNum type="arabicPeriod"/>
              <a:defRPr/>
            </a:pPr>
            <a:r>
              <a:rPr lang="hi-IN" sz="1600" dirty="0">
                <a:solidFill>
                  <a:srgbClr val="0000FF"/>
                </a:solidFill>
                <a:latin typeface="Kokila" panose="020B0604020202020204" pitchFamily="34" charset="0"/>
                <a:cs typeface="Kokila" panose="020B0604020202020204" pitchFamily="34" charset="0"/>
                <a:sym typeface="Wingdings" pitchFamily="2" charset="2"/>
              </a:rPr>
              <a:t>आप यह कैसे सुनिश्चित करते हैं कि अनुसरण किया जाने वाला मार्ग बाधाओं और अवरोधों से मुक्त हो?</a:t>
            </a:r>
            <a:endParaRPr kumimoji="0" lang="en-US" sz="1600" b="0" i="0" u="none" strike="noStrike" kern="1200" cap="none" spc="0" normalizeH="0" baseline="0" noProof="0" dirty="0">
              <a:ln>
                <a:noFill/>
              </a:ln>
              <a:solidFill>
                <a:srgbClr val="0000FF"/>
              </a:solidFill>
              <a:effectLst/>
              <a:uLnTx/>
              <a:uFillTx/>
              <a:latin typeface="Kokila" panose="020B0604020202020204" pitchFamily="34" charset="0"/>
              <a:cs typeface="Kokila" panose="020B0604020202020204" pitchFamily="34" charset="0"/>
              <a:sym typeface="Wingdings" pitchFamily="2" charset="2"/>
            </a:endParaRPr>
          </a:p>
          <a:p>
            <a:pPr marL="342900" lvl="0" indent="-342900">
              <a:lnSpc>
                <a:spcPct val="150000"/>
              </a:lnSpc>
              <a:buFont typeface="+mj-lt"/>
              <a:buAutoNum type="arabicPeriod"/>
              <a:defRPr/>
            </a:pPr>
            <a:r>
              <a:rPr lang="hi-IN" sz="1600" dirty="0">
                <a:solidFill>
                  <a:srgbClr val="0000FF"/>
                </a:solidFill>
                <a:latin typeface="Kokila" panose="020B0604020202020204" pitchFamily="34" charset="0"/>
                <a:cs typeface="Kokila" panose="020B0604020202020204" pitchFamily="34" charset="0"/>
                <a:sym typeface="Wingdings" pitchFamily="2" charset="2"/>
              </a:rPr>
              <a:t>आप यह कैसे सुनिश्चित करते हैं कि संचार चैनल बिना किसी व्यवधान के हों?</a:t>
            </a:r>
            <a:endParaRPr kumimoji="0" lang="en-US" sz="1600" b="0" i="0" u="none" strike="noStrike" kern="1200" cap="none" spc="0" normalizeH="0" baseline="0" noProof="0" dirty="0">
              <a:ln>
                <a:noFill/>
              </a:ln>
              <a:solidFill>
                <a:srgbClr val="0000FF"/>
              </a:solidFill>
              <a:effectLst/>
              <a:uLnTx/>
              <a:uFillTx/>
              <a:latin typeface="Kokila" panose="020B0604020202020204" pitchFamily="34" charset="0"/>
              <a:cs typeface="Kokila" panose="020B0604020202020204" pitchFamily="34" charset="0"/>
              <a:sym typeface="Wingdings" pitchFamily="2" charset="2"/>
            </a:endParaRPr>
          </a:p>
          <a:p>
            <a:pPr marL="342900" lvl="0" indent="-342900">
              <a:lnSpc>
                <a:spcPct val="150000"/>
              </a:lnSpc>
              <a:buFont typeface="+mj-lt"/>
              <a:buAutoNum type="arabicPeriod"/>
              <a:defRPr/>
            </a:pPr>
            <a:r>
              <a:rPr lang="hi-IN" sz="1600" dirty="0">
                <a:solidFill>
                  <a:srgbClr val="0000FF"/>
                </a:solidFill>
                <a:latin typeface="Kokila" panose="020B0604020202020204" pitchFamily="34" charset="0"/>
                <a:cs typeface="Kokila" panose="020B0604020202020204" pitchFamily="34" charset="0"/>
                <a:sym typeface="Wingdings" pitchFamily="2" charset="2"/>
              </a:rPr>
              <a:t>आप कर्मचारियों की उनकी विशिष्ट नौकरियों और भूमिकाओं के लिए योग्यता कैसे सुनिश्चित करते हैं?</a:t>
            </a:r>
            <a:endParaRPr kumimoji="0" lang="en-US" sz="1600" b="0" i="0" u="none" strike="noStrike" kern="1200" cap="none" spc="0" normalizeH="0" baseline="0" noProof="0" dirty="0">
              <a:ln>
                <a:noFill/>
              </a:ln>
              <a:solidFill>
                <a:srgbClr val="0000FF"/>
              </a:solidFill>
              <a:effectLst/>
              <a:uLnTx/>
              <a:uFillTx/>
              <a:latin typeface="Kokila" panose="020B0604020202020204" pitchFamily="34" charset="0"/>
              <a:cs typeface="Kokila" panose="020B0604020202020204" pitchFamily="34" charset="0"/>
              <a:sym typeface="Wingdings" pitchFamily="2" charset="2"/>
            </a:endParaRPr>
          </a:p>
          <a:p>
            <a:pPr marL="342900" lvl="0" indent="-342900">
              <a:lnSpc>
                <a:spcPct val="150000"/>
              </a:lnSpc>
              <a:buFont typeface="+mj-lt"/>
              <a:buAutoNum type="arabicPeriod"/>
              <a:defRPr/>
            </a:pPr>
            <a:r>
              <a:rPr lang="hi-IN" sz="1600" dirty="0">
                <a:solidFill>
                  <a:srgbClr val="0000FF"/>
                </a:solidFill>
                <a:latin typeface="Kokila" panose="020B0604020202020204" pitchFamily="34" charset="0"/>
                <a:cs typeface="Kokila" panose="020B0604020202020204" pitchFamily="34" charset="0"/>
                <a:sym typeface="Wingdings" pitchFamily="2" charset="2"/>
              </a:rPr>
              <a:t>आप यह कैसे सुनिश्चित करते हैं कि टूलबॉक्स टॉक प्रभावी हों, जिसमें क्रू ने सभी खतरों और उनके संबंधित नियंत्रण उपायों को समझ लिया हो और उनकी पावती दी हो?</a:t>
            </a: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sym typeface="Wingdings" pitchFamily="2" charset="2"/>
            </a:endParaRPr>
          </a:p>
        </p:txBody>
      </p:sp>
      <p:sp>
        <p:nvSpPr>
          <p:cNvPr id="3" name="Rectangle 2">
            <a:extLst>
              <a:ext uri="{FF2B5EF4-FFF2-40B4-BE49-F238E27FC236}">
                <a16:creationId xmlns:a16="http://schemas.microsoft.com/office/drawing/2014/main" id="{F4A9BCAC-BD95-2641-47CF-43520BB079FA}"/>
              </a:ext>
            </a:extLst>
          </p:cNvPr>
          <p:cNvSpPr/>
          <p:nvPr/>
        </p:nvSpPr>
        <p:spPr>
          <a:xfrm>
            <a:off x="2124929" y="6523832"/>
            <a:ext cx="5113431"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92941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2F75EAF-9847-467F-8674-2B952ABE4C86}"/>
</file>

<file path=customXml/itemProps2.xml><?xml version="1.0" encoding="utf-8"?>
<ds:datastoreItem xmlns:ds="http://schemas.openxmlformats.org/officeDocument/2006/customXml" ds:itemID="{46D80CB8-6DDB-4DDD-87B8-4774CDE0AEC7}"/>
</file>

<file path=customXml/itemProps3.xml><?xml version="1.0" encoding="utf-8"?>
<ds:datastoreItem xmlns:ds="http://schemas.openxmlformats.org/officeDocument/2006/customXml" ds:itemID="{EAB0199E-58DF-4E3B-BE0B-655188A6D199}"/>
</file>

<file path=docProps/app.xml><?xml version="1.0" encoding="utf-8"?>
<Properties xmlns="http://schemas.openxmlformats.org/officeDocument/2006/extended-properties" xmlns:vt="http://schemas.openxmlformats.org/officeDocument/2006/docPropsVTypes">
  <TotalTime>50</TotalTime>
  <Words>778</Words>
  <Application>Microsoft Office PowerPoint</Application>
  <PresentationFormat>Widescreen</PresentationFormat>
  <Paragraphs>79</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Calibri</vt:lpstr>
      <vt:lpstr>Kokila</vt:lpstr>
      <vt:lpstr>Tahoma</vt:lpstr>
      <vt:lpstr>Times New Roman</vt:lpstr>
      <vt:lpstr>1_Office Theme</vt:lpstr>
      <vt:lpstr>PowerPoint Presentation</vt:lpstr>
      <vt:lpstr>प्रबंधन चिंतनशील प्रश्न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HiPo_03_MVI Truck rolled over</dc:title>
  <dc:creator>Rawahi, Ahmed MSE34</dc:creator>
  <cp:lastModifiedBy>A PC</cp:lastModifiedBy>
  <cp:revision>15</cp:revision>
  <dcterms:created xsi:type="dcterms:W3CDTF">2025-07-13T12:08:27Z</dcterms:created>
  <dcterms:modified xsi:type="dcterms:W3CDTF">2025-12-10T21:29:24Z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