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356" r:id="rId2"/>
    <p:sldId id="2147482473" r:id="rId3"/>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43" autoAdjust="0"/>
    <p:restoredTop sz="94660"/>
  </p:normalViewPr>
  <p:slideViewPr>
    <p:cSldViewPr snapToGrid="0">
      <p:cViewPr varScale="1">
        <p:scale>
          <a:sx n="124" d="100"/>
          <a:sy n="124" d="100"/>
        </p:scale>
        <p:origin x="32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697374-9598-40C0-A647-8E9424B2018E}" type="datetimeFigureOut">
              <a:rPr lang="en-US" smtClean="0"/>
              <a:t>12/11/2025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DB6F15-1ABA-4B72-84D0-4C6B9128F121}" type="slidenum">
              <a:rPr lang="en-US" smtClean="0"/>
              <a:t>‹#›</a:t>
            </a:fld>
            <a:endParaRPr lang="en-US"/>
          </a:p>
        </p:txBody>
      </p:sp>
    </p:spTree>
    <p:extLst>
      <p:ext uri="{BB962C8B-B14F-4D97-AF65-F5344CB8AC3E}">
        <p14:creationId xmlns:p14="http://schemas.microsoft.com/office/powerpoint/2010/main" val="255583817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Imagine you have to audit other companies to see if they could have the same issues.</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These questions should start with: Do you ensure…………………?</a:t>
            </a:r>
            <a:endParaRPr lang="en-US" dirty="0">
              <a:solidFill>
                <a:srgbClr val="000000"/>
              </a:solidFill>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16969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902907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61156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581773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67747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706191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881579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25055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74242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490708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201604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44F6AEF2-20D4-7547-BF78-1F3F36FB60DC}" type="datetimeFigureOut">
              <a:rPr lang="en-US" smtClean="0"/>
              <a:pPr/>
              <a:t>12/11/2025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365234"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772955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r" defTabSz="914400" rtl="1"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r" defTabSz="914400" rtl="1"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r" defTabSz="914400" rtl="1"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r" defTabSz="914400" rtl="1"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r" defTabSz="914400" rtl="1"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437993" y="1568176"/>
            <a:ext cx="7550226" cy="4385816"/>
          </a:xfrm>
          <a:prstGeom prst="rect">
            <a:avLst/>
          </a:prstGeom>
          <a:noFill/>
          <a:ln w="19050">
            <a:noFill/>
            <a:miter lim="800000"/>
            <a:headEnd/>
            <a:tailEnd/>
          </a:ln>
        </p:spPr>
        <p:txBody>
          <a:bodyPr wrap="square">
            <a:spAutoFit/>
          </a:bodyPr>
          <a:lstStyle/>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EG" sz="1600" b="1" i="0" u="none" strike="noStrike" cap="none" normalizeH="0" baseline="0" noProof="0" dirty="0">
                <a:ln>
                  <a:noFill/>
                </a:ln>
                <a:solidFill>
                  <a:srgbClr val="FF0000"/>
                </a:solidFill>
                <a:uLnTx/>
                <a:uFillTx/>
                <a:latin typeface="Sakkal Majalla" panose="02000000000000000000" pitchFamily="2" charset="-78"/>
                <a:cs typeface="Sakkal Majalla" panose="02000000000000000000" pitchFamily="2" charset="-78"/>
              </a:rPr>
              <a:t>ماذا حدث؟</a:t>
            </a:r>
            <a:endParaRPr kumimoji="0" lang="en-US" sz="6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1400" b="0" i="0" u="none" strike="noStrike" cap="none" normalizeH="0" baseline="0" noProof="0" dirty="0">
                <a:ln>
                  <a:noFill/>
                </a:ln>
                <a:solidFill>
                  <a:srgbClr val="262626"/>
                </a:solidFill>
                <a:uLnTx/>
                <a:uFillTx/>
                <a:latin typeface="Sakkal Majalla" panose="02000000000000000000" pitchFamily="2" charset="-78"/>
                <a:cs typeface="Sakkal Majalla" panose="02000000000000000000" pitchFamily="2" charset="-78"/>
              </a:rPr>
              <a:t>شارك المقاول الفرعي في أعمال نقل مواد الإسفلت إلى موقع العمل.  وأثناء تنفيذ العمليات، فَقَد السائق سيطرته على المقطورة القلابة على مقربة من منطقة خط التصريف بسبب عدم استقرار التربة، الأمر الذي أدَّى إلى انقلاب المقطورة.</a:t>
            </a:r>
            <a:r>
              <a:rPr kumimoji="0" lang="en-US" sz="1400" b="0" i="0" u="none" strike="noStrike" cap="none" normalizeH="0" baseline="0" noProof="0" dirty="0">
                <a:ln>
                  <a:noFill/>
                </a:ln>
                <a:solidFill>
                  <a:srgbClr val="262626"/>
                </a:solidFill>
                <a:uLnTx/>
                <a:uFillTx/>
                <a:latin typeface="Sakkal Majalla" panose="02000000000000000000" pitchFamily="2" charset="-78"/>
                <a:cs typeface="Sakkal Majalla" panose="02000000000000000000" pitchFamily="2" charset="-78"/>
              </a:rPr>
              <a:t> </a:t>
            </a:r>
            <a:r>
              <a:rPr kumimoji="0" lang="ar-EG" sz="1400" b="0" i="0" u="none" strike="noStrike" cap="none" normalizeH="0" baseline="0" noProof="0" dirty="0">
                <a:ln>
                  <a:noFill/>
                </a:ln>
                <a:solidFill>
                  <a:srgbClr val="262626"/>
                </a:solidFill>
                <a:uLnTx/>
                <a:uFillTx/>
                <a:latin typeface="Sakkal Majalla" panose="02000000000000000000" pitchFamily="2" charset="-78"/>
                <a:cs typeface="Sakkal Majalla" panose="02000000000000000000" pitchFamily="2" charset="-78"/>
              </a:rPr>
              <a:t>وقد استطاع السائق أن يخرج من المركبة بنفسه دون حاجة لمساعدةٍ خارجية.</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262626"/>
              </a:solidFill>
              <a:effectLst/>
              <a:uLnTx/>
              <a:uFillTx/>
              <a:latin typeface="Sakkal Majalla" panose="02000000000000000000" pitchFamily="2"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1600" b="1" i="0" u="none" strike="noStrike" cap="none" normalizeH="0" baseline="0" noProof="0" dirty="0">
                <a:ln>
                  <a:noFill/>
                </a:ln>
                <a:solidFill>
                  <a:srgbClr val="0070C0"/>
                </a:solidFill>
                <a:uLnTx/>
                <a:uFillTx/>
                <a:latin typeface="Sakkal Majalla" panose="02000000000000000000" pitchFamily="2" charset="-78"/>
                <a:ea typeface="宋体" panose="02010600030101010101" pitchFamily="2" charset="-122"/>
                <a:cs typeface="Sakkal Majalla" panose="02000000000000000000" pitchFamily="2" charset="-78"/>
              </a:rPr>
              <a:t>سبب وقوع الحادث / الاستنتاجات:</a:t>
            </a:r>
            <a:endParaRPr kumimoji="0" lang="en-US" sz="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0" marR="0" lvl="0" indent="-171450" algn="just" defTabSz="914400" rtl="1" eaLnBrk="1" fontAlgn="auto" latinLnBrk="0" hangingPunct="1">
              <a:lnSpc>
                <a:spcPct val="100000"/>
              </a:lnSpc>
              <a:spcBef>
                <a:spcPts val="0"/>
              </a:spcBef>
              <a:spcAft>
                <a:spcPts val="0"/>
              </a:spcAft>
              <a:buClrTx/>
              <a:buSzTx/>
              <a:buFont typeface="Arial" pitchFamily="34" charset="0"/>
              <a:buChar char="•"/>
              <a:tabLst/>
              <a:defRPr/>
            </a:pPr>
            <a:r>
              <a:rPr kumimoji="0" lang="ar-EG" sz="1400" b="0" i="0" u="none" strike="noStrike" cap="none" normalizeH="0" baseline="0" noProof="0" dirty="0">
                <a:ln>
                  <a:noFill/>
                </a:ln>
                <a:solidFill>
                  <a:prstClr val="black"/>
                </a:solidFill>
                <a:uLnTx/>
                <a:uFillTx/>
                <a:latin typeface="Sakkal Majalla" panose="02000000000000000000" pitchFamily="2" charset="-78"/>
                <a:cs typeface="Sakkal Majalla" panose="02000000000000000000" pitchFamily="2" charset="-78"/>
              </a:rPr>
              <a:t>إدارة التغيير:  الحيدة عمَّا هو مألوف بشأن ممارسة أنظمة عمل آمنة دون المستوى لتحسين كفاءة العمل.</a:t>
            </a:r>
          </a:p>
          <a:p>
            <a:pPr marL="0" marR="0" lvl="0" indent="-171450" algn="just" defTabSz="914400" rtl="1" eaLnBrk="1" fontAlgn="auto" latinLnBrk="0" hangingPunct="1">
              <a:lnSpc>
                <a:spcPct val="100000"/>
              </a:lnSpc>
              <a:spcBef>
                <a:spcPts val="0"/>
              </a:spcBef>
              <a:spcAft>
                <a:spcPts val="0"/>
              </a:spcAft>
              <a:buClrTx/>
              <a:buSzTx/>
              <a:buFont typeface="Arial" pitchFamily="34" charset="0"/>
              <a:buChar char="•"/>
              <a:tabLst/>
              <a:defRPr/>
            </a:pPr>
            <a:r>
              <a:rPr kumimoji="0" lang="ar-EG" sz="1400" b="0" i="0" u="none" strike="noStrike" cap="none" normalizeH="0" baseline="0" noProof="0" dirty="0">
                <a:ln>
                  <a:noFill/>
                </a:ln>
                <a:solidFill>
                  <a:prstClr val="black"/>
                </a:solidFill>
                <a:uLnTx/>
                <a:uFillTx/>
                <a:latin typeface="Sakkal Majalla" panose="02000000000000000000" pitchFamily="2" charset="-78"/>
                <a:cs typeface="Sakkal Majalla" panose="02000000000000000000" pitchFamily="2" charset="-78"/>
              </a:rPr>
              <a:t>انقطاع سلسلة التواصل:  الاعتماد في نقل المعلومات الرئيسية على نظام تواصل ضعيف.</a:t>
            </a:r>
            <a:r>
              <a:rPr kumimoji="0" lang="en-US" sz="1400" b="0" i="0" u="none" strike="noStrike" cap="none" normalizeH="0" baseline="0" noProof="0" dirty="0">
                <a:ln>
                  <a:noFill/>
                </a:ln>
                <a:solidFill>
                  <a:prstClr val="black"/>
                </a:solidFill>
                <a:uLnTx/>
                <a:uFillTx/>
                <a:latin typeface="Sakkal Majalla" panose="02000000000000000000" pitchFamily="2" charset="-78"/>
                <a:cs typeface="Sakkal Majalla" panose="02000000000000000000" pitchFamily="2" charset="-78"/>
              </a:rPr>
              <a:t> </a:t>
            </a:r>
          </a:p>
          <a:p>
            <a:pPr marL="0" marR="0" lvl="0" indent="-171450" algn="just" defTabSz="914400" rtl="1" eaLnBrk="1" fontAlgn="auto" latinLnBrk="0" hangingPunct="1">
              <a:lnSpc>
                <a:spcPct val="100000"/>
              </a:lnSpc>
              <a:spcBef>
                <a:spcPts val="0"/>
              </a:spcBef>
              <a:spcAft>
                <a:spcPts val="0"/>
              </a:spcAft>
              <a:buClrTx/>
              <a:buSzTx/>
              <a:buFont typeface="Arial" pitchFamily="34" charset="0"/>
              <a:buChar char="•"/>
              <a:tabLst/>
              <a:defRPr/>
            </a:pPr>
            <a:r>
              <a:rPr kumimoji="0" lang="ar-EG" sz="1400" b="0" i="0" u="none" strike="noStrike" cap="none" normalizeH="0" baseline="0" noProof="0" dirty="0">
                <a:ln>
                  <a:noFill/>
                </a:ln>
                <a:solidFill>
                  <a:prstClr val="black"/>
                </a:solidFill>
                <a:uLnTx/>
                <a:uFillTx/>
                <a:latin typeface="Sakkal Majalla" panose="02000000000000000000" pitchFamily="2" charset="-78"/>
                <a:cs typeface="Sakkal Majalla" panose="02000000000000000000" pitchFamily="2" charset="-78"/>
              </a:rPr>
              <a:t>وضع الافتراضات دون التحقُّق من صحتها:  افترض السائق التفاصيل الخاصة بالمهمة دون التحقُّق من المعلومات المؤكَّدة.</a:t>
            </a:r>
          </a:p>
          <a:p>
            <a:pPr marL="0" marR="0" lvl="0" indent="-171450" algn="just" defTabSz="914400" rtl="1" eaLnBrk="1" fontAlgn="auto" latinLnBrk="0" hangingPunct="1">
              <a:lnSpc>
                <a:spcPct val="100000"/>
              </a:lnSpc>
              <a:spcBef>
                <a:spcPts val="0"/>
              </a:spcBef>
              <a:spcAft>
                <a:spcPts val="0"/>
              </a:spcAft>
              <a:buClrTx/>
              <a:buSzTx/>
              <a:buFont typeface="Arial" pitchFamily="34" charset="0"/>
              <a:buChar char="•"/>
              <a:tabLst/>
              <a:defRPr/>
            </a:pPr>
            <a:r>
              <a:rPr kumimoji="0" lang="ar-EG" sz="1400" b="0" i="0" u="none" strike="noStrike" cap="none" normalizeH="0" baseline="0" noProof="0" dirty="0">
                <a:ln>
                  <a:noFill/>
                </a:ln>
                <a:solidFill>
                  <a:prstClr val="black"/>
                </a:solidFill>
                <a:uLnTx/>
                <a:uFillTx/>
                <a:latin typeface="Sakkal Majalla" panose="02000000000000000000" pitchFamily="2" charset="-78"/>
                <a:cs typeface="Sakkal Majalla" panose="02000000000000000000" pitchFamily="2" charset="-78"/>
              </a:rPr>
              <a:t>تفويض مسؤولية السلامة:  عَمِدَ المُشرِف إلى تفويض مسؤولية السلامة للغير.</a:t>
            </a:r>
          </a:p>
          <a:p>
            <a:pPr marL="0" marR="0" lvl="0" indent="-171450" algn="just" defTabSz="914400" rtl="1" eaLnBrk="1" fontAlgn="auto" latinLnBrk="0" hangingPunct="1">
              <a:lnSpc>
                <a:spcPct val="100000"/>
              </a:lnSpc>
              <a:spcBef>
                <a:spcPts val="0"/>
              </a:spcBef>
              <a:spcAft>
                <a:spcPts val="0"/>
              </a:spcAft>
              <a:buClrTx/>
              <a:buSzTx/>
              <a:buFont typeface="Arial" pitchFamily="34" charset="0"/>
              <a:buChar char="•"/>
              <a:tabLst/>
              <a:defRPr/>
            </a:pPr>
            <a:r>
              <a:rPr kumimoji="0" lang="ar-EG" sz="1400" b="0" i="0" u="none" strike="noStrike" cap="none" normalizeH="0" baseline="0" noProof="0" dirty="0">
                <a:ln>
                  <a:noFill/>
                </a:ln>
                <a:solidFill>
                  <a:prstClr val="black"/>
                </a:solidFill>
                <a:uLnTx/>
                <a:uFillTx/>
                <a:latin typeface="Sakkal Majalla" panose="02000000000000000000" pitchFamily="2" charset="-78"/>
                <a:cs typeface="Sakkal Majalla" panose="02000000000000000000" pitchFamily="2" charset="-78"/>
              </a:rPr>
              <a:t>الجدولة الزمني غير الفعَّالة:  حيث اعتمد الجدول الزمني لتنفيذ الأعمال على نظام اتصال معيب ينطوي على ثغرات جوهرية بشأن السلامة.</a:t>
            </a: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1600" b="1" i="0" u="none" strike="noStrike" cap="none" normalizeH="0" baseline="0" noProof="0" dirty="0">
                <a:ln>
                  <a:noFill/>
                </a:ln>
                <a:solidFill>
                  <a:srgbClr val="0070C0"/>
                </a:solidFill>
                <a:uLnTx/>
                <a:uFillTx/>
                <a:latin typeface="Sakkal Majalla" panose="02000000000000000000" pitchFamily="2" charset="-78"/>
                <a:ea typeface="宋体" panose="02010600030101010101" pitchFamily="2" charset="-122"/>
                <a:cs typeface="Sakkal Majalla" panose="02000000000000000000" pitchFamily="2" charset="-78"/>
              </a:rPr>
              <a:t>أسئلة تأملية</a:t>
            </a:r>
            <a:r>
              <a:rPr kumimoji="0" lang="en-US" sz="1600" b="1" i="0" u="none" strike="noStrike" cap="none" normalizeH="0" baseline="0" noProof="0" dirty="0">
                <a:ln>
                  <a:noFill/>
                </a:ln>
                <a:solidFill>
                  <a:srgbClr val="0070C0"/>
                </a:solidFill>
                <a:uLnTx/>
                <a:uFillTx/>
                <a:latin typeface="Sakkal Majalla" panose="02000000000000000000" pitchFamily="2" charset="-78"/>
                <a:ea typeface="宋体" panose="02010600030101010101" pitchFamily="2" charset="-122"/>
                <a:cs typeface="Sakkal Majalla" panose="02000000000000000000" pitchFamily="2" charset="-78"/>
              </a:rPr>
              <a:t> </a:t>
            </a:r>
            <a:r>
              <a:rPr kumimoji="0" lang="ar-OM" sz="1600" b="1" i="0" u="none" strike="noStrike" cap="none" normalizeH="0" baseline="0" noProof="0" dirty="0">
                <a:ln>
                  <a:noFill/>
                </a:ln>
                <a:solidFill>
                  <a:srgbClr val="0070C0"/>
                </a:solidFill>
                <a:uLnTx/>
                <a:uFillTx/>
                <a:latin typeface="Sakkal Majalla" panose="02000000000000000000" pitchFamily="2" charset="-78"/>
                <a:ea typeface="宋体" panose="02010600030101010101" pitchFamily="2" charset="-122"/>
                <a:cs typeface="Sakkal Majalla" panose="02000000000000000000" pitchFamily="2" charset="-78"/>
              </a:rPr>
              <a:t>..</a:t>
            </a:r>
            <a:endParaRPr kumimoji="0" lang="en-US" sz="300" b="0" i="0" u="none" strike="noStrike" kern="120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endParaRP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EG" sz="1400" b="0" i="0" u="none" strike="noStrike" cap="none" normalizeH="0" baseline="0" noProof="0" dirty="0">
                <a:ln>
                  <a:noFill/>
                </a:ln>
                <a:solidFill>
                  <a:prstClr val="black"/>
                </a:solidFill>
                <a:uLnTx/>
                <a:uFillTx/>
                <a:latin typeface="Sakkal Majalla" panose="02000000000000000000" pitchFamily="2" charset="-78"/>
                <a:cs typeface="Sakkal Majalla" panose="02000000000000000000" pitchFamily="2" charset="-78"/>
              </a:rPr>
              <a:t>إذا قرَّرت إجراء تغييرات على إجراءاتك أو أسلوب عملك المعتاد، فكيف تُقيّم الأثر المحتمل لأي تغييرات من هذا القبيل على سير عملياتك؟</a:t>
            </a: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EG" sz="1400" b="0" i="0" u="none" strike="noStrike" cap="none" normalizeH="0" baseline="0" noProof="0" dirty="0">
                <a:ln>
                  <a:noFill/>
                </a:ln>
                <a:solidFill>
                  <a:prstClr val="black"/>
                </a:solidFill>
                <a:uLnTx/>
                <a:uFillTx/>
                <a:latin typeface="Sakkal Majalla" panose="02000000000000000000" pitchFamily="2" charset="-78"/>
                <a:cs typeface="Sakkal Majalla" panose="02000000000000000000" pitchFamily="2" charset="-78"/>
              </a:rPr>
              <a:t>كيف تضمن التواصل الفعال والمباشر بين المشرف والفريق وطاقم العمل في حالة التباعد بينهم جغرافيًا (مسافات كبيرة)؟</a:t>
            </a: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EG" sz="1400" b="0" i="0" u="none" strike="noStrike" cap="none" normalizeH="0" baseline="0" noProof="0" dirty="0">
                <a:ln>
                  <a:noFill/>
                </a:ln>
                <a:solidFill>
                  <a:prstClr val="black"/>
                </a:solidFill>
                <a:uLnTx/>
                <a:uFillTx/>
                <a:latin typeface="Sakkal Majalla" panose="02000000000000000000" pitchFamily="2" charset="-78"/>
                <a:cs typeface="Sakkal Majalla" panose="02000000000000000000" pitchFamily="2" charset="-78"/>
              </a:rPr>
              <a:t>كيف تضمن أن السائقين ومديري الرحلات يتمتعون بالكفاءة المطلوبة قبل استهلال عملهم؟</a:t>
            </a: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EG" sz="1400" b="0" i="0" u="none" strike="noStrike" cap="none" normalizeH="0" baseline="0" noProof="0" dirty="0">
                <a:ln>
                  <a:noFill/>
                </a:ln>
                <a:solidFill>
                  <a:prstClr val="black"/>
                </a:solidFill>
                <a:uLnTx/>
                <a:uFillTx/>
                <a:latin typeface="Sakkal Majalla" panose="02000000000000000000" pitchFamily="2" charset="-78"/>
                <a:cs typeface="Sakkal Majalla" panose="02000000000000000000" pitchFamily="2" charset="-78"/>
              </a:rPr>
              <a:t>إذا قرَّرت إجراء تغييرات على التخطيط والجدولة الزمنية للأنشطة، فكيف تُبلِغ الأطراف المعنية بهذه التغييرات قبل الشروع في تطبيقها؟</a:t>
            </a:r>
            <a:r>
              <a:rPr kumimoji="0" lang="en-US" sz="1400" b="0" i="0" u="none" strike="noStrike" cap="none" normalizeH="0" baseline="0" noProof="0" dirty="0">
                <a:ln>
                  <a:noFill/>
                </a:ln>
                <a:solidFill>
                  <a:prstClr val="black"/>
                </a:solidFill>
                <a:uLnTx/>
                <a:uFillTx/>
                <a:latin typeface="Sakkal Majalla" panose="02000000000000000000" pitchFamily="2" charset="-78"/>
                <a:cs typeface="Sakkal Majalla" panose="02000000000000000000" pitchFamily="2" charset="-78"/>
              </a:rPr>
              <a:t> </a:t>
            </a: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EG" sz="1400" b="0" i="0" u="none" strike="noStrike" cap="none" normalizeH="0" baseline="0" noProof="0" dirty="0">
                <a:ln>
                  <a:noFill/>
                </a:ln>
                <a:solidFill>
                  <a:prstClr val="black"/>
                </a:solidFill>
                <a:uLnTx/>
                <a:uFillTx/>
                <a:latin typeface="Sakkal Majalla" panose="02000000000000000000" pitchFamily="2" charset="-78"/>
                <a:cs typeface="Sakkal Majalla" panose="02000000000000000000" pitchFamily="2" charset="-78"/>
              </a:rPr>
              <a:t>احرص على تنفيذ عمليات تدقيق منتظمة ومجدولة للأنظمة بهدف استبانة أي تغييرات تطرأ على الأنظمة الرئيسية والتي من شأنها أن تُؤثِّر على السلامة.</a:t>
            </a:r>
          </a:p>
        </p:txBody>
      </p:sp>
      <p:sp>
        <p:nvSpPr>
          <p:cNvPr id="7" name="Rectangle 6">
            <a:extLst>
              <a:ext uri="{FF2B5EF4-FFF2-40B4-BE49-F238E27FC236}">
                <a16:creationId xmlns:a16="http://schemas.microsoft.com/office/drawing/2014/main" id="{C9406DC3-6140-45AE-93A8-1D6947A73029}"/>
              </a:ext>
            </a:extLst>
          </p:cNvPr>
          <p:cNvSpPr/>
          <p:nvPr/>
        </p:nvSpPr>
        <p:spPr>
          <a:xfrm>
            <a:off x="489977" y="1295352"/>
            <a:ext cx="3748669" cy="2286000"/>
          </a:xfrm>
          <a:prstGeom prst="rect">
            <a:avLst/>
          </a:prstGeom>
          <a:solidFill>
            <a:srgbClr val="C00000"/>
          </a:solidFill>
          <a:ln w="25400" cap="flat" cmpd="sng" algn="ctr">
            <a:solidFill>
              <a:srgbClr val="00CC99">
                <a:shade val="50000"/>
              </a:srgbClr>
            </a:solidFill>
            <a:prstDash val="solid"/>
          </a:ln>
          <a:effectLst/>
        </p:spPr>
        <p:txBody>
          <a:bodyPr anchor="ct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sz="2400" b="0" i="0" u="none" strike="noStrike" cap="none" normalizeH="0" baseline="0" noProof="0">
                <a:ln>
                  <a:noFill/>
                </a:ln>
                <a:solidFill>
                  <a:srgbClr val="FFFFFF"/>
                </a:solidFill>
                <a:uLnTx/>
                <a:uFillTx/>
                <a:latin typeface="Sakkal Majalla" panose="02000000000000000000" pitchFamily="2" charset="-78"/>
                <a:cs typeface="Sakkal Majalla" panose="02000000000000000000" pitchFamily="2" charset="-78"/>
              </a:rPr>
              <a:t>صورة تُوضِّح الخطأ في التنفيذ</a:t>
            </a:r>
          </a:p>
        </p:txBody>
      </p:sp>
      <p:sp>
        <p:nvSpPr>
          <p:cNvPr id="8" name="Rectangle 7">
            <a:extLst>
              <a:ext uri="{FF2B5EF4-FFF2-40B4-BE49-F238E27FC236}">
                <a16:creationId xmlns:a16="http://schemas.microsoft.com/office/drawing/2014/main" id="{AA16C3A5-10F2-408B-9D18-ED534C5F017C}"/>
              </a:ext>
            </a:extLst>
          </p:cNvPr>
          <p:cNvSpPr/>
          <p:nvPr/>
        </p:nvSpPr>
        <p:spPr>
          <a:xfrm>
            <a:off x="489977" y="3737588"/>
            <a:ext cx="3748668" cy="2286000"/>
          </a:xfrm>
          <a:prstGeom prst="rect">
            <a:avLst/>
          </a:prstGeom>
          <a:solidFill>
            <a:srgbClr val="00B050"/>
          </a:solidFill>
          <a:ln w="25400" cap="flat" cmpd="sng" algn="ctr">
            <a:solidFill>
              <a:srgbClr val="00CC99">
                <a:shade val="50000"/>
              </a:srgbClr>
            </a:solidFill>
            <a:prstDash val="solid"/>
          </a:ln>
          <a:effectLst/>
        </p:spPr>
        <p:txBody>
          <a:bodyPr anchor="ct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sz="2400" b="0" i="0" u="none" strike="noStrike" cap="none" normalizeH="0" baseline="0" noProof="0">
                <a:ln>
                  <a:noFill/>
                </a:ln>
                <a:solidFill>
                  <a:srgbClr val="FFFFFF"/>
                </a:solidFill>
                <a:uLnTx/>
                <a:uFillTx/>
                <a:latin typeface="Sakkal Majalla" panose="02000000000000000000" pitchFamily="2" charset="-78"/>
                <a:cs typeface="Sakkal Majalla" panose="02000000000000000000" pitchFamily="2" charset="-78"/>
              </a:rPr>
              <a:t>صورة تُوضِّح كيفية التنفيذ بشكلٍ صحيح</a:t>
            </a:r>
          </a:p>
        </p:txBody>
      </p:sp>
      <p:sp>
        <p:nvSpPr>
          <p:cNvPr id="2" name="Rectangle 1">
            <a:extLst>
              <a:ext uri="{FF2B5EF4-FFF2-40B4-BE49-F238E27FC236}">
                <a16:creationId xmlns:a16="http://schemas.microsoft.com/office/drawing/2014/main" id="{BA7F71CD-3996-A9F3-4122-6BA4FE48D313}"/>
              </a:ext>
            </a:extLst>
          </p:cNvPr>
          <p:cNvSpPr/>
          <p:nvPr/>
        </p:nvSpPr>
        <p:spPr>
          <a:xfrm>
            <a:off x="4437993" y="1073566"/>
            <a:ext cx="7518694" cy="400110"/>
          </a:xfrm>
          <a:prstGeom prst="rect">
            <a:avLst/>
          </a:prstGeom>
          <a:solidFill>
            <a:srgbClr val="FFC000"/>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2000" b="1" i="0" u="none" strike="noStrike" cap="none" normalizeH="0" baseline="0" noProof="0" dirty="0">
                <a:ln>
                  <a:noFill/>
                </a:ln>
                <a:solidFill>
                  <a:srgbClr val="0D38B3"/>
                </a:solidFill>
                <a:uLnTx/>
                <a:uFillTx/>
                <a:latin typeface="Sakkal Majalla" panose="02000000000000000000" pitchFamily="2" charset="-78"/>
                <a:cs typeface="Sakkal Majalla" panose="02000000000000000000" pitchFamily="2" charset="-78"/>
              </a:rPr>
              <a:t>الفئة المستهدفة:</a:t>
            </a:r>
            <a:r>
              <a:rPr kumimoji="0" lang="en-US" sz="2000" b="1" i="0" u="none" strike="noStrike" cap="none" normalizeH="0" baseline="0" noProof="0" dirty="0">
                <a:ln>
                  <a:noFill/>
                </a:ln>
                <a:solidFill>
                  <a:srgbClr val="0D38B3"/>
                </a:solidFill>
                <a:uLnTx/>
                <a:uFillTx/>
                <a:latin typeface="Sakkal Majalla" panose="02000000000000000000" pitchFamily="2" charset="-78"/>
                <a:cs typeface="Sakkal Majalla" panose="02000000000000000000" pitchFamily="2" charset="-78"/>
              </a:rPr>
              <a:t> </a:t>
            </a:r>
            <a:r>
              <a:rPr kumimoji="0" lang="ar-EG" sz="1800" b="1" i="0" u="none" strike="noStrike" cap="none" normalizeH="0" baseline="0" noProof="0" dirty="0">
                <a:ln>
                  <a:noFill/>
                </a:ln>
                <a:solidFill>
                  <a:srgbClr val="FF0000"/>
                </a:solidFill>
                <a:uLnTx/>
                <a:uFillTx/>
                <a:latin typeface="Sakkal Majalla" panose="02000000000000000000" pitchFamily="2" charset="-78"/>
                <a:cs typeface="Sakkal Majalla" panose="02000000000000000000" pitchFamily="2" charset="-78"/>
              </a:rPr>
              <a:t>الخدمات اللوجستية وأنشطة التشغيل والإنشاءات</a:t>
            </a:r>
            <a:r>
              <a:rPr kumimoji="0" lang="en-US" sz="1800" b="1" i="0" u="none" strike="noStrike" cap="none" normalizeH="0" baseline="0" noProof="0" dirty="0">
                <a:ln>
                  <a:noFill/>
                </a:ln>
                <a:solidFill>
                  <a:srgbClr val="FF0000"/>
                </a:solidFill>
                <a:uLnTx/>
                <a:uFillTx/>
                <a:latin typeface="Sakkal Majalla" panose="02000000000000000000" pitchFamily="2" charset="-78"/>
                <a:cs typeface="Sakkal Majalla" panose="02000000000000000000" pitchFamily="2" charset="-78"/>
              </a:rPr>
              <a:t> </a:t>
            </a:r>
          </a:p>
        </p:txBody>
      </p:sp>
      <p:sp>
        <p:nvSpPr>
          <p:cNvPr id="3" name="TextBox 2">
            <a:extLst>
              <a:ext uri="{FF2B5EF4-FFF2-40B4-BE49-F238E27FC236}">
                <a16:creationId xmlns:a16="http://schemas.microsoft.com/office/drawing/2014/main" id="{E2CA2360-3AD5-3443-5500-84A16CBAF2A8}"/>
              </a:ext>
            </a:extLst>
          </p:cNvPr>
          <p:cNvSpPr txBox="1"/>
          <p:nvPr/>
        </p:nvSpPr>
        <p:spPr>
          <a:xfrm>
            <a:off x="4437993" y="5973686"/>
            <a:ext cx="7447433" cy="369332"/>
          </a:xfrm>
          <a:prstGeom prst="rect">
            <a:avLst/>
          </a:prstGeom>
          <a:solidFill>
            <a:schemeClr val="accent5">
              <a:lumMod val="75000"/>
            </a:schemeClr>
          </a:solidFill>
        </p:spPr>
        <p:txBody>
          <a:bodyPr wrap="square" rtlCol="0">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cap="none" normalizeH="0" baseline="0" noProof="0" dirty="0">
                <a:ln>
                  <a:noFill/>
                </a:ln>
                <a:solidFill>
                  <a:srgbClr val="FFFF00"/>
                </a:solidFill>
                <a:uLnTx/>
                <a:uFillTx/>
                <a:latin typeface="Sakkal Majalla" panose="02000000000000000000" pitchFamily="2" charset="-78"/>
                <a:ea typeface="MS PGothic" pitchFamily="34" charset="-128"/>
                <a:cs typeface="Sakkal Majalla" panose="02000000000000000000" pitchFamily="2" charset="-78"/>
              </a:rPr>
              <a:t>احرص على وجود قنوات اتصال جيدة بين الفرق</a:t>
            </a:r>
          </a:p>
        </p:txBody>
      </p:sp>
      <p:pic>
        <p:nvPicPr>
          <p:cNvPr id="6" name="Picture 5" descr="A pile of gravel next to metal structures&#10;&#10;Description automatically generated">
            <a:extLst>
              <a:ext uri="{FF2B5EF4-FFF2-40B4-BE49-F238E27FC236}">
                <a16:creationId xmlns:a16="http://schemas.microsoft.com/office/drawing/2014/main" id="{C4C39EB4-33CA-718C-8E7C-40B688A29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976" y="1295352"/>
            <a:ext cx="3748667" cy="2286000"/>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3788447" y="2913081"/>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endParaRPr>
            </a:p>
          </p:txBody>
        </p:sp>
      </p:grpSp>
      <p:pic>
        <p:nvPicPr>
          <p:cNvPr id="16" name="Picture 15">
            <a:extLst>
              <a:ext uri="{FF2B5EF4-FFF2-40B4-BE49-F238E27FC236}">
                <a16:creationId xmlns:a16="http://schemas.microsoft.com/office/drawing/2014/main" id="{F34837DB-7C68-8DB7-9105-120B9DB845C1}"/>
              </a:ext>
            </a:extLst>
          </p:cNvPr>
          <p:cNvPicPr>
            <a:picLocks noChangeAspect="1"/>
          </p:cNvPicPr>
          <p:nvPr/>
        </p:nvPicPr>
        <p:blipFill>
          <a:blip r:embed="rId4"/>
          <a:stretch>
            <a:fillRect/>
          </a:stretch>
        </p:blipFill>
        <p:spPr>
          <a:xfrm>
            <a:off x="489976" y="3746466"/>
            <a:ext cx="3748665" cy="2285999"/>
          </a:xfrm>
          <a:prstGeom prst="rect">
            <a:avLst/>
          </a:prstGeom>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3682715" y="5494188"/>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endParaRPr>
          </a:p>
        </p:txBody>
      </p:sp>
      <p:sp>
        <p:nvSpPr>
          <p:cNvPr id="18" name="TextBox 17">
            <a:extLst>
              <a:ext uri="{FF2B5EF4-FFF2-40B4-BE49-F238E27FC236}">
                <a16:creationId xmlns:a16="http://schemas.microsoft.com/office/drawing/2014/main" id="{EEC752AE-921B-5FB2-D117-76F343418181}"/>
              </a:ext>
            </a:extLst>
          </p:cNvPr>
          <p:cNvSpPr txBox="1"/>
          <p:nvPr/>
        </p:nvSpPr>
        <p:spPr>
          <a:xfrm>
            <a:off x="3451460" y="5024684"/>
            <a:ext cx="688455" cy="523220"/>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700" b="0" i="0" u="none" strike="noStrike" cap="none" normalizeH="0" baseline="0" noProof="0">
                <a:ln>
                  <a:noFill/>
                </a:ln>
                <a:solidFill>
                  <a:prstClr val="white"/>
                </a:solidFill>
                <a:uLnTx/>
                <a:uFillTx/>
                <a:latin typeface="Sakkal Majalla" panose="02000000000000000000" pitchFamily="2" charset="-78"/>
                <a:cs typeface="Sakkal Majalla" panose="02000000000000000000" pitchFamily="2" charset="-78"/>
              </a:rPr>
              <a:t>اتبع دائمًا اللافتات التي تشير إلى التحويلات والطرق البديلة</a:t>
            </a:r>
          </a:p>
        </p:txBody>
      </p:sp>
      <p:sp>
        <p:nvSpPr>
          <p:cNvPr id="17" name="Title 1">
            <a:extLst>
              <a:ext uri="{FF2B5EF4-FFF2-40B4-BE49-F238E27FC236}">
                <a16:creationId xmlns:a16="http://schemas.microsoft.com/office/drawing/2014/main" id="{E72EF749-79FC-3E35-F7D0-994B26ED1F5C}"/>
              </a:ext>
            </a:extLst>
          </p:cNvPr>
          <p:cNvSpPr txBox="1">
            <a:spLocks/>
          </p:cNvSpPr>
          <p:nvPr/>
        </p:nvSpPr>
        <p:spPr>
          <a:xfrm>
            <a:off x="346509" y="0"/>
            <a:ext cx="11845491" cy="532596"/>
          </a:xfrm>
          <a:prstGeom prst="rect">
            <a:avLst/>
          </a:prstGeom>
          <a:solidFill>
            <a:srgbClr val="FFC91D"/>
          </a:solidFill>
        </p:spPr>
        <p:txBody>
          <a:bodyPr/>
          <a:lstStyle>
            <a:lvl1pPr algn="r" defTabSz="914400" rtl="1" eaLnBrk="1" latinLnBrk="0" hangingPunct="1">
              <a:lnSpc>
                <a:spcPct val="90000"/>
              </a:lnSpc>
              <a:spcBef>
                <a:spcPct val="0"/>
              </a:spcBef>
              <a:buNone/>
              <a:defRPr sz="4400" kern="1200">
                <a:solidFill>
                  <a:schemeClr val="tx1"/>
                </a:solidFill>
                <a:latin typeface="Gill Sans"/>
                <a:ea typeface="+mj-ea"/>
                <a:cs typeface="+mj-cs"/>
              </a:defRPr>
            </a:lvl1pPr>
          </a:lstStyle>
          <a:p>
            <a:pPr lvl="0" algn="ctr">
              <a:defRPr/>
            </a:pPr>
            <a:r>
              <a:rPr lang="ar-EG" sz="3000" b="1" dirty="0">
                <a:solidFill>
                  <a:srgbClr val="00B050"/>
                </a:solidFill>
                <a:latin typeface="Sakkal Majalla" panose="02000000000000000000" pitchFamily="2" charset="-78"/>
                <a:ea typeface="Tahoma" panose="020B0604030504040204" pitchFamily="34" charset="0"/>
                <a:cs typeface="Sakkal Majalla" panose="02000000000000000000" pitchFamily="2" charset="-78"/>
              </a:rPr>
              <a:t>إنذار المستوى الثاني لشركة تنمية نفط عُمان</a:t>
            </a:r>
            <a:endParaRPr kumimoji="0" lang="ar-EG" sz="3000" b="1" i="0" u="none" strike="noStrike" cap="none" normalizeH="0" baseline="0" noProof="0" dirty="0">
              <a:ln>
                <a:noFill/>
              </a:ln>
              <a:solidFill>
                <a:srgbClr val="00B050"/>
              </a:solidFill>
              <a:uLnTx/>
              <a:uFillTx/>
              <a:latin typeface="Sakkal Majalla" panose="02000000000000000000" pitchFamily="2" charset="-78"/>
              <a:ea typeface="Tahoma" panose="020B0604030504040204" pitchFamily="34" charset="0"/>
              <a:cs typeface="Sakkal Majalla" panose="02000000000000000000" pitchFamily="2" charset="-78"/>
            </a:endParaRPr>
          </a:p>
        </p:txBody>
      </p:sp>
      <p:graphicFrame>
        <p:nvGraphicFramePr>
          <p:cNvPr id="19" name="Table 18">
            <a:extLst>
              <a:ext uri="{FF2B5EF4-FFF2-40B4-BE49-F238E27FC236}">
                <a16:creationId xmlns:a16="http://schemas.microsoft.com/office/drawing/2014/main" id="{8B9A5094-04CD-E827-5FC2-BBB637E20E50}"/>
              </a:ext>
            </a:extLst>
          </p:cNvPr>
          <p:cNvGraphicFramePr>
            <a:graphicFrameLocks noGrp="1"/>
          </p:cNvGraphicFramePr>
          <p:nvPr>
            <p:extLst>
              <p:ext uri="{D42A27DB-BD31-4B8C-83A1-F6EECF244321}">
                <p14:modId xmlns:p14="http://schemas.microsoft.com/office/powerpoint/2010/main" val="847789395"/>
              </p:ext>
            </p:extLst>
          </p:nvPr>
        </p:nvGraphicFramePr>
        <p:xfrm>
          <a:off x="424353" y="568062"/>
          <a:ext cx="11583642" cy="457200"/>
        </p:xfrm>
        <a:graphic>
          <a:graphicData uri="http://schemas.openxmlformats.org/drawingml/2006/table">
            <a:tbl>
              <a:tblPr rtl="1" firstRow="1" bandRow="1">
                <a:tableStyleId>{F5AB1C69-6EDB-4FF4-983F-18BD219EF322}</a:tableStyleId>
              </a:tblPr>
              <a:tblGrid>
                <a:gridCol w="646921">
                  <a:extLst>
                    <a:ext uri="{9D8B030D-6E8A-4147-A177-3AD203B41FA5}">
                      <a16:colId xmlns:a16="http://schemas.microsoft.com/office/drawing/2014/main" val="2915212829"/>
                    </a:ext>
                  </a:extLst>
                </a:gridCol>
                <a:gridCol w="1027208">
                  <a:extLst>
                    <a:ext uri="{9D8B030D-6E8A-4147-A177-3AD203B41FA5}">
                      <a16:colId xmlns:a16="http://schemas.microsoft.com/office/drawing/2014/main" val="1263731317"/>
                    </a:ext>
                  </a:extLst>
                </a:gridCol>
                <a:gridCol w="1428796">
                  <a:extLst>
                    <a:ext uri="{9D8B030D-6E8A-4147-A177-3AD203B41FA5}">
                      <a16:colId xmlns:a16="http://schemas.microsoft.com/office/drawing/2014/main" val="3493424009"/>
                    </a:ext>
                  </a:extLst>
                </a:gridCol>
                <a:gridCol w="1350595">
                  <a:extLst>
                    <a:ext uri="{9D8B030D-6E8A-4147-A177-3AD203B41FA5}">
                      <a16:colId xmlns:a16="http://schemas.microsoft.com/office/drawing/2014/main" val="578596613"/>
                    </a:ext>
                  </a:extLst>
                </a:gridCol>
                <a:gridCol w="1387853">
                  <a:extLst>
                    <a:ext uri="{9D8B030D-6E8A-4147-A177-3AD203B41FA5}">
                      <a16:colId xmlns:a16="http://schemas.microsoft.com/office/drawing/2014/main" val="710035722"/>
                    </a:ext>
                  </a:extLst>
                </a:gridCol>
                <a:gridCol w="1704544">
                  <a:extLst>
                    <a:ext uri="{9D8B030D-6E8A-4147-A177-3AD203B41FA5}">
                      <a16:colId xmlns:a16="http://schemas.microsoft.com/office/drawing/2014/main" val="1371902183"/>
                    </a:ext>
                  </a:extLst>
                </a:gridCol>
                <a:gridCol w="1210878">
                  <a:extLst>
                    <a:ext uri="{9D8B030D-6E8A-4147-A177-3AD203B41FA5}">
                      <a16:colId xmlns:a16="http://schemas.microsoft.com/office/drawing/2014/main" val="1814095484"/>
                    </a:ext>
                  </a:extLst>
                </a:gridCol>
                <a:gridCol w="577496">
                  <a:extLst>
                    <a:ext uri="{9D8B030D-6E8A-4147-A177-3AD203B41FA5}">
                      <a16:colId xmlns:a16="http://schemas.microsoft.com/office/drawing/2014/main" val="2001367833"/>
                    </a:ext>
                  </a:extLst>
                </a:gridCol>
                <a:gridCol w="658307">
                  <a:extLst>
                    <a:ext uri="{9D8B030D-6E8A-4147-A177-3AD203B41FA5}">
                      <a16:colId xmlns:a16="http://schemas.microsoft.com/office/drawing/2014/main" val="2964666558"/>
                    </a:ext>
                  </a:extLst>
                </a:gridCol>
                <a:gridCol w="1591044">
                  <a:extLst>
                    <a:ext uri="{9D8B030D-6E8A-4147-A177-3AD203B41FA5}">
                      <a16:colId xmlns:a16="http://schemas.microsoft.com/office/drawing/2014/main" val="695451150"/>
                    </a:ext>
                  </a:extLst>
                </a:gridCol>
              </a:tblGrid>
              <a:tr h="216975">
                <a:tc>
                  <a:txBody>
                    <a:bodyPr/>
                    <a:lstStyle/>
                    <a:p>
                      <a:pPr algn="r"/>
                      <a:r>
                        <a:rPr kumimoji="0" lang="ar-EG" sz="1200" b="1" u="none" strike="noStrike" cap="none" normalizeH="0" baseline="0" noProof="0" dirty="0">
                          <a:ln>
                            <a:noFill/>
                          </a:ln>
                          <a:solidFill>
                            <a:prstClr val="black"/>
                          </a:solidFill>
                          <a:uLnTx/>
                          <a:uFillTx/>
                          <a:latin typeface="Sakkal Majalla" panose="02000000000000000000" pitchFamily="2" charset="-78"/>
                          <a:cs typeface="Sakkal Majalla" panose="02000000000000000000" pitchFamily="2" charset="-78"/>
                        </a:rPr>
                        <a:t>التاريخ:</a:t>
                      </a:r>
                    </a:p>
                    <a:p>
                      <a:pPr algn="r"/>
                      <a:r>
                        <a:rPr kumimoji="0" lang="ar-EG" sz="1200" b="1" u="none" strike="noStrike" cap="none" normalizeH="0" baseline="0" noProof="0" dirty="0">
                          <a:ln>
                            <a:noFill/>
                          </a:ln>
                          <a:solidFill>
                            <a:prstClr val="black"/>
                          </a:solidFill>
                          <a:uLnTx/>
                          <a:uFillTx/>
                          <a:latin typeface="Sakkal Majalla" panose="02000000000000000000" pitchFamily="2" charset="-78"/>
                          <a:cs typeface="Sakkal Majalla" panose="02000000000000000000" pitchFamily="2" charset="-78"/>
                        </a:rPr>
                        <a:t>التوقيت:</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ar-OM" sz="1200" b="1" u="none" strike="noStrike" cap="none" normalizeH="0" baseline="0" dirty="0">
                          <a:ln>
                            <a:noFill/>
                          </a:ln>
                          <a:solidFill>
                            <a:srgbClr val="4472C4"/>
                          </a:solidFill>
                          <a:uLnTx/>
                          <a:uFillTx/>
                          <a:latin typeface="Sakkal Majalla" panose="02000000000000000000" pitchFamily="2" charset="-78"/>
                          <a:cs typeface="Sakkal Majalla" panose="02000000000000000000" pitchFamily="2" charset="-78"/>
                        </a:rPr>
                        <a:t>17/01/2025</a:t>
                      </a:r>
                      <a:endParaRPr kumimoji="0" lang="en-US" sz="1200" b="1" u="none" strike="noStrike" cap="none" normalizeH="0" baseline="0" dirty="0">
                        <a:ln>
                          <a:noFill/>
                        </a:ln>
                        <a:solidFill>
                          <a:srgbClr val="4472C4"/>
                        </a:solidFill>
                        <a:uLnTx/>
                        <a:uFillTx/>
                        <a:latin typeface="Sakkal Majalla" panose="02000000000000000000" pitchFamily="2" charset="-78"/>
                        <a:cs typeface="Sakkal Majalla" panose="02000000000000000000" pitchFamily="2" charset="-78"/>
                      </a:endParaRPr>
                    </a:p>
                    <a:p>
                      <a:r>
                        <a:rPr kumimoji="0" lang="ar-OM" sz="1200" b="1" u="none" strike="noStrike" cap="none" normalizeH="0" baseline="0" dirty="0">
                          <a:ln>
                            <a:noFill/>
                          </a:ln>
                          <a:solidFill>
                            <a:srgbClr val="4472C4"/>
                          </a:solidFill>
                          <a:uLnTx/>
                          <a:uFillTx/>
                          <a:latin typeface="Sakkal Majalla" panose="02000000000000000000" pitchFamily="2" charset="-78"/>
                          <a:cs typeface="Sakkal Majalla" panose="02000000000000000000" pitchFamily="2" charset="-78"/>
                        </a:rPr>
                        <a:t>08:07 ص</a:t>
                      </a:r>
                      <a:endParaRPr kumimoji="0" lang="ar-EG" sz="1200" b="1" u="none" strike="noStrike" cap="none" normalizeH="0" baseline="0" dirty="0">
                        <a:ln>
                          <a:noFill/>
                        </a:ln>
                        <a:solidFill>
                          <a:srgbClr val="4472C4"/>
                        </a:solidFill>
                        <a:uLnTx/>
                        <a:uFillTx/>
                        <a:latin typeface="Sakkal Majalla" panose="02000000000000000000" pitchFamily="2" charset="-78"/>
                        <a:cs typeface="Sakkal Majalla" panose="02000000000000000000" pitchFamily="2" charset="-78"/>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ar-EG" sz="1200" b="1" u="none" strike="noStrike" cap="none" normalizeH="0" baseline="0" noProof="0" dirty="0">
                          <a:ln>
                            <a:noFill/>
                          </a:ln>
                          <a:solidFill>
                            <a:prstClr val="black"/>
                          </a:solidFill>
                          <a:uLnTx/>
                          <a:uFillTx/>
                          <a:latin typeface="Sakkal Majalla" panose="02000000000000000000" pitchFamily="2" charset="-78"/>
                          <a:cs typeface="Sakkal Majalla" panose="02000000000000000000" pitchFamily="2" charset="-78"/>
                        </a:rPr>
                        <a:t>عنوان الحادث:</a:t>
                      </a:r>
                      <a:r>
                        <a:rPr kumimoji="0" lang="en-US" sz="1200" b="1" u="none" strike="noStrike" cap="none" normalizeH="0" baseline="0" noProof="0" dirty="0">
                          <a:ln>
                            <a:noFill/>
                          </a:ln>
                          <a:solidFill>
                            <a:prstClr val="black"/>
                          </a:solidFill>
                          <a:uLnTx/>
                          <a:uFillTx/>
                          <a:latin typeface="Sakkal Majalla" panose="02000000000000000000" pitchFamily="2" charset="-78"/>
                          <a:cs typeface="Sakkal Majalla" panose="02000000000000000000" pitchFamily="2" charset="-78"/>
                        </a:rPr>
                        <a:t>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200" b="1" u="none" strike="noStrike" cap="none" normalizeH="0" baseline="0" noProof="0" dirty="0">
                          <a:ln>
                            <a:noFill/>
                          </a:ln>
                          <a:solidFill>
                            <a:prstClr val="black"/>
                          </a:solidFill>
                          <a:uLnTx/>
                          <a:uFillTx/>
                          <a:latin typeface="Sakkal Majalla" panose="02000000000000000000" pitchFamily="2" charset="-78"/>
                          <a:cs typeface="Sakkal Majalla" panose="02000000000000000000" pitchFamily="2" charset="-78"/>
                        </a:rPr>
                        <a:t>رقم إدارة </a:t>
                      </a:r>
                      <a:r>
                        <a:rPr kumimoji="0" lang="ar-OM" sz="1200" b="1" u="none" strike="noStrike" cap="none" normalizeH="0" baseline="0" noProof="0" dirty="0">
                          <a:ln>
                            <a:noFill/>
                          </a:ln>
                          <a:solidFill>
                            <a:prstClr val="black"/>
                          </a:solidFill>
                          <a:uLnTx/>
                          <a:uFillTx/>
                          <a:latin typeface="Sakkal Majalla" panose="02000000000000000000" pitchFamily="2" charset="-78"/>
                          <a:cs typeface="Sakkal Majalla" panose="02000000000000000000" pitchFamily="2" charset="-78"/>
                        </a:rPr>
                        <a:t>معلومات المشروع:</a:t>
                      </a:r>
                      <a:endParaRPr kumimoji="0" lang="ar-EG" sz="1200" b="1" u="none" strike="noStrike" cap="none" normalizeH="0" baseline="0" noProof="0" dirty="0">
                        <a:ln>
                          <a:noFill/>
                        </a:ln>
                        <a:solidFill>
                          <a:prstClr val="black"/>
                        </a:solidFill>
                        <a:uLnTx/>
                        <a:uFillTx/>
                        <a:latin typeface="Sakkal Majalla" panose="02000000000000000000" pitchFamily="2" charset="-78"/>
                        <a:cs typeface="Sakkal Majalla" panose="02000000000000000000" pitchFamily="2" charset="-78"/>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cap="none" normalizeH="0" baseline="0" noProof="0">
                          <a:ln>
                            <a:noFill/>
                          </a:ln>
                          <a:solidFill>
                            <a:srgbClr val="4472C4"/>
                          </a:solidFill>
                          <a:uLnTx/>
                          <a:uFillTx/>
                          <a:latin typeface="Sakkal Majalla" panose="02000000000000000000" pitchFamily="2" charset="-78"/>
                          <a:cs typeface="Sakkal Majalla" panose="02000000000000000000" pitchFamily="2" charset="-78"/>
                        </a:rPr>
                        <a:t>HiPo#04</a:t>
                      </a:r>
                      <a:endParaRPr kumimoji="0" lang="en-US" sz="1200" b="1" u="none" strike="noStrike" cap="none" normalizeH="0" baseline="0" noProof="0" dirty="0">
                        <a:ln>
                          <a:noFill/>
                        </a:ln>
                        <a:solidFill>
                          <a:srgbClr val="4472C4"/>
                        </a:solidFill>
                        <a:uLnTx/>
                        <a:uFillTx/>
                        <a:latin typeface="Sakkal Majalla" panose="02000000000000000000" pitchFamily="2" charset="-78"/>
                        <a:cs typeface="Sakkal Majalla" panose="02000000000000000000" pitchFamily="2" charset="-78"/>
                      </a:endParaRPr>
                    </a:p>
                    <a:p>
                      <a:r>
                        <a:rPr kumimoji="0" lang="en-US" sz="1200" b="1" u="none" strike="noStrike" cap="none" normalizeH="0" baseline="0" noProof="0" dirty="0">
                          <a:ln>
                            <a:noFill/>
                          </a:ln>
                          <a:solidFill>
                            <a:srgbClr val="4472C4"/>
                          </a:solidFill>
                          <a:uLnTx/>
                          <a:uFillTx/>
                          <a:latin typeface="Sakkal Majalla" panose="02000000000000000000" pitchFamily="2" charset="-78"/>
                          <a:cs typeface="Sakkal Majalla" panose="02000000000000000000" pitchFamily="2" charset="-78"/>
                        </a:rPr>
                        <a:t> </a:t>
                      </a:r>
                      <a:r>
                        <a:rPr kumimoji="0" lang="ar-OM" sz="1200" b="1" u="none" strike="noStrike" cap="none" normalizeH="0" baseline="0" dirty="0">
                          <a:ln>
                            <a:noFill/>
                          </a:ln>
                          <a:solidFill>
                            <a:srgbClr val="4472C4"/>
                          </a:solidFill>
                          <a:uLnTx/>
                          <a:uFillTx/>
                          <a:latin typeface="Sakkal Majalla" panose="02000000000000000000" pitchFamily="2" charset="-78"/>
                          <a:ea typeface="+mn-ea"/>
                          <a:cs typeface="Sakkal Majalla" panose="02000000000000000000" pitchFamily="2" charset="-78"/>
                        </a:rPr>
                        <a:t>1174456</a:t>
                      </a:r>
                      <a:r>
                        <a:rPr kumimoji="0" lang="ar-EG" sz="1200" b="1" u="none" strike="noStrike" cap="none" normalizeH="0" baseline="0" noProof="0" dirty="0">
                          <a:ln>
                            <a:noFill/>
                          </a:ln>
                          <a:solidFill>
                            <a:srgbClr val="4472C4"/>
                          </a:solidFill>
                          <a:uLnTx/>
                          <a:uFillTx/>
                          <a:latin typeface="Sakkal Majalla" panose="02000000000000000000" pitchFamily="2" charset="-78"/>
                          <a:ea typeface="+mn-ea"/>
                          <a:cs typeface="Sakkal Majalla" panose="02000000000000000000" pitchFamily="2" charset="-78"/>
                        </a:rPr>
                        <a:t>      </a:t>
                      </a:r>
                      <a:r>
                        <a:rPr kumimoji="0" lang="ar-EG" sz="1200" b="1" u="none" strike="noStrike" cap="none" normalizeH="0" baseline="0" noProof="0" dirty="0">
                          <a:ln>
                            <a:noFill/>
                          </a:ln>
                          <a:solidFill>
                            <a:srgbClr val="4472C4"/>
                          </a:solidFill>
                          <a:uLnTx/>
                          <a:uFillTx/>
                          <a:latin typeface="Sakkal Majalla" panose="02000000000000000000" pitchFamily="2" charset="-78"/>
                          <a:cs typeface="Sakkal Majalla" panose="02000000000000000000" pitchFamily="2" charset="-78"/>
                        </a:rPr>
                        <a:t>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200" b="1" u="none" strike="noStrike" cap="none" normalizeH="0" baseline="0" noProof="0" dirty="0">
                          <a:ln>
                            <a:noFill/>
                          </a:ln>
                          <a:solidFill>
                            <a:prstClr val="black"/>
                          </a:solidFill>
                          <a:uLnTx/>
                          <a:uFillTx/>
                          <a:latin typeface="Sakkal Majalla" panose="02000000000000000000" pitchFamily="2" charset="-78"/>
                          <a:cs typeface="Sakkal Majalla" panose="02000000000000000000" pitchFamily="2" charset="-78"/>
                        </a:rPr>
                        <a:t>فئة الخطر:</a:t>
                      </a:r>
                      <a:r>
                        <a:rPr kumimoji="0" lang="en-US" sz="1200" b="1" u="none" strike="noStrike" cap="none" normalizeH="0" baseline="0" noProof="0" dirty="0">
                          <a:ln>
                            <a:noFill/>
                          </a:ln>
                          <a:solidFill>
                            <a:prstClr val="black"/>
                          </a:solidFill>
                          <a:uLnTx/>
                          <a:uFillTx/>
                          <a:latin typeface="Sakkal Majalla" panose="02000000000000000000" pitchFamily="2" charset="-78"/>
                          <a:cs typeface="Sakkal Majalla" panose="02000000000000000000" pitchFamily="2" charset="-78"/>
                        </a:rPr>
                        <a:t> </a:t>
                      </a:r>
                    </a:p>
                    <a:p>
                      <a:pPr marL="0" marR="0" lvl="0" indent="0" algn="r" defTabSz="914400" rtl="1" eaLnBrk="1" fontAlgn="auto" latinLnBrk="0" hangingPunct="1">
                        <a:lnSpc>
                          <a:spcPct val="100000"/>
                        </a:lnSpc>
                        <a:spcBef>
                          <a:spcPts val="0"/>
                        </a:spcBef>
                        <a:spcAft>
                          <a:spcPts val="0"/>
                        </a:spcAft>
                        <a:buClrTx/>
                        <a:buSzTx/>
                        <a:buFontTx/>
                        <a:buNone/>
                        <a:tabLst/>
                        <a:defRPr/>
                      </a:pPr>
                      <a:r>
                        <a:rPr lang="ar-OM" sz="1200" b="1" noProof="0" dirty="0">
                          <a:solidFill>
                            <a:schemeClr val="tx1"/>
                          </a:solidFill>
                          <a:latin typeface="Sakkal Majalla" panose="02000000000000000000" pitchFamily="2" charset="-78"/>
                          <a:cs typeface="Sakkal Majalla" panose="02000000000000000000" pitchFamily="2" charset="-78"/>
                        </a:rPr>
                        <a:t>الإصابة/ الأصل المتضرر</a:t>
                      </a:r>
                      <a:r>
                        <a:rPr lang="ar-EG" sz="1200" b="1" noProof="0" dirty="0">
                          <a:solidFill>
                            <a:schemeClr val="tx1"/>
                          </a:solidFill>
                          <a:latin typeface="Sakkal Majalla" panose="02000000000000000000" pitchFamily="2" charset="-78"/>
                          <a:cs typeface="Sakkal Majalla" panose="02000000000000000000" pitchFamily="2" charset="-78"/>
                        </a:rPr>
                        <a:t>:</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ar-OM" sz="1200" b="1" u="none" strike="noStrike" cap="none" normalizeH="0" baseline="0" noProof="0" dirty="0">
                          <a:ln>
                            <a:noFill/>
                          </a:ln>
                          <a:solidFill>
                            <a:srgbClr val="4472C4"/>
                          </a:solidFill>
                          <a:uLnTx/>
                          <a:uFillTx/>
                          <a:latin typeface="Sakkal Majalla" panose="02000000000000000000" pitchFamily="2" charset="-78"/>
                          <a:cs typeface="Sakkal Majalla" panose="02000000000000000000" pitchFamily="2" charset="-78"/>
                        </a:rPr>
                        <a:t>مخاطر الآلات والمركبات</a:t>
                      </a:r>
                      <a:endParaRPr kumimoji="0" lang="en-US" sz="1200" b="1" u="none" strike="noStrike" cap="none" normalizeH="0" baseline="0" noProof="0" dirty="0">
                        <a:ln>
                          <a:noFill/>
                        </a:ln>
                        <a:solidFill>
                          <a:srgbClr val="4472C4"/>
                        </a:solidFill>
                        <a:uLnTx/>
                        <a:uFillTx/>
                        <a:latin typeface="Sakkal Majalla" panose="02000000000000000000" pitchFamily="2" charset="-78"/>
                        <a:cs typeface="Sakkal Majalla" panose="02000000000000000000" pitchFamily="2" charset="-78"/>
                      </a:endParaRPr>
                    </a:p>
                    <a:p>
                      <a:r>
                        <a:rPr kumimoji="0" lang="ar-OM" sz="1200" b="1" u="none" strike="noStrike" cap="none" normalizeH="0" baseline="0" dirty="0">
                          <a:ln>
                            <a:noFill/>
                          </a:ln>
                          <a:solidFill>
                            <a:srgbClr val="4472C4"/>
                          </a:solidFill>
                          <a:uLnTx/>
                          <a:uFillTx/>
                          <a:latin typeface="Sakkal Majalla" panose="02000000000000000000" pitchFamily="2" charset="-78"/>
                          <a:ea typeface="+mn-ea"/>
                          <a:cs typeface="Sakkal Majalla" panose="02000000000000000000" pitchFamily="2" charset="-78"/>
                        </a:rPr>
                        <a:t>أضرار طفيفة</a:t>
                      </a:r>
                      <a:endParaRPr kumimoji="0" lang="ar-EG" sz="1200" b="1" u="none" strike="noStrike" cap="none" normalizeH="0" baseline="0" dirty="0">
                        <a:ln>
                          <a:noFill/>
                        </a:ln>
                        <a:solidFill>
                          <a:srgbClr val="4472C4"/>
                        </a:solidFill>
                        <a:uLnTx/>
                        <a:uFillTx/>
                        <a:latin typeface="Sakkal Majalla" panose="02000000000000000000" pitchFamily="2" charset="-78"/>
                        <a:ea typeface="+mn-ea"/>
                        <a:cs typeface="Sakkal Majalla" panose="02000000000000000000" pitchFamily="2" charset="-78"/>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ar-EG" sz="1200" b="1" u="none" strike="noStrike" cap="none" normalizeH="0" baseline="0" noProof="0" dirty="0">
                          <a:ln>
                            <a:noFill/>
                          </a:ln>
                          <a:solidFill>
                            <a:prstClr val="black"/>
                          </a:solidFill>
                          <a:uLnTx/>
                          <a:uFillTx/>
                          <a:latin typeface="Sakkal Majalla" panose="02000000000000000000" pitchFamily="2" charset="-78"/>
                          <a:cs typeface="Sakkal Majalla" panose="02000000000000000000" pitchFamily="2" charset="-78"/>
                        </a:rPr>
                        <a:t>الخطورة الفعلية:</a:t>
                      </a:r>
                    </a:p>
                    <a:p>
                      <a:pPr algn="r"/>
                      <a:r>
                        <a:rPr kumimoji="0" lang="ar-EG" sz="1200" b="1" u="none" strike="noStrike" cap="none" normalizeH="0" baseline="0" noProof="0" dirty="0">
                          <a:ln>
                            <a:noFill/>
                          </a:ln>
                          <a:solidFill>
                            <a:prstClr val="black"/>
                          </a:solidFill>
                          <a:uLnTx/>
                          <a:uFillTx/>
                          <a:latin typeface="Sakkal Majalla" panose="02000000000000000000" pitchFamily="2" charset="-78"/>
                          <a:cs typeface="Sakkal Majalla" panose="02000000000000000000" pitchFamily="2" charset="-78"/>
                        </a:rPr>
                        <a:t>الخطورة المحتملة:</a:t>
                      </a:r>
                      <a:r>
                        <a:rPr kumimoji="0" lang="en-US" sz="1200" b="1" u="none" strike="noStrike" cap="none" normalizeH="0" baseline="0" noProof="0" dirty="0">
                          <a:ln>
                            <a:noFill/>
                          </a:ln>
                          <a:solidFill>
                            <a:prstClr val="black"/>
                          </a:solidFill>
                          <a:uLnTx/>
                          <a:uFillTx/>
                          <a:latin typeface="Sakkal Majalla" panose="02000000000000000000" pitchFamily="2" charset="-78"/>
                          <a:cs typeface="Sakkal Majalla" panose="02000000000000000000" pitchFamily="2" charset="-78"/>
                        </a:rPr>
                        <a:t>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cap="none" normalizeH="0" baseline="0" noProof="0" dirty="0">
                          <a:ln>
                            <a:noFill/>
                          </a:ln>
                          <a:solidFill>
                            <a:srgbClr val="4472C4"/>
                          </a:solidFill>
                          <a:uLnTx/>
                          <a:uFillTx/>
                          <a:latin typeface="Sakkal Majalla" panose="02000000000000000000" pitchFamily="2" charset="-78"/>
                          <a:cs typeface="Sakkal Majalla" panose="02000000000000000000" pitchFamily="2" charset="-78"/>
                        </a:rPr>
                        <a:t>A2</a:t>
                      </a:r>
                      <a:endParaRPr kumimoji="0" lang="ar-EG" sz="1200" b="1" u="none" strike="noStrike" cap="none" normalizeH="0" baseline="0" noProof="0" dirty="0">
                        <a:ln>
                          <a:noFill/>
                        </a:ln>
                        <a:solidFill>
                          <a:srgbClr val="4472C4"/>
                        </a:solidFill>
                        <a:uLnTx/>
                        <a:uFillTx/>
                        <a:latin typeface="Sakkal Majalla" panose="02000000000000000000" pitchFamily="2" charset="-78"/>
                        <a:cs typeface="Sakkal Majalla" panose="02000000000000000000" pitchFamily="2" charset="-78"/>
                      </a:endParaRPr>
                    </a:p>
                    <a:p>
                      <a:r>
                        <a:rPr kumimoji="0" lang="en-US" sz="1200" b="1" u="none" strike="noStrike" cap="none" normalizeH="0" baseline="0" noProof="0" dirty="0">
                          <a:ln>
                            <a:noFill/>
                          </a:ln>
                          <a:solidFill>
                            <a:srgbClr val="4472C4"/>
                          </a:solidFill>
                          <a:uLnTx/>
                          <a:uFillTx/>
                          <a:latin typeface="Sakkal Majalla" panose="02000000000000000000" pitchFamily="2" charset="-78"/>
                          <a:cs typeface="Sakkal Majalla" panose="02000000000000000000" pitchFamily="2" charset="-78"/>
                        </a:rPr>
                        <a:t>C4P</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1" eaLnBrk="1" latinLnBrk="0" hangingPunct="1"/>
                      <a:r>
                        <a:rPr kumimoji="0" lang="ar-EG" sz="1200" b="1" u="none" strike="noStrike" cap="none" normalizeH="0" baseline="0" dirty="0">
                          <a:ln>
                            <a:noFill/>
                          </a:ln>
                          <a:solidFill>
                            <a:prstClr val="black"/>
                          </a:solidFill>
                          <a:uLnTx/>
                          <a:uFillTx/>
                          <a:latin typeface="Sakkal Majalla" panose="02000000000000000000" pitchFamily="2" charset="-78"/>
                          <a:cs typeface="Sakkal Majalla" panose="02000000000000000000" pitchFamily="2" charset="-78"/>
                        </a:rPr>
                        <a:t>النشاط:</a:t>
                      </a:r>
                    </a:p>
                    <a:p>
                      <a:pPr marL="0" algn="r" defTabSz="914400" rtl="1" eaLnBrk="1" latinLnBrk="0" hangingPunct="1"/>
                      <a:r>
                        <a:rPr kumimoji="0" lang="ar-EG" sz="1200" b="1" u="none" strike="noStrike" cap="none" normalizeH="0" baseline="0" dirty="0">
                          <a:ln>
                            <a:noFill/>
                          </a:ln>
                          <a:solidFill>
                            <a:prstClr val="black"/>
                          </a:solidFill>
                          <a:uLnTx/>
                          <a:uFillTx/>
                          <a:latin typeface="Sakkal Majalla" panose="02000000000000000000" pitchFamily="2" charset="-78"/>
                          <a:cs typeface="Sakkal Majalla" panose="02000000000000000000" pitchFamily="2" charset="-78"/>
                        </a:rPr>
                        <a:t>الموقع:</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OM" sz="1200" b="1" u="none" strike="noStrike" cap="none" normalizeH="0" baseline="0" dirty="0">
                          <a:ln>
                            <a:noFill/>
                          </a:ln>
                          <a:solidFill>
                            <a:srgbClr val="4472C4"/>
                          </a:solidFill>
                          <a:uLnTx/>
                          <a:uFillTx/>
                          <a:latin typeface="Sakkal Majalla" panose="02000000000000000000" pitchFamily="2" charset="-78"/>
                          <a:ea typeface="+mn-ea"/>
                          <a:cs typeface="Sakkal Majalla" panose="02000000000000000000" pitchFamily="2" charset="-78"/>
                        </a:rPr>
                        <a:t>القيادة</a:t>
                      </a:r>
                      <a:endParaRPr kumimoji="0" lang="ar-EG" sz="1200" b="1" u="none" strike="noStrike" cap="none" normalizeH="0" baseline="0" dirty="0">
                        <a:ln>
                          <a:noFill/>
                        </a:ln>
                        <a:solidFill>
                          <a:srgbClr val="4472C4"/>
                        </a:solidFill>
                        <a:uLnTx/>
                        <a:uFillTx/>
                        <a:latin typeface="Sakkal Majalla" panose="02000000000000000000" pitchFamily="2" charset="-78"/>
                        <a:ea typeface="+mn-ea"/>
                        <a:cs typeface="Sakkal Majalla" panose="02000000000000000000" pitchFamily="2" charset="-78"/>
                      </a:endParaRPr>
                    </a:p>
                    <a:p>
                      <a:r>
                        <a:rPr kumimoji="0" lang="ar-OM" sz="1200" b="1" u="none" strike="noStrike" cap="none" normalizeH="0" baseline="0" dirty="0">
                          <a:ln>
                            <a:noFill/>
                          </a:ln>
                          <a:solidFill>
                            <a:srgbClr val="4472C4"/>
                          </a:solidFill>
                          <a:uLnTx/>
                          <a:uFillTx/>
                          <a:latin typeface="Sakkal Majalla" panose="02000000000000000000" pitchFamily="2" charset="-78"/>
                          <a:ea typeface="+mn-ea"/>
                          <a:cs typeface="Sakkal Majalla" panose="02000000000000000000" pitchFamily="2" charset="-78"/>
                        </a:rPr>
                        <a:t>محطة سيح الرول</a:t>
                      </a:r>
                      <a:endParaRPr kumimoji="0" lang="ar-EG" sz="1200" b="1" u="none" strike="noStrike" cap="none" normalizeH="0" baseline="0" dirty="0">
                        <a:ln>
                          <a:noFill/>
                        </a:ln>
                        <a:solidFill>
                          <a:srgbClr val="4472C4"/>
                        </a:solidFill>
                        <a:uLnTx/>
                        <a:uFillTx/>
                        <a:latin typeface="Sakkal Majalla" panose="02000000000000000000" pitchFamily="2" charset="-78"/>
                        <a:ea typeface="+mn-ea"/>
                        <a:cs typeface="Sakkal Majalla" panose="02000000000000000000" pitchFamily="2" charset="-78"/>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sp>
        <p:nvSpPr>
          <p:cNvPr id="20" name="TextBox 19">
            <a:extLst>
              <a:ext uri="{FF2B5EF4-FFF2-40B4-BE49-F238E27FC236}">
                <a16:creationId xmlns:a16="http://schemas.microsoft.com/office/drawing/2014/main" id="{B5AADC66-65D2-C411-0072-A7C14665B3B4}"/>
              </a:ext>
            </a:extLst>
          </p:cNvPr>
          <p:cNvSpPr txBox="1"/>
          <p:nvPr/>
        </p:nvSpPr>
        <p:spPr>
          <a:xfrm>
            <a:off x="5532765" y="6455627"/>
            <a:ext cx="5270177" cy="307777"/>
          </a:xfrm>
          <a:prstGeom prst="rect">
            <a:avLst/>
          </a:prstGeom>
          <a:noFill/>
        </p:spPr>
        <p:txBody>
          <a:bodyPr wrap="square" rtlCol="0">
            <a:spAutoFit/>
          </a:bodyPr>
          <a:lstStyle/>
          <a:p>
            <a:pPr algn="ctr" rtl="1"/>
            <a:r>
              <a:rPr lang="ar-EG" sz="1400" b="1" dirty="0">
                <a:latin typeface="Sakkal Majalla" panose="02000000000000000000" pitchFamily="2" charset="-78"/>
                <a:cs typeface="Sakkal Majalla" panose="02000000000000000000" pitchFamily="2" charset="-78"/>
              </a:rPr>
              <a:t>سري – محظور مشاركته خارج شركة تنمية نفط عُمان / مقاوليها</a:t>
            </a:r>
            <a:endParaRPr lang="en-US" sz="14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883F2B-B3CE-4AB4-AB99-0AA90A5717A9}"/>
              </a:ext>
            </a:extLst>
          </p:cNvPr>
          <p:cNvSpPr/>
          <p:nvPr/>
        </p:nvSpPr>
        <p:spPr>
          <a:xfrm>
            <a:off x="504310" y="1371666"/>
            <a:ext cx="11349639" cy="3862596"/>
          </a:xfrm>
          <a:prstGeom prst="rect">
            <a:avLst/>
          </a:prstGeom>
        </p:spPr>
        <p:txBody>
          <a:bodyPr wrap="square">
            <a:spAutoFit/>
          </a:bodyPr>
          <a:lstStyle/>
          <a:p>
            <a:pPr marL="342900" marR="0" lvl="0" indent="-342900" algn="r" defTabSz="914400" rtl="1" eaLnBrk="1" fontAlgn="auto" latinLnBrk="0" hangingPunct="1">
              <a:lnSpc>
                <a:spcPct val="100000"/>
              </a:lnSpc>
              <a:spcBef>
                <a:spcPts val="0"/>
              </a:spcBef>
              <a:spcAft>
                <a:spcPts val="0"/>
              </a:spcAft>
              <a:buClrTx/>
              <a:buSzTx/>
              <a:buFontTx/>
              <a:buNone/>
              <a:tabLst/>
              <a:defRPr/>
            </a:pPr>
            <a:r>
              <a:rPr kumimoji="0" lang="ar-EG" sz="1800" b="1" i="0" u="none" strike="noStrike" cap="none" normalizeH="0" baseline="0" noProof="0" dirty="0">
                <a:ln>
                  <a:noFill/>
                </a:ln>
                <a:solidFill>
                  <a:prstClr val="black"/>
                </a:solidFill>
                <a:uLnTx/>
                <a:uFillTx/>
                <a:latin typeface="Sakkal Majalla" panose="02000000000000000000" pitchFamily="2" charset="-78"/>
                <a:cs typeface="Sakkal Majalla" panose="02000000000000000000" pitchFamily="2" charset="-78"/>
              </a:rPr>
              <a:t>يرجى تأكيد ما يلي:</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endParaRPr>
          </a:p>
          <a:p>
            <a:pPr marL="342900" marR="0" lvl="0" indent="-342900" algn="r" defTabSz="914400" rtl="1" eaLnBrk="1" fontAlgn="auto" latinLnBrk="0" hangingPunct="1">
              <a:lnSpc>
                <a:spcPct val="150000"/>
              </a:lnSpc>
              <a:spcBef>
                <a:spcPts val="0"/>
              </a:spcBef>
              <a:spcAft>
                <a:spcPts val="0"/>
              </a:spcAft>
              <a:buClrTx/>
              <a:buSzTx/>
              <a:buFont typeface="+mj-lt"/>
              <a:buAutoNum type="arabicPeriod"/>
              <a:tabLst/>
              <a:defRPr/>
            </a:pPr>
            <a:r>
              <a:rPr kumimoji="0" lang="ar-EG" sz="1600" b="0" i="0" u="none" strike="noStrike" cap="none" normalizeH="0" baseline="0" noProof="0" dirty="0">
                <a:ln>
                  <a:noFill/>
                </a:ln>
                <a:solidFill>
                  <a:srgbClr val="0000FF"/>
                </a:solidFill>
                <a:uLnTx/>
                <a:uFillTx/>
                <a:latin typeface="Sakkal Majalla" panose="02000000000000000000" pitchFamily="2" charset="-78"/>
                <a:cs typeface="Sakkal Majalla" panose="02000000000000000000" pitchFamily="2" charset="-78"/>
                <a:sym typeface="Wingdings" pitchFamily="2" charset="2"/>
              </a:rPr>
              <a:t>كيف تتأكد أن الطاقم قد فهم تعليماتك من خلال تلقي إقرارهم بشكلٍ مُباشِر؟</a:t>
            </a:r>
          </a:p>
          <a:p>
            <a:pPr marL="342900" marR="0" lvl="0" indent="-342900" algn="r" defTabSz="914400" rtl="1" eaLnBrk="1" fontAlgn="auto" latinLnBrk="0" hangingPunct="1">
              <a:lnSpc>
                <a:spcPct val="150000"/>
              </a:lnSpc>
              <a:spcBef>
                <a:spcPts val="0"/>
              </a:spcBef>
              <a:spcAft>
                <a:spcPts val="0"/>
              </a:spcAft>
              <a:buClrTx/>
              <a:buSzTx/>
              <a:buFont typeface="+mj-lt"/>
              <a:buAutoNum type="arabicPeriod"/>
              <a:tabLst/>
              <a:defRPr/>
            </a:pPr>
            <a:r>
              <a:rPr kumimoji="0" lang="ar-EG" sz="1600" b="0" i="0" u="none" strike="noStrike" cap="none" normalizeH="0" baseline="0" noProof="0" dirty="0">
                <a:ln>
                  <a:noFill/>
                </a:ln>
                <a:solidFill>
                  <a:srgbClr val="0000FF"/>
                </a:solidFill>
                <a:uLnTx/>
                <a:uFillTx/>
                <a:latin typeface="Sakkal Majalla" panose="02000000000000000000" pitchFamily="2" charset="-78"/>
                <a:cs typeface="Sakkal Majalla" panose="02000000000000000000" pitchFamily="2" charset="-78"/>
                <a:sym typeface="Wingdings" pitchFamily="2" charset="2"/>
              </a:rPr>
              <a:t>كيف تضمن انتفاء وجود ثمة عوائق أو عراقيل في المسار المُتَّبع؟</a:t>
            </a:r>
          </a:p>
          <a:p>
            <a:pPr marL="342900" marR="0" lvl="0" indent="-342900" algn="r" defTabSz="914400" rtl="1" eaLnBrk="1" fontAlgn="auto" latinLnBrk="0" hangingPunct="1">
              <a:lnSpc>
                <a:spcPct val="150000"/>
              </a:lnSpc>
              <a:spcBef>
                <a:spcPts val="0"/>
              </a:spcBef>
              <a:spcAft>
                <a:spcPts val="0"/>
              </a:spcAft>
              <a:buClrTx/>
              <a:buSzTx/>
              <a:buFont typeface="+mj-lt"/>
              <a:buAutoNum type="arabicPeriod"/>
              <a:tabLst/>
              <a:defRPr/>
            </a:pPr>
            <a:r>
              <a:rPr kumimoji="0" lang="ar-EG" sz="1600" b="0" i="0" u="none" strike="noStrike" cap="none" normalizeH="0" baseline="0" noProof="0" dirty="0">
                <a:ln>
                  <a:noFill/>
                </a:ln>
                <a:solidFill>
                  <a:srgbClr val="0000FF"/>
                </a:solidFill>
                <a:uLnTx/>
                <a:uFillTx/>
                <a:latin typeface="Sakkal Majalla" panose="02000000000000000000" pitchFamily="2" charset="-78"/>
                <a:cs typeface="Sakkal Majalla" panose="02000000000000000000" pitchFamily="2" charset="-78"/>
                <a:sym typeface="Wingdings" pitchFamily="2" charset="2"/>
              </a:rPr>
              <a:t>كيف تضمن عدم انقطاع قنوات التواصل؟</a:t>
            </a:r>
          </a:p>
          <a:p>
            <a:pPr marL="342900" marR="0" lvl="0" indent="-342900" algn="r" defTabSz="914400" rtl="1" eaLnBrk="1" fontAlgn="auto" latinLnBrk="0" hangingPunct="1">
              <a:lnSpc>
                <a:spcPct val="150000"/>
              </a:lnSpc>
              <a:spcBef>
                <a:spcPts val="0"/>
              </a:spcBef>
              <a:spcAft>
                <a:spcPts val="0"/>
              </a:spcAft>
              <a:buClrTx/>
              <a:buSzTx/>
              <a:buFont typeface="+mj-lt"/>
              <a:buAutoNum type="arabicPeriod"/>
              <a:tabLst/>
              <a:defRPr/>
            </a:pPr>
            <a:r>
              <a:rPr kumimoji="0" lang="ar-EG" sz="1600" b="0" i="0" u="none" strike="noStrike" cap="none" normalizeH="0" baseline="0" noProof="0" dirty="0">
                <a:ln>
                  <a:noFill/>
                </a:ln>
                <a:solidFill>
                  <a:srgbClr val="0000FF"/>
                </a:solidFill>
                <a:uLnTx/>
                <a:uFillTx/>
                <a:latin typeface="Sakkal Majalla" panose="02000000000000000000" pitchFamily="2" charset="-78"/>
                <a:cs typeface="Sakkal Majalla" panose="02000000000000000000" pitchFamily="2" charset="-78"/>
                <a:sym typeface="Wingdings" pitchFamily="2" charset="2"/>
              </a:rPr>
              <a:t>كيف تضمن امتلاك الموظفين للكفاءة المطلوبة لتأدية المهام والأدوار المُسندة إليهم؟</a:t>
            </a:r>
          </a:p>
          <a:p>
            <a:pPr marL="342900" marR="0" lvl="0" indent="-342900" algn="r" defTabSz="914400" rtl="1" eaLnBrk="1" fontAlgn="auto" latinLnBrk="0" hangingPunct="1">
              <a:lnSpc>
                <a:spcPct val="150000"/>
              </a:lnSpc>
              <a:spcBef>
                <a:spcPts val="0"/>
              </a:spcBef>
              <a:spcAft>
                <a:spcPts val="0"/>
              </a:spcAft>
              <a:buClrTx/>
              <a:buSzTx/>
              <a:buFont typeface="+mj-lt"/>
              <a:buAutoNum type="arabicPeriod"/>
              <a:tabLst/>
              <a:defRPr/>
            </a:pPr>
            <a:r>
              <a:rPr kumimoji="0" lang="ar-EG" sz="1600" b="0" i="0" u="none" strike="noStrike" cap="none" normalizeH="0" baseline="0" noProof="0" dirty="0">
                <a:ln>
                  <a:noFill/>
                </a:ln>
                <a:solidFill>
                  <a:srgbClr val="0000FF"/>
                </a:solidFill>
                <a:uLnTx/>
                <a:uFillTx/>
                <a:latin typeface="Sakkal Majalla" panose="02000000000000000000" pitchFamily="2" charset="-78"/>
                <a:cs typeface="Sakkal Majalla" panose="02000000000000000000" pitchFamily="2" charset="-78"/>
                <a:sym typeface="Wingdings" pitchFamily="2" charset="2"/>
              </a:rPr>
              <a:t>كيف تَكفُل إجراء حوارات فعّالة وشاملة، بحيث يستوعِب الطاقم ويُدرِك طبيعة جميع المخاطر وإجراءات السيطرة عليها؟</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Sakkal Majalla" panose="02000000000000000000" pitchFamily="2" charset="-78"/>
              <a:cs typeface="Sakkal Majalla" panose="02000000000000000000" pitchFamily="2" charset="-78"/>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Sakkal Majalla" panose="02000000000000000000" pitchFamily="2" charset="-78"/>
              <a:cs typeface="Sakkal Majalla" panose="02000000000000000000" pitchFamily="2" charset="-78"/>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Sakkal Majalla" panose="02000000000000000000" pitchFamily="2" charset="-78"/>
              <a:cs typeface="Sakkal Majalla" panose="02000000000000000000" pitchFamily="2" charset="-78"/>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Sakkal Majalla" panose="02000000000000000000" pitchFamily="2" charset="-78"/>
              <a:cs typeface="Sakkal Majalla" panose="02000000000000000000" pitchFamily="2" charset="-78"/>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Sakkal Majalla" panose="02000000000000000000" pitchFamily="2" charset="-78"/>
              <a:cs typeface="Sakkal Majalla" panose="02000000000000000000" pitchFamily="2" charset="-78"/>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sym typeface="Wingdings" pitchFamily="2" charset="2"/>
            </a:endParaRPr>
          </a:p>
        </p:txBody>
      </p:sp>
      <p:sp>
        <p:nvSpPr>
          <p:cNvPr id="3" name="TextBox 2">
            <a:extLst>
              <a:ext uri="{FF2B5EF4-FFF2-40B4-BE49-F238E27FC236}">
                <a16:creationId xmlns:a16="http://schemas.microsoft.com/office/drawing/2014/main" id="{A247B85C-6804-6DF2-EFB3-1C9D19A4752C}"/>
              </a:ext>
            </a:extLst>
          </p:cNvPr>
          <p:cNvSpPr txBox="1"/>
          <p:nvPr/>
        </p:nvSpPr>
        <p:spPr>
          <a:xfrm>
            <a:off x="5017384" y="6389127"/>
            <a:ext cx="5270177" cy="307777"/>
          </a:xfrm>
          <a:prstGeom prst="rect">
            <a:avLst/>
          </a:prstGeom>
          <a:noFill/>
        </p:spPr>
        <p:txBody>
          <a:bodyPr wrap="square" rtlCol="0">
            <a:spAutoFit/>
          </a:bodyPr>
          <a:lstStyle/>
          <a:p>
            <a:pPr algn="ctr" rtl="1"/>
            <a:r>
              <a:rPr lang="ar-EG" sz="1400" b="1" dirty="0">
                <a:latin typeface="Sakkal Majalla" panose="02000000000000000000" pitchFamily="2" charset="-78"/>
                <a:cs typeface="Sakkal Majalla" panose="02000000000000000000" pitchFamily="2" charset="-78"/>
              </a:rPr>
              <a:t>سري – محظور مشاركته خارج شركة تنمية نفط عُمان / مقاوليها</a:t>
            </a:r>
            <a:endParaRPr lang="en-US" sz="1400" b="1" dirty="0">
              <a:latin typeface="Sakkal Majalla" panose="02000000000000000000" pitchFamily="2" charset="-78"/>
              <a:cs typeface="Sakkal Majalla" panose="02000000000000000000" pitchFamily="2" charset="-78"/>
            </a:endParaRPr>
          </a:p>
        </p:txBody>
      </p:sp>
      <p:sp>
        <p:nvSpPr>
          <p:cNvPr id="10" name="Title 4">
            <a:extLst>
              <a:ext uri="{FF2B5EF4-FFF2-40B4-BE49-F238E27FC236}">
                <a16:creationId xmlns:a16="http://schemas.microsoft.com/office/drawing/2014/main" id="{33BC9D8B-3F47-96C1-94F0-9EFD8A535D5C}"/>
              </a:ext>
            </a:extLst>
          </p:cNvPr>
          <p:cNvSpPr txBox="1">
            <a:spLocks/>
          </p:cNvSpPr>
          <p:nvPr/>
        </p:nvSpPr>
        <p:spPr>
          <a:xfrm>
            <a:off x="180870" y="-6892"/>
            <a:ext cx="12011130" cy="453582"/>
          </a:xfrm>
          <a:prstGeom prst="rect">
            <a:avLst/>
          </a:prstGeom>
          <a:solidFill>
            <a:srgbClr val="FFC91D"/>
          </a:solidFill>
        </p:spPr>
        <p:txBody>
          <a:bodyPr vert="horz" lIns="91440" tIns="45720" rIns="91440" bIns="45720" rtlCol="0" anchor="ctr">
            <a:normAutofit fontScale="97500" lnSpcReduction="10000"/>
          </a:bodyPr>
          <a:lstStyle>
            <a:lvl1pPr algn="r" defTabSz="914400" rtl="1"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a:lstStyle>
          <a:p>
            <a:pPr algn="ctr"/>
            <a:r>
              <a:rPr lang="ar-EG" sz="2800" b="1">
                <a:solidFill>
                  <a:srgbClr val="00B050"/>
                </a:solidFill>
                <a:latin typeface="Sakkal Majalla" panose="02000000000000000000" pitchFamily="2" charset="-78"/>
                <a:ea typeface="MS PGothic" pitchFamily="34" charset="-128"/>
                <a:cs typeface="Sakkal Majalla" panose="02000000000000000000" pitchFamily="2" charset="-78"/>
              </a:rPr>
              <a:t>الأسئلة التأملية للإدارة</a:t>
            </a:r>
            <a:endParaRPr lang="ar-EG" sz="2200" b="1" dirty="0">
              <a:solidFill>
                <a:srgbClr val="00B050"/>
              </a:solidFill>
              <a:latin typeface="Sakkal Majalla" panose="02000000000000000000" pitchFamily="2" charset="-78"/>
              <a:ea typeface="MS PGothic" pitchFamily="34" charset="-128"/>
              <a:cs typeface="Sakkal Majalla" panose="02000000000000000000" pitchFamily="2" charset="-78"/>
            </a:endParaRPr>
          </a:p>
        </p:txBody>
      </p:sp>
      <p:sp>
        <p:nvSpPr>
          <p:cNvPr id="11" name="Rectangle 10">
            <a:extLst>
              <a:ext uri="{FF2B5EF4-FFF2-40B4-BE49-F238E27FC236}">
                <a16:creationId xmlns:a16="http://schemas.microsoft.com/office/drawing/2014/main" id="{75EE913C-AFD0-08D6-E037-BEAAEFFD808F}"/>
              </a:ext>
            </a:extLst>
          </p:cNvPr>
          <p:cNvSpPr/>
          <p:nvPr/>
        </p:nvSpPr>
        <p:spPr>
          <a:xfrm>
            <a:off x="425605" y="594325"/>
            <a:ext cx="11575895" cy="646331"/>
          </a:xfrm>
          <a:prstGeom prst="rect">
            <a:avLst/>
          </a:prstGeom>
        </p:spPr>
        <p:txBody>
          <a:bodyPr wrap="square">
            <a:spAutoFit/>
          </a:bodyPr>
          <a:lstStyle/>
          <a:p>
            <a:pPr indent="-342900">
              <a:defRPr/>
            </a:pPr>
            <a:r>
              <a:rPr lang="ar-SA" b="1" dirty="0">
                <a:solidFill>
                  <a:srgbClr val="FF0000"/>
                </a:solidFill>
                <a:latin typeface="Sakkal Majalla" panose="02000000000000000000" pitchFamily="2" charset="-78"/>
                <a:cs typeface="Sakkal Majalla" panose="02000000000000000000" pitchFamily="2" charset="-78"/>
              </a:rPr>
              <a:t>للاستفادة من هذا الحادث ولضمان استمرار ومواصلة التحسين، يتعيَّن على جميع مديري العقود مراجعة إجراءات إدارة المخاطر المتعلقة بالصحة والسلامة والبيئة في ضوء الأسئلة المطروحة أدناه</a:t>
            </a:r>
            <a:r>
              <a:rPr lang="ar-EG" b="1" dirty="0">
                <a:solidFill>
                  <a:srgbClr val="FF0000"/>
                </a:solidFill>
                <a:latin typeface="Sakkal Majalla" panose="02000000000000000000" pitchFamily="2" charset="-78"/>
                <a:cs typeface="Sakkal Majalla" panose="02000000000000000000" pitchFamily="2" charset="-78"/>
              </a:rPr>
              <a:t>.</a:t>
            </a:r>
            <a:r>
              <a:rPr lang="en-US" b="1" dirty="0">
                <a:solidFill>
                  <a:srgbClr val="FF0000"/>
                </a:solidFill>
                <a:latin typeface="Sakkal Majalla" panose="02000000000000000000" pitchFamily="2" charset="-78"/>
                <a:cs typeface="Sakkal Majalla" panose="02000000000000000000" pitchFamily="2" charset="-78"/>
              </a:rPr>
              <a:t>        </a:t>
            </a:r>
          </a:p>
        </p:txBody>
      </p:sp>
    </p:spTree>
    <p:extLst>
      <p:ext uri="{BB962C8B-B14F-4D97-AF65-F5344CB8AC3E}">
        <p14:creationId xmlns:p14="http://schemas.microsoft.com/office/powerpoint/2010/main" val="138666354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Arabic</Language>
    <DocId xmlns="4880e4f8-4b7d-4bdd-91e3-e10d47036eca">92941</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95297D26-114D-42B6-B4F3-81DDD9A9D77E}"/>
</file>

<file path=customXml/itemProps2.xml><?xml version="1.0" encoding="utf-8"?>
<ds:datastoreItem xmlns:ds="http://schemas.openxmlformats.org/officeDocument/2006/customXml" ds:itemID="{2B58FA0B-4F3C-45FE-A969-256F7D618169}"/>
</file>

<file path=customXml/itemProps3.xml><?xml version="1.0" encoding="utf-8"?>
<ds:datastoreItem xmlns:ds="http://schemas.openxmlformats.org/officeDocument/2006/customXml" ds:itemID="{53D08161-D3F7-4579-A971-A84E4FEE6285}"/>
</file>

<file path=docProps/app.xml><?xml version="1.0" encoding="utf-8"?>
<Properties xmlns="http://schemas.openxmlformats.org/officeDocument/2006/extended-properties" xmlns:vt="http://schemas.openxmlformats.org/officeDocument/2006/docPropsVTypes">
  <TotalTime>46</TotalTime>
  <Words>695</Words>
  <Application>Microsoft Office PowerPoint</Application>
  <PresentationFormat>Widescreen</PresentationFormat>
  <Paragraphs>77</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Aptos</vt:lpstr>
      <vt:lpstr>Arial</vt:lpstr>
      <vt:lpstr>Calibri</vt:lpstr>
      <vt:lpstr>Sakkal Majalla</vt:lpstr>
      <vt:lpstr>Times New Roman</vt:lpstr>
      <vt:lpstr>1_Office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Alert HiPo_03_MVI Truck rolled over_AR</dc:title>
  <dc:creator>Rawahi, Ahmed MSE34</dc:creator>
  <cp:lastModifiedBy>A PC</cp:lastModifiedBy>
  <cp:revision>11</cp:revision>
  <dcterms:created xsi:type="dcterms:W3CDTF">2025-07-13T12:08:27Z</dcterms:created>
  <dcterms:modified xsi:type="dcterms:W3CDTF">2025-12-11T10:54:51Z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