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52" r:id="rId2"/>
    <p:sldId id="3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58D76-DFE1-42C0-A2D4-69BC3BBBFD42}" v="77" dt="2025-12-08T18:46:00.40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m.mahdy309@gmail.com" userId="be7e308ab64a6cc6" providerId="LiveId" clId="{CFD58D76-DFE1-42C0-A2D4-69BC3BBBFD42}"/>
    <pc:docChg chg="undo custSel delSld modSld">
      <pc:chgData name="mariam.mahdy309@gmail.com" userId="be7e308ab64a6cc6" providerId="LiveId" clId="{CFD58D76-DFE1-42C0-A2D4-69BC3BBBFD42}" dt="2025-12-08T18:56:22.129" v="946" actId="108"/>
      <pc:docMkLst>
        <pc:docMk/>
      </pc:docMkLst>
      <pc:sldChg chg="addSp delSp modSp mod">
        <pc:chgData name="mariam.mahdy309@gmail.com" userId="be7e308ab64a6cc6" providerId="LiveId" clId="{CFD58D76-DFE1-42C0-A2D4-69BC3BBBFD42}" dt="2025-12-08T18:56:22.129" v="946" actId="108"/>
        <pc:sldMkLst>
          <pc:docMk/>
          <pc:sldMk cId="2429660822" sldId="351"/>
        </pc:sldMkLst>
        <pc:spChg chg="add del mod">
          <ac:chgData name="mariam.mahdy309@gmail.com" userId="be7e308ab64a6cc6" providerId="LiveId" clId="{CFD58D76-DFE1-42C0-A2D4-69BC3BBBFD42}" dt="2025-12-08T18:20:01.868" v="808" actId="767"/>
          <ac:spMkLst>
            <pc:docMk/>
            <pc:sldMk cId="2429660822" sldId="351"/>
            <ac:spMk id="3" creationId="{C006A5B2-1801-49BE-83A8-617B4061887C}"/>
          </ac:spMkLst>
        </pc:spChg>
        <pc:spChg chg="add del mod">
          <ac:chgData name="mariam.mahdy309@gmail.com" userId="be7e308ab64a6cc6" providerId="LiveId" clId="{CFD58D76-DFE1-42C0-A2D4-69BC3BBBFD42}" dt="2025-12-08T18:20:10.880" v="810" actId="767"/>
          <ac:spMkLst>
            <pc:docMk/>
            <pc:sldMk cId="2429660822" sldId="351"/>
            <ac:spMk id="4" creationId="{C8270062-608B-44CB-AF56-4B12B9E5C999}"/>
          </ac:spMkLst>
        </pc:spChg>
        <pc:spChg chg="mod">
          <ac:chgData name="mariam.mahdy309@gmail.com" userId="be7e308ab64a6cc6" providerId="LiveId" clId="{CFD58D76-DFE1-42C0-A2D4-69BC3BBBFD42}" dt="2025-12-08T17:57:11.893" v="718" actId="255"/>
          <ac:spMkLst>
            <pc:docMk/>
            <pc:sldMk cId="2429660822" sldId="351"/>
            <ac:spMk id="5" creationId="{1CE45F78-3908-4D1A-82F1-C1ADC42E3FB1}"/>
          </ac:spMkLst>
        </pc:spChg>
        <pc:spChg chg="mod">
          <ac:chgData name="mariam.mahdy309@gmail.com" userId="be7e308ab64a6cc6" providerId="LiveId" clId="{CFD58D76-DFE1-42C0-A2D4-69BC3BBBFD42}" dt="2025-12-08T18:27:14.622" v="845" actId="2711"/>
          <ac:spMkLst>
            <pc:docMk/>
            <pc:sldMk cId="2429660822" sldId="351"/>
            <ac:spMk id="6" creationId="{2A4C66E9-CF65-4A0F-9A16-76B64C582F3A}"/>
          </ac:spMkLst>
        </pc:spChg>
        <pc:spChg chg="mod">
          <ac:chgData name="mariam.mahdy309@gmail.com" userId="be7e308ab64a6cc6" providerId="LiveId" clId="{CFD58D76-DFE1-42C0-A2D4-69BC3BBBFD42}" dt="2025-12-08T18:56:22.129" v="946" actId="108"/>
          <ac:spMkLst>
            <pc:docMk/>
            <pc:sldMk cId="2429660822" sldId="351"/>
            <ac:spMk id="7" creationId="{4D883F2B-B3CE-4AB4-AB99-0AA90A5717A9}"/>
          </ac:spMkLst>
        </pc:spChg>
        <pc:spChg chg="add del mod">
          <ac:chgData name="mariam.mahdy309@gmail.com" userId="be7e308ab64a6cc6" providerId="LiveId" clId="{CFD58D76-DFE1-42C0-A2D4-69BC3BBBFD42}" dt="2025-12-08T18:20:19.237" v="812" actId="767"/>
          <ac:spMkLst>
            <pc:docMk/>
            <pc:sldMk cId="2429660822" sldId="351"/>
            <ac:spMk id="8" creationId="{B02352ED-1684-4B17-B297-A288736F46D4}"/>
          </ac:spMkLst>
        </pc:spChg>
        <pc:spChg chg="add mod">
          <ac:chgData name="mariam.mahdy309@gmail.com" userId="be7e308ab64a6cc6" providerId="LiveId" clId="{CFD58D76-DFE1-42C0-A2D4-69BC3BBBFD42}" dt="2025-12-08T18:27:41.514" v="847" actId="113"/>
          <ac:spMkLst>
            <pc:docMk/>
            <pc:sldMk cId="2429660822" sldId="351"/>
            <ac:spMk id="9" creationId="{451FAE40-764A-4069-BF77-488A5B661FA3}"/>
          </ac:spMkLst>
        </pc:spChg>
        <pc:picChg chg="del mod">
          <ac:chgData name="mariam.mahdy309@gmail.com" userId="be7e308ab64a6cc6" providerId="LiveId" clId="{CFD58D76-DFE1-42C0-A2D4-69BC3BBBFD42}" dt="2025-12-08T18:21:19.080" v="822" actId="21"/>
          <ac:picMkLst>
            <pc:docMk/>
            <pc:sldMk cId="2429660822" sldId="351"/>
            <ac:picMk id="2" creationId="{49C83480-07FA-41ED-8967-2820327476A1}"/>
          </ac:picMkLst>
        </pc:picChg>
      </pc:sldChg>
      <pc:sldChg chg="modSp del mod">
        <pc:chgData name="mariam.mahdy309@gmail.com" userId="be7e308ab64a6cc6" providerId="LiveId" clId="{CFD58D76-DFE1-42C0-A2D4-69BC3BBBFD42}" dt="2025-12-08T18:56:07.113" v="945" actId="2696"/>
        <pc:sldMkLst>
          <pc:docMk/>
          <pc:sldMk cId="2133963816" sldId="2134804194"/>
        </pc:sldMkLst>
        <pc:spChg chg="mod">
          <ac:chgData name="mariam.mahdy309@gmail.com" userId="be7e308ab64a6cc6" providerId="LiveId" clId="{CFD58D76-DFE1-42C0-A2D4-69BC3BBBFD42}" dt="2025-12-08T17:53:16.781" v="708"/>
          <ac:spMkLst>
            <pc:docMk/>
            <pc:sldMk cId="2133963816" sldId="2134804194"/>
            <ac:spMk id="14" creationId="{27AC772E-6015-4076-A0DC-005445BF4556}"/>
          </ac:spMkLst>
        </pc:spChg>
        <pc:spChg chg="mod">
          <ac:chgData name="mariam.mahdy309@gmail.com" userId="be7e308ab64a6cc6" providerId="LiveId" clId="{CFD58D76-DFE1-42C0-A2D4-69BC3BBBFD42}" dt="2025-12-08T17:50:44.952" v="685" actId="255"/>
          <ac:spMkLst>
            <pc:docMk/>
            <pc:sldMk cId="2133963816" sldId="2134804194"/>
            <ac:spMk id="15" creationId="{8C774F04-A5A4-4EBD-93B5-DF1F74CE87CA}"/>
          </ac:spMkLst>
        </pc:spChg>
        <pc:graphicFrameChg chg="mod modGraphic">
          <ac:chgData name="mariam.mahdy309@gmail.com" userId="be7e308ab64a6cc6" providerId="LiveId" clId="{CFD58D76-DFE1-42C0-A2D4-69BC3BBBFD42}" dt="2025-12-08T17:51:35.429" v="690" actId="14100"/>
          <ac:graphicFrameMkLst>
            <pc:docMk/>
            <pc:sldMk cId="2133963816" sldId="2134804194"/>
            <ac:graphicFrameMk id="4" creationId="{7AE35EA6-521E-E077-601E-2DC6D817FA06}"/>
          </ac:graphicFrameMkLst>
        </pc:graphicFrameChg>
      </pc:sldChg>
      <pc:sldChg chg="addSp modSp mod">
        <pc:chgData name="mariam.mahdy309@gmail.com" userId="be7e308ab64a6cc6" providerId="LiveId" clId="{CFD58D76-DFE1-42C0-A2D4-69BC3BBBFD42}" dt="2025-12-08T18:54:28.338" v="944" actId="1076"/>
        <pc:sldMkLst>
          <pc:docMk/>
          <pc:sldMk cId="3616206955" sldId="2147482452"/>
        </pc:sldMkLst>
        <pc:spChg chg="mod">
          <ac:chgData name="mariam.mahdy309@gmail.com" userId="be7e308ab64a6cc6" providerId="LiveId" clId="{CFD58D76-DFE1-42C0-A2D4-69BC3BBBFD42}" dt="2025-12-08T17:28:49.179" v="453" actId="20577"/>
          <ac:spMkLst>
            <pc:docMk/>
            <pc:sldMk cId="3616206955" sldId="2147482452"/>
            <ac:spMk id="2" creationId="{79534F91-FFF5-4BE2-969F-08BDA81C29D8}"/>
          </ac:spMkLst>
        </pc:spChg>
        <pc:spChg chg="mod">
          <ac:chgData name="mariam.mahdy309@gmail.com" userId="be7e308ab64a6cc6" providerId="LiveId" clId="{CFD58D76-DFE1-42C0-A2D4-69BC3BBBFD42}" dt="2025-12-08T18:49:25.439" v="942" actId="20577"/>
          <ac:spMkLst>
            <pc:docMk/>
            <pc:sldMk cId="3616206955" sldId="2147482452"/>
            <ac:spMk id="4" creationId="{B8F5D341-9478-460E-8ACF-8E2BF1B80AC6}"/>
          </ac:spMkLst>
        </pc:spChg>
        <pc:spChg chg="add mod">
          <ac:chgData name="mariam.mahdy309@gmail.com" userId="be7e308ab64a6cc6" providerId="LiveId" clId="{CFD58D76-DFE1-42C0-A2D4-69BC3BBBFD42}" dt="2025-12-08T16:32:49.218" v="91" actId="767"/>
          <ac:spMkLst>
            <pc:docMk/>
            <pc:sldMk cId="3616206955" sldId="2147482452"/>
            <ac:spMk id="6" creationId="{E26088F4-A317-4585-8DA1-0604202B7351}"/>
          </ac:spMkLst>
        </pc:spChg>
        <pc:spChg chg="mod">
          <ac:chgData name="mariam.mahdy309@gmail.com" userId="be7e308ab64a6cc6" providerId="LiveId" clId="{CFD58D76-DFE1-42C0-A2D4-69BC3BBBFD42}" dt="2025-12-08T18:23:16.170" v="826" actId="1076"/>
          <ac:spMkLst>
            <pc:docMk/>
            <pc:sldMk cId="3616206955" sldId="2147482452"/>
            <ac:spMk id="9" creationId="{A68310E0-CF63-4276-BC7B-52B36A6230C6}"/>
          </ac:spMkLst>
        </pc:spChg>
        <pc:spChg chg="mod">
          <ac:chgData name="mariam.mahdy309@gmail.com" userId="be7e308ab64a6cc6" providerId="LiveId" clId="{CFD58D76-DFE1-42C0-A2D4-69BC3BBBFD42}" dt="2025-12-08T17:52:57.869" v="707"/>
          <ac:spMkLst>
            <pc:docMk/>
            <pc:sldMk cId="3616206955" sldId="2147482452"/>
            <ac:spMk id="14" creationId="{27AC772E-6015-4076-A0DC-005445BF4556}"/>
          </ac:spMkLst>
        </pc:spChg>
        <pc:spChg chg="mod">
          <ac:chgData name="mariam.mahdy309@gmail.com" userId="be7e308ab64a6cc6" providerId="LiveId" clId="{CFD58D76-DFE1-42C0-A2D4-69BC3BBBFD42}" dt="2025-12-08T17:38:12.880" v="530" actId="1076"/>
          <ac:spMkLst>
            <pc:docMk/>
            <pc:sldMk cId="3616206955" sldId="2147482452"/>
            <ac:spMk id="15" creationId="{8C774F04-A5A4-4EBD-93B5-DF1F74CE87CA}"/>
          </ac:spMkLst>
        </pc:spChg>
        <pc:graphicFrameChg chg="mod modGraphic">
          <ac:chgData name="mariam.mahdy309@gmail.com" userId="be7e308ab64a6cc6" providerId="LiveId" clId="{CFD58D76-DFE1-42C0-A2D4-69BC3BBBFD42}" dt="2025-12-08T18:37:47.175" v="895" actId="14100"/>
          <ac:graphicFrameMkLst>
            <pc:docMk/>
            <pc:sldMk cId="3616206955" sldId="2147482452"/>
            <ac:graphicFrameMk id="3" creationId="{B592F9CC-8872-85B2-4C1E-511EF767677A}"/>
          </ac:graphicFrameMkLst>
        </pc:graphicFrameChg>
        <pc:picChg chg="mod">
          <ac:chgData name="mariam.mahdy309@gmail.com" userId="be7e308ab64a6cc6" providerId="LiveId" clId="{CFD58D76-DFE1-42C0-A2D4-69BC3BBBFD42}" dt="2025-12-08T18:54:28.338" v="944" actId="1076"/>
          <ac:picMkLst>
            <pc:docMk/>
            <pc:sldMk cId="3616206955" sldId="2147482452"/>
            <ac:picMk id="5" creationId="{F353BAAD-46CF-7621-2376-441C430D6E26}"/>
          </ac:picMkLst>
        </pc:picChg>
        <pc:picChg chg="mod">
          <ac:chgData name="mariam.mahdy309@gmail.com" userId="be7e308ab64a6cc6" providerId="LiveId" clId="{CFD58D76-DFE1-42C0-A2D4-69BC3BBBFD42}" dt="2025-12-08T18:22:22.563" v="825" actId="14100"/>
          <ac:picMkLst>
            <pc:docMk/>
            <pc:sldMk cId="3616206955" sldId="2147482452"/>
            <ac:picMk id="18" creationId="{49B449B1-B4B2-A2EF-D7F1-2C3CC782EF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B68D2-075F-45F0-AA7A-E27C97527D6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81B4D-78C2-45E7-B3B0-4CF7895C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Guideline for Effective Learning &amp; Sustainability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replicated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across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contractor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activities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Shall be SMART- Specific ,Measurable , Achievable ,Realistic &amp; Timebound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months' time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4E586A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</a:rPr>
              <a:t> 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042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03861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4398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630"/>
            <a:ext cx="4114800" cy="365125"/>
          </a:xfrm>
        </p:spPr>
        <p:txBody>
          <a:bodyPr/>
          <a:lstStyle/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8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6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406377" y="598591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A67900-E5DE-B137-5B35-2C3BF03BED7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04662" y="6642100"/>
            <a:ext cx="6111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SLB-Private</a:t>
            </a:r>
          </a:p>
        </p:txBody>
      </p:sp>
    </p:spTree>
    <p:extLst>
      <p:ext uri="{BB962C8B-B14F-4D97-AF65-F5344CB8AC3E}">
        <p14:creationId xmlns:p14="http://schemas.microsoft.com/office/powerpoint/2010/main" val="16912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16" y="1591243"/>
            <a:ext cx="7573835" cy="42934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ماذا حـــــــدث؟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6 فبراير 2025، وأثناء عمل</a:t>
            </a:r>
            <a:r>
              <a:rPr lang="ar-OM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المناوبة النهارية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كان طاقم </a:t>
            </a:r>
            <a:r>
              <a:rPr lang="en-US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SLK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تابع لطرف ثالث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يقوم برفع جهاز التشحيم إلى رأس البئر عبر 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برج </a:t>
            </a:r>
            <a:r>
              <a:rPr lang="en-US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CT</a:t>
            </a:r>
            <a:r>
              <a:rPr lang="ar-OM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(المنطقة الصفراء)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أثناء ذلك، اصطدمت حلقة </a:t>
            </a:r>
            <a:r>
              <a:rPr lang="en-US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OM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وهي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جزء من ملحقات الرفع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بشبكة قابلة للإزالة (محددة باللون الأحمر) من الجزء العلوي للبرج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 تسبب في سقوطها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وقت الحادث كان أحد مراقبي الرفع واقفًا على السقالة أسفل البرج بالقرب من مسار السقوط المحتمل ولحسن الحظ لم تُسجل أي إصابات.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حدث ذلك</a:t>
            </a:r>
            <a:r>
              <a:rPr lang="ar-SA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SA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الاستنتاج</a:t>
            </a:r>
            <a:r>
              <a:rPr lang="ar-EG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إجراء</a:t>
            </a:r>
            <a:r>
              <a:rPr lang="ar-EG" sz="135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غير 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مناسب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وافتقار للإشراف الكافي أثناء الرفع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نقص الرقابة والتحقق قبل الموافقة على تصريح العمل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EG" sz="135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lvl="0" indent="-171450" algn="r" rtl="1">
              <a:buFont typeface="Arial" panose="020B0604020202020204" pitchFamily="34" charset="0"/>
              <a:buChar char="•"/>
              <a:defRPr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يحدد تقييم مخاطر العمل الخاص بـ </a:t>
            </a:r>
            <a:r>
              <a:rPr lang="en-US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XOM SLK 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المتطلبات اللازمة لتشغيل جهاز التشحيم عبر برج 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الامتثال.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EG" sz="135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كانت خطة الرفع الخاصة بـ </a:t>
            </a:r>
            <a:r>
              <a:rPr lang="en-US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XOM SLK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عامة وغير مخصصة للمهمة المحددة.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غياب مشرف الرفع والمراقب المخصص أثناء العملية.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 اعتبار هذه المهمة روتينية.</a:t>
            </a:r>
            <a:endParaRPr lang="ar-EG" sz="135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يقم مشرف </a:t>
            </a:r>
            <a:r>
              <a:rPr lang="ar-EG" sz="135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شلمبرجير</a:t>
            </a:r>
            <a:r>
              <a:rPr lang="en-US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بإجراء التحقق من قائمة الفحص الخاصة بالطرف الثالث.</a:t>
            </a:r>
            <a:endParaRPr lang="en-US" sz="135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4300" marR="0" lvl="0" indent="-1143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الدروس المستفادة من هذا الحادث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68275" indent="-168275" algn="r" rtl="1">
              <a:buFont typeface="Arial" panose="020B0604020202020204" pitchFamily="34" charset="0"/>
              <a:buChar char="•"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على مشرف الرفع ضمان الإشراف المستمر في جميع عمليات الرفع الحرجة.</a:t>
            </a:r>
          </a:p>
          <a:p>
            <a:pPr marL="168275" marR="0" lvl="0" indent="-1682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دائمًا التأكد من أن التواصل مع الطرف الثالث متاح بالكامل وأنه يوجد سيطرة كافية</a:t>
            </a:r>
            <a:r>
              <a:rPr lang="ar-EG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168275" marR="0" lvl="0" indent="-1682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3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دائمًا ضمان التحسين المستمر وإعادة تقييم إجراءات التشغيل القياسية وتقييم مخاطر العمل ومتطلبات المعدات مع مراعاة الممارسات الجديدة.</a:t>
            </a:r>
            <a:endParaRPr lang="en-US" sz="135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487903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487903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Photo explaining how it should be done right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401317" y="1128804"/>
            <a:ext cx="7573835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المستهدف: </a:t>
            </a:r>
            <a:r>
              <a:rPr kumimoji="0" lang="ar-EG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اللوجستية والتشغيل والإنشاءات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456739" y="5791248"/>
            <a:ext cx="744003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الإشراف أثناء عمليات الرفع</a:t>
            </a:r>
            <a:r>
              <a:rPr lang="ar-EG" sz="1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SA" sz="1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منع أي سقوط محتمل</a:t>
            </a:r>
            <a:r>
              <a:rPr lang="ar-EG" sz="1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وإخلاء المنطقة الحمراء من الأفراد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 panose="02000000000000000000" pitchFamily="2" charset="-78"/>
              <a:ea typeface="MS PGothic" pitchFamily="34" charset="-12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3BAAD-46CF-7621-2376-441C430D6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50" y="1295352"/>
            <a:ext cx="3748668" cy="2367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B449B1-B4B2-A2EF-D7F1-2C3CC782E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99" y="3726932"/>
            <a:ext cx="3848106" cy="2367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6088F4-A317-4585-8DA1-0604202B7351}"/>
              </a:ext>
            </a:extLst>
          </p:cNvPr>
          <p:cNvSpPr txBox="1"/>
          <p:nvPr/>
        </p:nvSpPr>
        <p:spPr>
          <a:xfrm>
            <a:off x="12023330" y="532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141572-918E-49E3-3700-3FC0839594C2}"/>
              </a:ext>
            </a:extLst>
          </p:cNvPr>
          <p:cNvSpPr txBox="1">
            <a:spLocks/>
          </p:cNvSpPr>
          <p:nvPr/>
        </p:nvSpPr>
        <p:spPr>
          <a:xfrm>
            <a:off x="227558" y="0"/>
            <a:ext cx="11964441" cy="53611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000" b="1" i="0" u="none" strike="noStrike" kern="1200" cap="none" spc="0" normalizeH="0" baseline="0" noProof="0" dirty="0">
                <a:ln>
                  <a:noFill/>
                </a:ln>
                <a:solidFill>
                  <a:srgbClr val="24A316"/>
                </a:solidFill>
                <a:effectLst/>
                <a:uLnTx/>
                <a:uFillTx/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إنذار المستوى الثاني لشركة تنمية نفط عُمان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24A316"/>
              </a:solidFill>
              <a:effectLst/>
              <a:uLnTx/>
              <a:uFillTx/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B10D0A-1C91-D922-0ADE-BF1081376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37516"/>
              </p:ext>
            </p:extLst>
          </p:nvPr>
        </p:nvGraphicFramePr>
        <p:xfrm>
          <a:off x="467918" y="592415"/>
          <a:ext cx="11553338" cy="457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4522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833533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429230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814508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599044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024370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1003446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794618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814240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</a:t>
                      </a: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التوقيت</a:t>
                      </a: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OM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06/02/2025</a:t>
                      </a:r>
                      <a:endParaRPr kumimoji="0" lang="ar-EG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kumimoji="0" lang="ar-OM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09:26 ص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الحادث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إدارة معلومات المشروع: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HiPo#05</a:t>
                      </a:r>
                    </a:p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1174694</a:t>
                      </a:r>
                      <a:endParaRPr kumimoji="0" lang="ar-EG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المخاطر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الإصابة/ الأصل المتضرر: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OM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منخفضة</a:t>
                      </a:r>
                      <a:endParaRPr kumimoji="0" lang="en-US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kumimoji="0" lang="ar-OM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أضرار طفيفة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الفعلية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المحتملة: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1E</a:t>
                      </a:r>
                    </a:p>
                    <a:p>
                      <a:pPr algn="r" rtl="1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C4P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kumimoji="0" lang="ar-EG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</a:t>
                      </a: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0" algn="r" defTabSz="914400" rtl="1" eaLnBrk="1" latinLnBrk="0" hangingPunct="1"/>
                      <a:r>
                        <a:rPr kumimoji="0" lang="ar-EG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</a:t>
                      </a: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OM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الرفع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kumimoji="0" lang="ar-OM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سيح رول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3779372" y="556264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E9789-F8B8-BA16-C35C-42D3A89845F2}"/>
              </a:ext>
            </a:extLst>
          </p:cNvPr>
          <p:cNvSpPr txBox="1"/>
          <p:nvPr/>
        </p:nvSpPr>
        <p:spPr>
          <a:xfrm>
            <a:off x="3213177" y="6265968"/>
            <a:ext cx="850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Autofit/>
          </a:bodyPr>
          <a:lstStyle/>
          <a:p>
            <a:pPr algn="ctr" rtl="1"/>
            <a:r>
              <a:rPr lang="ar-SA" sz="3000" b="1" dirty="0">
                <a:solidFill>
                  <a:srgbClr val="24A316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التعلم الفعّال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40973" y="960866"/>
            <a:ext cx="11292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rtl="1">
              <a:defRPr/>
            </a:pPr>
            <a:r>
              <a:rPr lang="ar-Q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للتأكد من </a:t>
            </a:r>
            <a:r>
              <a:rPr lang="ar-EG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تطبيق ما تعلمته من هذا الحادث على </a:t>
            </a:r>
            <a:r>
              <a:rPr lang="ar-Q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الأنشطة اليومية في الموقع، ي</a:t>
            </a:r>
            <a:r>
              <a:rPr lang="ar-EG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Q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رجى الإجابة على الأسئلة التالية: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425606" y="1519117"/>
            <a:ext cx="11361702" cy="3051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b="1" dirty="0">
                <a:solidFill>
                  <a:srgbClr val="1C147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يمكن تطبيق الدروس المستفادة في الموقع؟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1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إيقاف العمل والتنبيهات</a:t>
            </a:r>
            <a:endParaRPr lang="ar-EG" sz="1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1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تمارين السلامة وحديث صندوق الأدوات بمشاركة الإدارة مع إشراك فريق العمل الميداني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rgbClr val="1C147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b="1" dirty="0">
                <a:solidFill>
                  <a:srgbClr val="1C147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يمكن الاستمرار في تطبيق هذا الإجراء؟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1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جلسات القيادة والتوعية</a:t>
            </a:r>
            <a:endParaRPr lang="ar-EG" sz="1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EG" sz="1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واضح لمسؤوليات ومهام جميع الأفراد وفق إطار </a:t>
            </a:r>
            <a:r>
              <a:rPr lang="ar-EG" sz="1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مصفوفة توزيع المسؤوليات</a:t>
            </a:r>
            <a:endParaRPr lang="en-US" sz="1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1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التدقيق والمراجعات الميدانية من قبل الإدارة</a:t>
            </a:r>
            <a:endParaRPr lang="ar-SA" sz="1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1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تنفيذ تقويم الصحة والسلامة والبيئة لمواجهة طبيعية المخاطر</a:t>
            </a:r>
            <a:endParaRPr lang="en-US" sz="1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FAE40-764A-4069-BF77-488A5B661FA3}"/>
              </a:ext>
            </a:extLst>
          </p:cNvPr>
          <p:cNvSpPr txBox="1"/>
          <p:nvPr/>
        </p:nvSpPr>
        <p:spPr>
          <a:xfrm>
            <a:off x="3213177" y="6265968"/>
            <a:ext cx="850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66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92952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9EED798-0192-47A6-A29C-94397B48DDF6}"/>
</file>

<file path=customXml/itemProps2.xml><?xml version="1.0" encoding="utf-8"?>
<ds:datastoreItem xmlns:ds="http://schemas.openxmlformats.org/officeDocument/2006/customXml" ds:itemID="{AC294A98-003A-4004-97F7-CA7653E91D01}"/>
</file>

<file path=customXml/itemProps3.xml><?xml version="1.0" encoding="utf-8"?>
<ds:datastoreItem xmlns:ds="http://schemas.openxmlformats.org/officeDocument/2006/customXml" ds:itemID="{2940AF51-29E7-412E-ACAA-3F08C9A28BE7}"/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613</Words>
  <Application>Microsoft Office PowerPoint</Application>
  <PresentationFormat>Widescreen</PresentationFormat>
  <Paragraphs>75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Arial</vt:lpstr>
      <vt:lpstr>Calibri</vt:lpstr>
      <vt:lpstr>Sakkal Majalla</vt:lpstr>
      <vt:lpstr>Segoe UI</vt:lpstr>
      <vt:lpstr>Times New Roman</vt:lpstr>
      <vt:lpstr>Wingdings</vt:lpstr>
      <vt:lpstr>1_Office Theme</vt:lpstr>
      <vt:lpstr>think-cell Slide</vt:lpstr>
      <vt:lpstr>PowerPoint Presentation</vt:lpstr>
      <vt:lpstr>التعلم الفعّال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HiPo_05_Drop grating during lifting -  AR</dc:title>
  <dc:creator>Rawahi, Ahmed MSE34</dc:creator>
  <cp:lastModifiedBy>A PC</cp:lastModifiedBy>
  <cp:revision>11</cp:revision>
  <dcterms:created xsi:type="dcterms:W3CDTF">2025-07-13T12:13:09Z</dcterms:created>
  <dcterms:modified xsi:type="dcterms:W3CDTF">2025-12-11T19:27:37Z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