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2" r:id="rId2"/>
    <p:sldId id="35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660"/>
  </p:normalViewPr>
  <p:slideViewPr>
    <p:cSldViewPr snapToGrid="0">
      <p:cViewPr varScale="1">
        <p:scale>
          <a:sx n="66" d="100"/>
          <a:sy n="66" d="100"/>
        </p:scale>
        <p:origin x="90" y="1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B68D2-075F-45F0-AA7A-E27C97527D61}" type="datetimeFigureOut">
              <a:rPr lang="en-US" smtClean="0"/>
              <a:t>12/25/2025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81B4D-78C2-45E7-B3B0-4CF7895CAC37}" type="slidenum">
              <a:rPr lang="en-US" smtClean="0"/>
              <a:t>‹#›</a:t>
            </a:fld>
            <a:endParaRPr lang="en-US"/>
          </a:p>
        </p:txBody>
      </p:sp>
    </p:spTree>
    <p:extLst>
      <p:ext uri="{BB962C8B-B14F-4D97-AF65-F5344CB8AC3E}">
        <p14:creationId xmlns:p14="http://schemas.microsoft.com/office/powerpoint/2010/main" val="4018566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a:solidFill>
                  <a:srgbClr val="000000"/>
                </a:solidFill>
                <a:effectLst/>
                <a:latin typeface="Calibri" panose="020F0502020204030204" pitchFamily="34" charset="0"/>
              </a:rPr>
              <a:t>Guideline for Effective Learning &amp; Sustainability</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Can be</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replicated</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across</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similar</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contractor</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activities</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Shall be SMART- Specific ,Measurable , Achievable ,Realistic &amp; Timebound</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Can be</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implemented</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in</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 months' time</a:t>
            </a:r>
            <a:r>
              <a:rPr lang="en-US" sz="1800">
                <a:solidFill>
                  <a:srgbClr val="000000"/>
                </a:solidFill>
                <a:effectLst/>
                <a:latin typeface="Segoe UI" panose="020B0502040204020203" pitchFamily="34" charset="0"/>
              </a:rPr>
              <a:t> </a:t>
            </a:r>
            <a:endParaRPr lang="en-US" sz="1800">
              <a:effectLst/>
              <a:latin typeface="Calibri" panose="020F0502020204030204" pitchFamily="34" charset="0"/>
            </a:endParaRPr>
          </a:p>
          <a:p>
            <a:pPr>
              <a:lnSpc>
                <a:spcPct val="107000"/>
              </a:lnSpc>
              <a:spcAft>
                <a:spcPts val="800"/>
              </a:spcAft>
            </a:pPr>
            <a:r>
              <a:rPr lang="en-US" sz="1800">
                <a:solidFill>
                  <a:srgbClr val="4E586A"/>
                </a:solidFill>
                <a:effectLst/>
                <a:latin typeface="Segoe UI" panose="020B0502040204020203" pitchFamily="34" charset="0"/>
              </a:rPr>
              <a:t> </a:t>
            </a:r>
            <a:endParaRPr lang="en-US" sz="1800">
              <a:effectLst/>
              <a:latin typeface="Calibri" panose="020F0502020204030204" pitchFamily="34" charset="0"/>
            </a:endParaRPr>
          </a:p>
          <a:p>
            <a:pPr>
              <a:lnSpc>
                <a:spcPct val="107000"/>
              </a:lnSpc>
              <a:spcAft>
                <a:spcPts val="800"/>
              </a:spcAft>
            </a:pPr>
            <a:r>
              <a:rPr lang="en-US" sz="1800">
                <a:effectLst/>
                <a:latin typeface="Calibri" panose="020F0502020204030204" pitchFamily="34" charset="0"/>
              </a:rPr>
              <a:t>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11712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402205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4027450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54042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Add tracker</a:t>
            </a:r>
          </a:p>
        </p:txBody>
      </p:sp>
    </p:spTree>
    <p:extLst>
      <p:ext uri="{BB962C8B-B14F-4D97-AF65-F5344CB8AC3E}">
        <p14:creationId xmlns:p14="http://schemas.microsoft.com/office/powerpoint/2010/main" val="244398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12/25/2025</a:t>
            </a:fld>
            <a:endParaRPr lang="en-US"/>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142551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7884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63338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08851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1461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19479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27566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70285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
        <p:nvSpPr>
          <p:cNvPr id="12" name="TextBox 11">
            <a:extLst>
              <a:ext uri="{FF2B5EF4-FFF2-40B4-BE49-F238E27FC236}">
                <a16:creationId xmlns:a16="http://schemas.microsoft.com/office/drawing/2014/main" id="{B8A67900-E5DE-B137-5B35-2C3BF03BED73}"/>
              </a:ext>
            </a:extLst>
          </p:cNvPr>
          <p:cNvSpPr txBox="1"/>
          <p:nvPr userDrawn="1">
            <p:extLst>
              <p:ext uri="{1162E1C5-73C7-4A58-AE30-91384D911F3F}">
                <p184:classification xmlns:p184="http://schemas.microsoft.com/office/powerpoint/2018/4/main" val="ftr"/>
              </p:ext>
            </p:extLst>
          </p:nvPr>
        </p:nvSpPr>
        <p:spPr>
          <a:xfrm>
            <a:off x="5804662" y="6642100"/>
            <a:ext cx="6111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SLB-Private</a:t>
            </a:r>
          </a:p>
        </p:txBody>
      </p:sp>
    </p:spTree>
    <p:extLst>
      <p:ext uri="{BB962C8B-B14F-4D97-AF65-F5344CB8AC3E}">
        <p14:creationId xmlns:p14="http://schemas.microsoft.com/office/powerpoint/2010/main" val="169127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5144485"/>
          </a:xfrm>
          <a:prstGeom prst="rect">
            <a:avLst/>
          </a:prstGeom>
          <a:noFill/>
          <a:ln w="19050">
            <a:noFill/>
            <a:miter lim="800000"/>
            <a:headEnd/>
            <a:tailEnd/>
          </a:ln>
        </p:spPr>
        <p:txBody>
          <a:bodyPr wrap="square">
            <a:spAutoFit/>
          </a:bodyPr>
          <a:lstStyle/>
          <a:p>
            <a:pPr marL="114300" indent="-114300" algn="just">
              <a:defRPr/>
            </a:pPr>
            <a:r>
              <a:rPr lang="hi-IN" b="1" dirty="0">
                <a:solidFill>
                  <a:srgbClr val="FF0000"/>
                </a:solidFill>
                <a:latin typeface="Kokila" panose="020B0604020202020204" pitchFamily="34" charset="0"/>
                <a:cs typeface="Kokila" panose="020B0604020202020204" pitchFamily="34" charset="0"/>
              </a:rPr>
              <a:t>क्या हुआ?</a:t>
            </a:r>
            <a:endParaRPr kumimoji="0" lang="en-US" b="0"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a:p>
            <a:pPr lvl="0" algn="just">
              <a:spcBef>
                <a:spcPct val="20000"/>
              </a:spcBef>
              <a:defRPr/>
            </a:pPr>
            <a:r>
              <a:rPr lang="hi-IN" altLang="en-US" sz="1400" dirty="0">
                <a:solidFill>
                  <a:prstClr val="black"/>
                </a:solidFill>
                <a:latin typeface="Kokila" panose="020B0604020202020204" pitchFamily="34" charset="0"/>
                <a:cs typeface="Kokila" panose="020B0604020202020204" pitchFamily="34" charset="0"/>
              </a:rPr>
              <a:t>6 फरवरी 2025 को, दिन की शिफ्ट के दौरान, एक तीसरे पक्ष की एसएलके क्रू सीटी टावर (पीला क्षेत्र) के माध्यम से लुब्रिकेटर को वेलहेड में उठा रही थी। इस दौरान, लिफ्टिंग सहायक उपकरण का हिस्सा—एक डी-शैकल—सीटी टावर के शीर्ष खंड से हटाने योग्य ग्रेटिंग (लाल हाइलाइटेड) से टकराया, जिसके कारण वह गिर गया। घटना के समय, एक बैंकमैन टावर के नीचे स्कैफोल्डिंग पर, जोखिम क्षेत्र के पास खड़ा था। सौभाग्यवश, कोई चोट नहीं हुई।</a:t>
            </a:r>
            <a:endParaRPr kumimoji="0" lang="en-US" alt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a:defRPr/>
            </a:pPr>
            <a:r>
              <a:rPr lang="hi-IN" altLang="zh-CN" b="1" dirty="0">
                <a:solidFill>
                  <a:srgbClr val="0070C0"/>
                </a:solidFill>
                <a:latin typeface="Kokila" panose="020B0604020202020204" pitchFamily="34" charset="0"/>
                <a:cs typeface="Kokila" panose="020B0604020202020204" pitchFamily="34" charset="0"/>
              </a:rPr>
              <a:t>ऐसा क्यों हुआ/निष्कर्ष:</a:t>
            </a:r>
            <a:endParaRPr kumimoji="0" lang="en-GB" altLang="zh-CN" b="1" i="0" u="none" strike="noStrike" kern="1200" cap="none" spc="0" normalizeH="0" baseline="0" noProof="0" dirty="0">
              <a:ln>
                <a:noFill/>
              </a:ln>
              <a:solidFill>
                <a:srgbClr val="0070C0"/>
              </a:solidFill>
              <a:effectLst/>
              <a:uLnTx/>
              <a:uFillTx/>
              <a:latin typeface="Kokila" panose="020B0604020202020204" pitchFamily="34" charset="0"/>
              <a:ea typeface="宋体" panose="02010600030101010101" pitchFamily="2" charset="-122"/>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sz="1400" dirty="0">
                <a:solidFill>
                  <a:prstClr val="black"/>
                </a:solidFill>
                <a:latin typeface="Kokila" panose="020B0604020202020204" pitchFamily="34" charset="0"/>
                <a:cs typeface="Kokila" panose="020B0604020202020204" pitchFamily="34" charset="0"/>
              </a:rPr>
              <a:t>अनुचित व्यवहार और अपर्याप्त लिफ्टिंग निगरानी।</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sz="1400" dirty="0">
                <a:solidFill>
                  <a:prstClr val="black"/>
                </a:solidFill>
                <a:latin typeface="Kokila" panose="020B0604020202020204" pitchFamily="34" charset="0"/>
                <a:cs typeface="Kokila" panose="020B0604020202020204" pitchFamily="34" charset="0"/>
              </a:rPr>
              <a:t>पीटीडब्ल्यू स्वीकृत करने से पहले नियंत्रण और सत्यापन की कमी।</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lang="hi-IN" sz="1400" dirty="0">
                <a:solidFill>
                  <a:prstClr val="black"/>
                </a:solidFill>
                <a:latin typeface="Kokila" panose="020B0604020202020204" pitchFamily="34" charset="0"/>
                <a:cs typeface="Kokila" panose="020B0604020202020204" pitchFamily="34" charset="0"/>
              </a:rPr>
              <a:t> एक्सओएम एसएलके जेएसए में सीटी टावर के माध्यम से लुब्रिकेटर चलाने की आवश्यकताओं का उल्लेख नहीं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lang="hi-IN" sz="1400" dirty="0">
                <a:solidFill>
                  <a:prstClr val="black"/>
                </a:solidFill>
                <a:latin typeface="Kokila" panose="020B0604020202020204" pitchFamily="34" charset="0"/>
                <a:cs typeface="Kokila" panose="020B0604020202020204" pitchFamily="34" charset="0"/>
              </a:rPr>
              <a:t> एक्सओएम एसएलके लिफ्टिंग योजना सामान्य थी और कार्य-विशिष्ट नहीं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lang="hi-IN" sz="1400" dirty="0">
                <a:solidFill>
                  <a:prstClr val="black"/>
                </a:solidFill>
                <a:latin typeface="Kokila" panose="020B0604020202020204" pitchFamily="34" charset="0"/>
                <a:cs typeface="Kokila" panose="020B0604020202020204" pitchFamily="34" charset="0"/>
              </a:rPr>
              <a:t> न तो लिफ्टिंग सुपरवाइजर था और न ही समर्पित बैंकमैन मौजूद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lang="hi-IN" sz="1400" dirty="0">
                <a:solidFill>
                  <a:prstClr val="black"/>
                </a:solidFill>
                <a:latin typeface="Kokila" panose="020B0604020202020204" pitchFamily="34" charset="0"/>
                <a:cs typeface="Kokila" panose="020B0604020202020204" pitchFamily="34" charset="0"/>
              </a:rPr>
              <a:t> कार्य को सामान्य माना गया।</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lang="hi-IN" sz="1400" dirty="0">
                <a:solidFill>
                  <a:prstClr val="black"/>
                </a:solidFill>
                <a:latin typeface="Kokila" panose="020B0604020202020204" pitchFamily="34" charset="0"/>
                <a:cs typeface="Kokila" panose="020B0604020202020204" pitchFamily="34" charset="0"/>
              </a:rPr>
              <a:t> एसएलबी सुपरवाइजर द्वारा तीसरे पक्ष की चेकलिस्ट सत्यापन नहीं किया गया।</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14300" indent="-114300" algn="just">
              <a:defRPr/>
            </a:pPr>
            <a:r>
              <a:rPr lang="hi-IN" b="1" dirty="0">
                <a:solidFill>
                  <a:srgbClr val="0070C0"/>
                </a:solidFill>
                <a:latin typeface="Kokila" panose="020B0604020202020204" pitchFamily="34" charset="0"/>
                <a:ea typeface="宋体" panose="02010600030101010101" pitchFamily="2" charset="-122"/>
                <a:cs typeface="Kokila" panose="020B0604020202020204" pitchFamily="34" charset="0"/>
              </a:rPr>
              <a:t>इस घटना से आपकी सीख..</a:t>
            </a:r>
            <a:endParaRPr kumimoji="0" lang="en-US" b="1" i="0" u="none" strike="noStrike" kern="1200" cap="none" spc="0" normalizeH="0" baseline="0" noProof="0" dirty="0">
              <a:ln>
                <a:noFill/>
              </a:ln>
              <a:solidFill>
                <a:srgbClr val="0070C0"/>
              </a:solidFill>
              <a:effectLst/>
              <a:uLnTx/>
              <a:uFillTx/>
              <a:latin typeface="Kokila" panose="020B0604020202020204" pitchFamily="34" charset="0"/>
              <a:ea typeface="宋体" panose="02010600030101010101" pitchFamily="2" charset="-122"/>
              <a:cs typeface="Kokila" panose="020B0604020202020204"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lang="hi-IN" sz="1400" dirty="0">
                <a:solidFill>
                  <a:prstClr val="black"/>
                </a:solidFill>
                <a:latin typeface="Kokila" panose="020B0604020202020204" pitchFamily="34" charset="0"/>
                <a:cs typeface="Kokila" panose="020B0604020202020204" pitchFamily="34" charset="0"/>
              </a:rPr>
              <a:t> लिफ्टिंग सुपरवाइजर को हमेशा महत्वपूर्ण लिफ्टिंग गतिविधि में निगरानी सुनिश्चित करनी चाहिए।</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sz="1400" dirty="0">
                <a:solidFill>
                  <a:prstClr val="black"/>
                </a:solidFill>
                <a:latin typeface="Kokila" panose="020B0604020202020204" pitchFamily="34" charset="0"/>
                <a:cs typeface="Kokila" panose="020B0604020202020204" pitchFamily="34" charset="0"/>
              </a:rPr>
              <a:t>तीसरे पक्ष के साथ इंटरफेस हमेशा पूरी तरह से सुलभ और पर्याप्त नियंत्रण के साथ हो।</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lvl="0">
              <a:defRPr/>
            </a:pPr>
            <a:r>
              <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sz="1400" dirty="0">
                <a:solidFill>
                  <a:prstClr val="black"/>
                </a:solidFill>
                <a:latin typeface="Kokila" panose="020B0604020202020204" pitchFamily="34" charset="0"/>
                <a:cs typeface="Kokila" panose="020B0604020202020204" pitchFamily="34" charset="0"/>
              </a:rPr>
              <a:t>नई प्रथाओं को ध्यान में रखते हुए एसओपी, जेएसए और उपकरण आवश्यकताओं में निरंतर सुधार और पुनर्मूल्यांकन सुनिश्चित करें।</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523220"/>
          </a:xfrm>
          <a:prstGeom prst="rect">
            <a:avLst/>
          </a:prstGeom>
          <a:solidFill>
            <a:srgbClr val="FFC000"/>
          </a:solidFill>
        </p:spPr>
        <p:txBody>
          <a:bodyPr wrap="square">
            <a:spAutoFit/>
          </a:bodyPr>
          <a:lstStyle/>
          <a:p>
            <a:pPr lvl="0">
              <a:defRPr/>
            </a:pPr>
            <a:r>
              <a:rPr lang="hi-IN" sz="2800" b="1" dirty="0">
                <a:solidFill>
                  <a:srgbClr val="0D38B3"/>
                </a:solidFill>
                <a:latin typeface="Kokila" panose="020B0604020202020204" pitchFamily="34" charset="0"/>
                <a:cs typeface="Kokila" panose="020B0604020202020204" pitchFamily="34" charset="0"/>
              </a:rPr>
              <a:t>लक्षित दर्शक:</a:t>
            </a:r>
            <a:r>
              <a:rPr kumimoji="0" lang="en-US" sz="2800" b="1" i="0" u="none" strike="noStrike" kern="1200" cap="none" spc="0" normalizeH="0" baseline="0" noProof="0" dirty="0">
                <a:ln>
                  <a:noFill/>
                </a:ln>
                <a:solidFill>
                  <a:srgbClr val="0D38B3"/>
                </a:solidFill>
                <a:effectLst/>
                <a:uLnTx/>
                <a:uFillTx/>
                <a:latin typeface="Kokila" panose="020B0604020202020204" pitchFamily="34" charset="0"/>
                <a:cs typeface="Kokila" panose="020B0604020202020204" pitchFamily="34" charset="0"/>
              </a:rPr>
              <a:t> </a:t>
            </a:r>
            <a:r>
              <a:rPr lang="hi-IN" sz="2400" b="1" dirty="0">
                <a:solidFill>
                  <a:srgbClr val="FF0000"/>
                </a:solidFill>
                <a:latin typeface="Kokila" panose="020B0604020202020204" pitchFamily="34" charset="0"/>
                <a:cs typeface="Kokila" panose="020B0604020202020204" pitchFamily="34" charset="0"/>
              </a:rPr>
              <a:t>ड्रिलिंग, लॉजिस्टिक्स, संचालन और निर्माण</a:t>
            </a:r>
            <a:r>
              <a:rPr kumimoji="0" lang="en-US" sz="2400"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rPr>
              <a:t> </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36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530028" cy="338554"/>
          </a:xfrm>
          <a:prstGeom prst="rect">
            <a:avLst/>
          </a:prstGeom>
          <a:solidFill>
            <a:schemeClr val="accent1"/>
          </a:solidFill>
        </p:spPr>
        <p:txBody>
          <a:bodyPr wrap="square" rtlCol="0">
            <a:spAutoFit/>
          </a:bodyPr>
          <a:lstStyle/>
          <a:p>
            <a:pPr lvl="0" algn="ctr" fontAlgn="base">
              <a:spcBef>
                <a:spcPct val="0"/>
              </a:spcBef>
              <a:spcAft>
                <a:spcPct val="0"/>
              </a:spcAft>
              <a:defRPr/>
            </a:pPr>
            <a:r>
              <a:rPr lang="hi-IN" sz="1600" b="1" dirty="0">
                <a:solidFill>
                  <a:srgbClr val="FFFF00"/>
                </a:solidFill>
                <a:latin typeface="Kokila" panose="020B0604020202020204" pitchFamily="34" charset="0"/>
                <a:cs typeface="Kokila" panose="020B0604020202020204" pitchFamily="34" charset="0"/>
              </a:rPr>
              <a:t>लिफ्टिंग के दौरान निगरानी सुनिश्चित करें, संभावित गिरने की स्थिति को समाप्त करें, और लोगों को लाल क्षेत्र से हटाएँ।</a:t>
            </a:r>
            <a:endParaRPr kumimoji="0" lang="en-US" sz="1600" b="1" i="0" u="none" strike="noStrike" kern="1200" cap="none" spc="0" normalizeH="0" baseline="0" noProof="0" dirty="0">
              <a:ln>
                <a:noFill/>
              </a:ln>
              <a:solidFill>
                <a:srgbClr val="FFFF00"/>
              </a:solidFill>
              <a:effectLst/>
              <a:uLnTx/>
              <a:uFillTx/>
              <a:latin typeface="Kokila" panose="020B0604020202020204" pitchFamily="34" charset="0"/>
              <a:cs typeface="Kokila" panose="020B0604020202020204" pitchFamily="34" charset="0"/>
            </a:endParaRPr>
          </a:p>
        </p:txBody>
      </p:sp>
      <p:pic>
        <p:nvPicPr>
          <p:cNvPr id="5" name="Picture 4">
            <a:extLst>
              <a:ext uri="{FF2B5EF4-FFF2-40B4-BE49-F238E27FC236}">
                <a16:creationId xmlns:a16="http://schemas.microsoft.com/office/drawing/2014/main" id="{F353BAAD-46CF-7621-2376-441C430D6E26}"/>
              </a:ext>
            </a:extLst>
          </p:cNvPr>
          <p:cNvPicPr>
            <a:picLocks noChangeAspect="1"/>
          </p:cNvPicPr>
          <p:nvPr/>
        </p:nvPicPr>
        <p:blipFill>
          <a:blip r:embed="rId3"/>
          <a:stretch>
            <a:fillRect/>
          </a:stretch>
        </p:blipFill>
        <p:spPr>
          <a:xfrm>
            <a:off x="8294647" y="1315852"/>
            <a:ext cx="3748668" cy="2367680"/>
          </a:xfrm>
          <a:prstGeom prst="rect">
            <a:avLst/>
          </a:prstGeom>
        </p:spPr>
      </p:pic>
      <p:pic>
        <p:nvPicPr>
          <p:cNvPr id="18" name="Picture 17">
            <a:extLst>
              <a:ext uri="{FF2B5EF4-FFF2-40B4-BE49-F238E27FC236}">
                <a16:creationId xmlns:a16="http://schemas.microsoft.com/office/drawing/2014/main" id="{49B449B1-B4B2-A2EF-D7F1-2C3CC782EF0C}"/>
              </a:ext>
            </a:extLst>
          </p:cNvPr>
          <p:cNvPicPr>
            <a:picLocks noChangeAspect="1"/>
          </p:cNvPicPr>
          <p:nvPr/>
        </p:nvPicPr>
        <p:blipFill>
          <a:blip r:embed="rId4"/>
          <a:stretch>
            <a:fillRect/>
          </a:stretch>
        </p:blipFill>
        <p:spPr>
          <a:xfrm>
            <a:off x="8224943" y="3726932"/>
            <a:ext cx="3848106" cy="2367680"/>
          </a:xfrm>
          <a:prstGeom prst="rect">
            <a:avLst/>
          </a:prstGeom>
        </p:spPr>
      </p:pic>
      <p:graphicFrame>
        <p:nvGraphicFramePr>
          <p:cNvPr id="3" name="Table 2">
            <a:extLst>
              <a:ext uri="{FF2B5EF4-FFF2-40B4-BE49-F238E27FC236}">
                <a16:creationId xmlns:a16="http://schemas.microsoft.com/office/drawing/2014/main" id="{B592F9CC-8872-85B2-4C1E-511EF767677A}"/>
              </a:ext>
            </a:extLst>
          </p:cNvPr>
          <p:cNvGraphicFramePr>
            <a:graphicFrameLocks noGrp="1"/>
          </p:cNvGraphicFramePr>
          <p:nvPr>
            <p:extLst>
              <p:ext uri="{D42A27DB-BD31-4B8C-83A1-F6EECF244321}">
                <p14:modId xmlns:p14="http://schemas.microsoft.com/office/powerpoint/2010/main" val="1680469104"/>
              </p:ext>
            </p:extLst>
          </p:nvPr>
        </p:nvGraphicFramePr>
        <p:xfrm>
          <a:off x="257074" y="517190"/>
          <a:ext cx="11677852" cy="457200"/>
        </p:xfrm>
        <a:graphic>
          <a:graphicData uri="http://schemas.openxmlformats.org/drawingml/2006/table">
            <a:tbl>
              <a:tblPr firstRow="1" bandRow="1">
                <a:tableStyleId>{F5AB1C69-6EDB-4FF4-983F-18BD219EF322}</a:tableStyleId>
              </a:tblPr>
              <a:tblGrid>
                <a:gridCol w="650327">
                  <a:extLst>
                    <a:ext uri="{9D8B030D-6E8A-4147-A177-3AD203B41FA5}">
                      <a16:colId xmlns:a16="http://schemas.microsoft.com/office/drawing/2014/main" val="2915212829"/>
                    </a:ext>
                  </a:extLst>
                </a:gridCol>
                <a:gridCol w="1032616">
                  <a:extLst>
                    <a:ext uri="{9D8B030D-6E8A-4147-A177-3AD203B41FA5}">
                      <a16:colId xmlns:a16="http://schemas.microsoft.com/office/drawing/2014/main" val="1263731317"/>
                    </a:ext>
                  </a:extLst>
                </a:gridCol>
                <a:gridCol w="1048897">
                  <a:extLst>
                    <a:ext uri="{9D8B030D-6E8A-4147-A177-3AD203B41FA5}">
                      <a16:colId xmlns:a16="http://schemas.microsoft.com/office/drawing/2014/main" val="3493424009"/>
                    </a:ext>
                  </a:extLst>
                </a:gridCol>
                <a:gridCol w="901144">
                  <a:extLst>
                    <a:ext uri="{9D8B030D-6E8A-4147-A177-3AD203B41FA5}">
                      <a16:colId xmlns:a16="http://schemas.microsoft.com/office/drawing/2014/main" val="578596613"/>
                    </a:ext>
                  </a:extLst>
                </a:gridCol>
                <a:gridCol w="1730607">
                  <a:extLst>
                    <a:ext uri="{9D8B030D-6E8A-4147-A177-3AD203B41FA5}">
                      <a16:colId xmlns:a16="http://schemas.microsoft.com/office/drawing/2014/main" val="710035722"/>
                    </a:ext>
                  </a:extLst>
                </a:gridCol>
                <a:gridCol w="1607724">
                  <a:extLst>
                    <a:ext uri="{9D8B030D-6E8A-4147-A177-3AD203B41FA5}">
                      <a16:colId xmlns:a16="http://schemas.microsoft.com/office/drawing/2014/main" val="1371902183"/>
                    </a:ext>
                  </a:extLst>
                </a:gridCol>
                <a:gridCol w="1454119">
                  <a:extLst>
                    <a:ext uri="{9D8B030D-6E8A-4147-A177-3AD203B41FA5}">
                      <a16:colId xmlns:a16="http://schemas.microsoft.com/office/drawing/2014/main" val="1814095484"/>
                    </a:ext>
                  </a:extLst>
                </a:gridCol>
                <a:gridCol w="652093">
                  <a:extLst>
                    <a:ext uri="{9D8B030D-6E8A-4147-A177-3AD203B41FA5}">
                      <a16:colId xmlns:a16="http://schemas.microsoft.com/office/drawing/2014/main" val="2001367833"/>
                    </a:ext>
                  </a:extLst>
                </a:gridCol>
                <a:gridCol w="962025">
                  <a:extLst>
                    <a:ext uri="{9D8B030D-6E8A-4147-A177-3AD203B41FA5}">
                      <a16:colId xmlns:a16="http://schemas.microsoft.com/office/drawing/2014/main" val="2964666558"/>
                    </a:ext>
                  </a:extLst>
                </a:gridCol>
                <a:gridCol w="1638300">
                  <a:extLst>
                    <a:ext uri="{9D8B030D-6E8A-4147-A177-3AD203B41FA5}">
                      <a16:colId xmlns:a16="http://schemas.microsoft.com/office/drawing/2014/main" val="695451150"/>
                    </a:ext>
                  </a:extLst>
                </a:gridCol>
              </a:tblGrid>
              <a:tr h="399447">
                <a:tc>
                  <a:txBody>
                    <a:bodyPr/>
                    <a:lstStyle/>
                    <a:p>
                      <a:pPr algn="r"/>
                      <a:r>
                        <a:rPr lang="hi-IN" sz="1200" b="1" dirty="0">
                          <a:solidFill>
                            <a:prstClr val="black"/>
                          </a:solidFill>
                          <a:latin typeface="Kokila" panose="020B0604020202020204" pitchFamily="34" charset="0"/>
                          <a:cs typeface="Kokila" panose="020B0604020202020204" pitchFamily="34" charset="0"/>
                        </a:rPr>
                        <a:t>तारीख</a:t>
                      </a:r>
                      <a:r>
                        <a:rPr kumimoji="0" lang="en-GB" sz="12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समय</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06-02-2025 </a:t>
                      </a:r>
                    </a:p>
                    <a:p>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09:26 AM</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hi-IN" sz="1200" b="1" dirty="0">
                          <a:solidFill>
                            <a:prstClr val="black"/>
                          </a:solidFill>
                          <a:latin typeface="Kokila" panose="020B0604020202020204" pitchFamily="34" charset="0"/>
                          <a:cs typeface="Kokila" panose="020B0604020202020204" pitchFamily="34" charset="0"/>
                        </a:rPr>
                        <a:t>घटना का शीर्षक</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पीआईएम</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i="0" u="none" strike="noStrike" kern="1200" cap="none" spc="0" normalizeH="0" baseline="0" noProof="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i-IN" sz="1200" b="1" dirty="0">
                          <a:solidFill>
                            <a:srgbClr val="4472C4"/>
                          </a:solidFill>
                          <a:latin typeface="Kokila" panose="020B0604020202020204" pitchFamily="34" charset="0"/>
                          <a:cs typeface="Kokila" panose="020B0604020202020204" pitchFamily="34" charset="0"/>
                        </a:rPr>
                        <a:t>हाईपो</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1174694                     </a:t>
                      </a:r>
                      <a:endPar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जोखिम श्रेणी</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hi-IN" sz="1200" b="1" kern="1200" noProof="0" dirty="0">
                          <a:solidFill>
                            <a:schemeClr val="tx1"/>
                          </a:solidFill>
                          <a:latin typeface="Kokila" panose="020B0604020202020204" pitchFamily="34" charset="0"/>
                          <a:cs typeface="Kokila" panose="020B0604020202020204" pitchFamily="34" charset="0"/>
                        </a:rPr>
                        <a:t>चोट/संपत्ति क्षति</a:t>
                      </a:r>
                      <a:r>
                        <a:rPr lang="en-US" sz="1200" b="1" kern="1200" noProof="0" dirty="0">
                          <a:solidFill>
                            <a:schemeClr val="tx1"/>
                          </a:solidFill>
                          <a:latin typeface="Kokila" panose="020B0604020202020204" pitchFamily="34" charset="0"/>
                          <a:cs typeface="Kokila" panose="020B0604020202020204" pitchFamily="34" charset="0"/>
                        </a:rPr>
                        <a:t>:</a:t>
                      </a:r>
                      <a:endParaRPr lang="en-US" sz="1200" b="1" kern="1200" dirty="0">
                        <a:solidFill>
                          <a:schemeClr val="tx1"/>
                        </a:solidFill>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गिरना</a:t>
                      </a:r>
                      <a:endPar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मामूली क्षति</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वास्तविक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p>
                    <a:p>
                      <a:pPr algn="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संभावित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a:t>
                      </a:r>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ई</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सी</a:t>
                      </a:r>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4</a:t>
                      </a:r>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गतिविधि</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p>
                    <a:p>
                      <a:pPr marL="0" algn="r"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स्थान</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endParaRPr kumimoji="0" lang="en-US" sz="1200" b="1" i="0" u="none" strike="noStrike" kern="1200" cap="none" spc="0" normalizeH="0" baseline="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hi-IN" sz="11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लिफ्टिंग गतिविधियाँ</a:t>
                      </a:r>
                      <a:r>
                        <a:rPr kumimoji="0" lang="en-US" sz="11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 </a:t>
                      </a:r>
                    </a:p>
                    <a:p>
                      <a:r>
                        <a:rPr kumimoji="0" lang="hi-IN" sz="11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सैह रावल</a:t>
                      </a:r>
                      <a:endParaRPr kumimoji="0" lang="en-US" sz="11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Autofit/>
          </a:bodyPr>
          <a:lstStyle/>
          <a:p>
            <a:pPr algn="ctr"/>
            <a:br>
              <a:rPr lang="en-GB" sz="2400" b="1" dirty="0">
                <a:solidFill>
                  <a:srgbClr val="00B050"/>
                </a:solidFill>
                <a:latin typeface="Kokila" panose="020B0604020202020204" pitchFamily="34" charset="0"/>
                <a:ea typeface="MS PGothic" pitchFamily="34" charset="-128"/>
                <a:cs typeface="Kokila" panose="020B0604020202020204" pitchFamily="34" charset="0"/>
              </a:rPr>
            </a:br>
            <a:br>
              <a:rPr lang="en-GB" sz="2400" b="1" dirty="0">
                <a:solidFill>
                  <a:srgbClr val="00B050"/>
                </a:solidFill>
                <a:latin typeface="Kokila" panose="020B0604020202020204" pitchFamily="34" charset="0"/>
                <a:ea typeface="MS PGothic" pitchFamily="34" charset="-128"/>
                <a:cs typeface="Kokila" panose="020B0604020202020204" pitchFamily="34" charset="0"/>
              </a:rPr>
            </a:br>
            <a:br>
              <a:rPr lang="en-GB" sz="2400" b="1" dirty="0">
                <a:solidFill>
                  <a:srgbClr val="00B050"/>
                </a:solidFill>
                <a:latin typeface="Kokila" panose="020B0604020202020204" pitchFamily="34" charset="0"/>
                <a:ea typeface="MS PGothic" pitchFamily="34" charset="-128"/>
                <a:cs typeface="Kokila" panose="020B0604020202020204" pitchFamily="34" charset="0"/>
              </a:rPr>
            </a:br>
            <a:r>
              <a:rPr lang="hi-IN" sz="2800" b="1" dirty="0">
                <a:solidFill>
                  <a:srgbClr val="00B050"/>
                </a:solidFill>
                <a:latin typeface="Kokila" panose="020B0604020202020204" pitchFamily="34" charset="0"/>
                <a:ea typeface="MS PGothic" pitchFamily="34" charset="-128"/>
                <a:cs typeface="Kokila" panose="020B0604020202020204" pitchFamily="34" charset="0"/>
              </a:rPr>
              <a:t>प्रभावी सीख</a:t>
            </a:r>
            <a:br>
              <a:rPr lang="en-GB" sz="2800" b="1" dirty="0">
                <a:solidFill>
                  <a:srgbClr val="00B050"/>
                </a:solidFill>
                <a:latin typeface="Kokila" panose="020B0604020202020204" pitchFamily="34" charset="0"/>
                <a:ea typeface="MS PGothic" pitchFamily="34" charset="-128"/>
                <a:cs typeface="Kokila" panose="020B0604020202020204" pitchFamily="34" charset="0"/>
              </a:rPr>
            </a:br>
            <a:br>
              <a:rPr lang="en-GB" sz="2400" b="1" dirty="0">
                <a:solidFill>
                  <a:srgbClr val="00B050"/>
                </a:solidFill>
                <a:latin typeface="Kokila" panose="020B0604020202020204" pitchFamily="34" charset="0"/>
                <a:ea typeface="MS PGothic" pitchFamily="34" charset="-128"/>
                <a:cs typeface="Kokila" panose="020B0604020202020204" pitchFamily="34" charset="0"/>
              </a:rPr>
            </a:br>
            <a:endParaRPr lang="en-US" dirty="0">
              <a:latin typeface="Kokila" panose="020B0604020202020204" pitchFamily="34" charset="0"/>
              <a:cs typeface="Kokila" panose="020B0604020202020204" pitchFamily="34" charset="0"/>
            </a:endParaRP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369332"/>
          </a:xfrm>
          <a:prstGeom prst="rect">
            <a:avLst/>
          </a:prstGeom>
        </p:spPr>
        <p:txBody>
          <a:bodyPr wrap="square">
            <a:spAutoFit/>
          </a:bodyPr>
          <a:lstStyle/>
          <a:p>
            <a:pPr marL="342900" lvl="0" indent="-342900">
              <a:defRPr/>
            </a:pPr>
            <a:r>
              <a:rPr lang="hi-IN" b="1" dirty="0">
                <a:solidFill>
                  <a:prstClr val="black"/>
                </a:solidFill>
                <a:latin typeface="Kokila" panose="020B0604020202020204" pitchFamily="34" charset="0"/>
                <a:cs typeface="Kokila" panose="020B0604020202020204" pitchFamily="34" charset="0"/>
              </a:rPr>
              <a:t>यह सुनिश्चित करने के लिए कि सीख को साइट पर रोजमर्रा की गतिविधियों में लागू किया जाए, कृपया नीचे दिए गए सवालों के जवाब दें:</a:t>
            </a:r>
            <a:endPar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4D883F2B-B3CE-4AB4-AB99-0AA90A5717A9}"/>
              </a:ext>
            </a:extLst>
          </p:cNvPr>
          <p:cNvSpPr/>
          <p:nvPr/>
        </p:nvSpPr>
        <p:spPr>
          <a:xfrm>
            <a:off x="425606" y="1680481"/>
            <a:ext cx="11134492" cy="4656531"/>
          </a:xfrm>
          <a:prstGeom prst="rect">
            <a:avLst/>
          </a:prstGeom>
        </p:spPr>
        <p:txBody>
          <a:bodyPr wrap="square">
            <a:spAutoFit/>
          </a:bodyPr>
          <a:lstStyle/>
          <a:p>
            <a:pPr marL="342900" lvl="0" indent="-342900">
              <a:defRPr/>
            </a:pPr>
            <a:r>
              <a:rPr lang="hi-IN" sz="2000" b="1" dirty="0">
                <a:solidFill>
                  <a:prstClr val="black">
                    <a:lumMod val="95000"/>
                    <a:lumOff val="5000"/>
                  </a:prstClr>
                </a:solidFill>
                <a:latin typeface="Kokila" panose="020B0604020202020204" pitchFamily="34" charset="0"/>
                <a:cs typeface="Kokila" panose="020B0604020202020204" pitchFamily="34" charset="0"/>
              </a:rPr>
              <a:t>सीख को साइट पर </a:t>
            </a:r>
            <a:r>
              <a:rPr lang="hi-IN" sz="2000" b="1" dirty="0">
                <a:solidFill>
                  <a:srgbClr val="0000FF"/>
                </a:solidFill>
                <a:latin typeface="Kokila" panose="020B0604020202020204" pitchFamily="34" charset="0"/>
                <a:cs typeface="Kokila" panose="020B0604020202020204" pitchFamily="34" charset="0"/>
              </a:rPr>
              <a:t>कैसे</a:t>
            </a:r>
            <a:r>
              <a:rPr lang="hi-IN" sz="2000" b="1" dirty="0">
                <a:solidFill>
                  <a:prstClr val="black">
                    <a:lumMod val="95000"/>
                    <a:lumOff val="5000"/>
                  </a:prstClr>
                </a:solidFill>
                <a:latin typeface="Kokila" panose="020B0604020202020204" pitchFamily="34" charset="0"/>
                <a:cs typeface="Kokila" panose="020B0604020202020204" pitchFamily="34" charset="0"/>
              </a:rPr>
              <a:t> लागू किया जा सकता है?</a:t>
            </a:r>
            <a:endParaRPr kumimoji="0" lang="en-US" sz="20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स्टैंड डाउन और चेतावनियाँ।</a:t>
            </a: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प्रबंधन की भागीदारी के साथ ड्रिल और टूलबॉक्स टॉक, जिसमें फील्ड टीम को शामिल किया जाए।</a:t>
            </a: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srgbClr val="0000FF"/>
              </a:solidFill>
              <a:effectLst/>
              <a:uLnTx/>
              <a:uFillTx/>
              <a:latin typeface="Kokila" panose="020B0604020202020204" pitchFamily="34" charset="0"/>
              <a:cs typeface="Kokila" panose="020B0604020202020204" pitchFamily="34" charset="0"/>
            </a:endParaRPr>
          </a:p>
          <a:p>
            <a:pPr lvl="0">
              <a:defRPr/>
            </a:pPr>
            <a:r>
              <a:rPr lang="hi-IN" sz="2000" b="1" dirty="0">
                <a:latin typeface="Kokila" panose="020B0604020202020204" pitchFamily="34" charset="0"/>
                <a:cs typeface="Kokila" panose="020B0604020202020204" pitchFamily="34" charset="0"/>
              </a:rPr>
              <a:t>इस कार्रवाई को </a:t>
            </a:r>
            <a:r>
              <a:rPr lang="hi-IN" sz="2000" b="1" dirty="0">
                <a:solidFill>
                  <a:srgbClr val="0000FF"/>
                </a:solidFill>
                <a:latin typeface="Kokila" panose="020B0604020202020204" pitchFamily="34" charset="0"/>
                <a:cs typeface="Kokila" panose="020B0604020202020204" pitchFamily="34" charset="0"/>
              </a:rPr>
              <a:t>कैसे</a:t>
            </a:r>
            <a:r>
              <a:rPr lang="hi-IN" sz="2000" b="1" dirty="0">
                <a:latin typeface="Kokila" panose="020B0604020202020204" pitchFamily="34" charset="0"/>
                <a:cs typeface="Kokila" panose="020B0604020202020204" pitchFamily="34" charset="0"/>
              </a:rPr>
              <a:t> बनाए रखा जा सकता है?</a:t>
            </a:r>
            <a:endParaRPr kumimoji="0" lang="en-US" b="1" i="0" u="none" strike="noStrike" kern="1200" cap="none" spc="0" normalizeH="0" baseline="0" noProof="0" dirty="0">
              <a:ln>
                <a:noFill/>
              </a:ln>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नेतृत्व और जागरूकता सत्र।</a:t>
            </a: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सभी कर्मियों के लिए उचित आरएसीआई और स्पष्ट जिम्मेदारियाँ और भूमिकाएँ।</a:t>
            </a: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ऑडिट और प्रबंधन दौरे।</a:t>
            </a: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जोखिम सामान्यीकरण से निपटने के लिए एक एचएसई कैलेंडर लागू करें।</a:t>
            </a: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285750" marR="0" lvl="0" indent="-285750" algn="l" defTabSz="914400" rtl="0" eaLnBrk="1" fontAlgn="auto" latinLnBrk="0" hangingPunct="1">
              <a:lnSpc>
                <a:spcPct val="107000"/>
              </a:lnSpc>
              <a:spcBef>
                <a:spcPts val="200"/>
              </a:spcBef>
              <a:spcAft>
                <a:spcPts val="200"/>
              </a:spcAft>
              <a:buClrTx/>
              <a:buSzTx/>
              <a:buFont typeface="Wingdings" panose="05000000000000000000" pitchFamily="2" charset="2"/>
              <a:buChar char="ü"/>
              <a:tabLst/>
              <a:defRPr/>
            </a:pPr>
            <a:endParaRPr kumimoji="0" lang="en-US"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p:txBody>
      </p:sp>
      <p:sp>
        <p:nvSpPr>
          <p:cNvPr id="4" name="TextBox 3">
            <a:extLst>
              <a:ext uri="{FF2B5EF4-FFF2-40B4-BE49-F238E27FC236}">
                <a16:creationId xmlns:a16="http://schemas.microsoft.com/office/drawing/2014/main" id="{17582C4F-1F49-D5FB-4E5B-A34C2D4B130F}"/>
              </a:ext>
            </a:extLst>
          </p:cNvPr>
          <p:cNvSpPr txBox="1"/>
          <p:nvPr/>
        </p:nvSpPr>
        <p:spPr>
          <a:xfrm>
            <a:off x="2870730" y="6152346"/>
            <a:ext cx="6096000" cy="338554"/>
          </a:xfrm>
          <a:prstGeom prst="rect">
            <a:avLst/>
          </a:prstGeom>
          <a:noFill/>
        </p:spPr>
        <p:txBody>
          <a:bodyPr wrap="square">
            <a:spAutoFit/>
          </a:bodyPr>
          <a:lstStyle/>
          <a:p>
            <a:pPr algn="ctr"/>
            <a:r>
              <a:rPr lang="hi-IN" sz="1600" dirty="0"/>
              <a:t>गोपनीय - पीडीओ/पीडीओ ठेकेदारों के बाहर साझा न करें</a:t>
            </a:r>
            <a:r>
              <a:rPr lang="en-IN" sz="700" dirty="0"/>
              <a:t> </a:t>
            </a:r>
            <a:endParaRPr lang="en-US" sz="3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2966082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92952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E1386B9E-B6B0-4162-82F7-82958E62F2E9}"/>
</file>

<file path=customXml/itemProps2.xml><?xml version="1.0" encoding="utf-8"?>
<ds:datastoreItem xmlns:ds="http://schemas.openxmlformats.org/officeDocument/2006/customXml" ds:itemID="{C9647A3D-DAAF-4E2F-8DCC-61AED7B065A0}"/>
</file>

<file path=customXml/itemProps3.xml><?xml version="1.0" encoding="utf-8"?>
<ds:datastoreItem xmlns:ds="http://schemas.openxmlformats.org/officeDocument/2006/customXml" ds:itemID="{68869EAB-E00E-42DE-9AE0-C0CAD4D13E8E}"/>
</file>

<file path=docProps/app.xml><?xml version="1.0" encoding="utf-8"?>
<Properties xmlns="http://schemas.openxmlformats.org/officeDocument/2006/extended-properties" xmlns:vt="http://schemas.openxmlformats.org/officeDocument/2006/docPropsVTypes">
  <TotalTime>95</TotalTime>
  <Words>663</Words>
  <Application>Microsoft Office PowerPoint</Application>
  <PresentationFormat>Widescreen</PresentationFormat>
  <Paragraphs>80</Paragraphs>
  <Slides>2</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2" baseType="lpstr">
      <vt:lpstr>Aptos</vt:lpstr>
      <vt:lpstr>Arial</vt:lpstr>
      <vt:lpstr>Calibri</vt:lpstr>
      <vt:lpstr>Kokila</vt:lpstr>
      <vt:lpstr>Segoe UI</vt:lpstr>
      <vt:lpstr>Tahoma</vt:lpstr>
      <vt:lpstr>Times New Roman</vt:lpstr>
      <vt:lpstr>Wingdings</vt:lpstr>
      <vt:lpstr>1_Office Theme</vt:lpstr>
      <vt:lpstr>think-cell Slide</vt:lpstr>
      <vt:lpstr>PowerPoint Presentation</vt:lpstr>
      <vt:lpstr>   प्रभावी सीख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HiPo_05_Drop grating during lifting - M</dc:title>
  <dc:creator>Rawahi, Ahmed MSE34</dc:creator>
  <cp:lastModifiedBy>A PC</cp:lastModifiedBy>
  <cp:revision>16</cp:revision>
  <dcterms:created xsi:type="dcterms:W3CDTF">2025-07-13T12:13:09Z</dcterms:created>
  <dcterms:modified xsi:type="dcterms:W3CDTF">2025-12-25T07:01:55Z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