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8"/>
  </p:notesMasterIdLst>
  <p:sldIdLst>
    <p:sldId id="2147482484" r:id="rId6"/>
    <p:sldId id="214748248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44" y="-12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29841-8FB9-4A94-9A8E-9A66D9DCB426}" type="datetimeFigureOut">
              <a:rPr lang="en-US" smtClean="0"/>
              <a:t>04/12/2025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33E90-3734-4CC1-B35C-80DE4665E461}" type="slidenum">
              <a:rPr lang="en-US" smtClean="0"/>
              <a:t>‹#›</a:t>
            </a:fld>
            <a:endParaRPr lang="en-US"/>
          </a:p>
        </p:txBody>
      </p:sp>
    </p:spTree>
    <p:extLst>
      <p:ext uri="{BB962C8B-B14F-4D97-AF65-F5344CB8AC3E}">
        <p14:creationId xmlns:p14="http://schemas.microsoft.com/office/powerpoint/2010/main" val="110658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85763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1774" eaLnBrk="0" fontAlgn="base" hangingPunct="0">
              <a:spcBef>
                <a:spcPct val="30000"/>
              </a:spcBef>
              <a:spcAft>
                <a:spcPct val="0"/>
              </a:spcAft>
              <a:defRPr/>
            </a:pPr>
            <a:endParaRPr lang="en-US">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a:solidFill>
                  <a:srgbClr val="0033CC"/>
                </a:solidFill>
                <a:cs typeface="Calibri" panose="020F0502020204030204" pitchFamily="34" charset="0"/>
                <a:sym typeface="Wingdings" pitchFamily="2" charset="2"/>
              </a:rPr>
              <a:t>Imagine you have to audit other companies to see if they could have the same issues.</a:t>
            </a:r>
          </a:p>
          <a:p>
            <a:pPr defTabSz="931774" eaLnBrk="0" fontAlgn="base" hangingPunct="0">
              <a:spcBef>
                <a:spcPct val="30000"/>
              </a:spcBef>
              <a:spcAft>
                <a:spcPct val="0"/>
              </a:spcAft>
              <a:defRPr/>
            </a:pPr>
            <a:endParaRPr lang="en-US">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a:solidFill>
                  <a:srgbClr val="0033CC"/>
                </a:solidFill>
                <a:cs typeface="Calibri" panose="020F0502020204030204" pitchFamily="34" charset="0"/>
                <a:sym typeface="Wingdings" pitchFamily="2" charset="2"/>
              </a:rPr>
              <a:t>These questions should start with: Do you ensure…………………?</a:t>
            </a:r>
            <a:endParaRPr lang="en-US">
              <a:solidFill>
                <a:srgbClr val="000000"/>
              </a:solidFill>
              <a:cs typeface="Calibri" panose="020F0502020204030204" pitchFamily="34" charset="0"/>
            </a:endParaRPr>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04/12/2025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546804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04/12/2025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22384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04/12/2025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531269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04/12/2025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985153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04/12/2025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45540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04/12/2025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842338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04/12/2025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646888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04/12/2025</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193072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04/12/2025</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814999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04/12/2025</a:t>
            </a:fld>
            <a:endParaRPr lang="en-US"/>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957505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04/12/2025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98490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04/12/2025</a:t>
            </a:fld>
            <a:endParaRPr lang="en-US"/>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p14="http://schemas.microsoft.com/office/powerpoint/2010/main" val="2611387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04/12/2025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650066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04/12/2025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370259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04/12/2025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46599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04/12/2025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68212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04/12/2025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55978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04/12/2025</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163306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04/12/2025</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80564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04/12/2025</a:t>
            </a:fld>
            <a:endParaRPr lang="en-US"/>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418590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04/12/2025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96811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04/12/2025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19259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04/12/2025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135159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04/12/2025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028930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4131900"/>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itchFamily="34" charset="0"/>
              </a:rPr>
              <a:t>On February 10, 2025, at 09:45 AM, an incident occurred outside the contractor logistics yard in Muscat near the entrance and exit gate chevron area involving a contractor driver along with PDO vendor representative and helper. The light duty driver stopped at the gate area within the chevroned area while at the same time two 3rd party pedestrians were stood behind, also within the chevroned area. The light duty driver concluded his conversation with security and began reversing hitting both pedestrians, as a result one 3rd party helper fell to the ground fracturing his arm.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itchFamily="34" charset="0"/>
              </a:rPr>
              <a:t>Both 3rd party personnel were transported to SQU hospital for further medical evaluation and checkup.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itchFamily="34" charset="0"/>
              </a:rPr>
              <a:t>The LDD had parked the vehicle in a non-designated area.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Security personnel did not intervene – in relation to the vehicle and in relation to the pedestrians.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lnSpc>
                <a:spcPct val="150000"/>
              </a:lnSpc>
              <a:defRPr/>
            </a:pPr>
            <a:r>
              <a:rPr lang="en-US" sz="1600" b="1" dirty="0">
                <a:solidFill>
                  <a:srgbClr val="0070C0"/>
                </a:solidFill>
                <a:ea typeface="宋体" panose="02010600030101010101" pitchFamily="2" charset="-122"/>
              </a:rPr>
              <a:t>Reflective Questions: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How do you identify, evaluate &amp; control the hazards involved at the entrance to your site?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 you ensure that site induction is done for all site users?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 you ensure that everyone is utilizing Empowerment to STOP if any unsafe act/condition?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 you ensure that you control the vehicle parking at the entrance to your site?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 you ensure you conduct 360 degree checks before maneuvering and reversing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 you ensure that adequate hazard identifications are placed such as signage, warning chevrons etc.?</a:t>
            </a: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Calibri" panose="020F0502020204030204" pitchFamily="34" charset="0"/>
                <a:ea typeface="+mn-ea"/>
                <a:cs typeface="+mn-cs"/>
              </a:rPr>
              <a:t>Photo explaining what was done wrong</a:t>
            </a:r>
          </a:p>
        </p:txBody>
      </p:sp>
      <p:sp>
        <p:nvSpPr>
          <p:cNvPr id="8" name="Rectangle 7">
            <a:extLst>
              <a:ext uri="{FF2B5EF4-FFF2-40B4-BE49-F238E27FC236}">
                <a16:creationId xmlns:a16="http://schemas.microsoft.com/office/drawing/2014/main" id="{AA16C3A5-10F2-408B-9D18-ED534C5F017C}"/>
              </a:ext>
            </a:extLst>
          </p:cNvPr>
          <p:cNvSpPr/>
          <p:nvPr/>
        </p:nvSpPr>
        <p:spPr>
          <a:xfrm>
            <a:off x="8294647" y="3808612"/>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Calibri" panose="020F0502020204030204" pitchFamily="34" charset="0"/>
                <a:ea typeface="+mn-ea"/>
                <a:cs typeface="+mn-cs"/>
              </a:rPr>
              <a:t>Photo explaining how it should be done right</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768690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Lifting operation and Lifting Team</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330786" y="6402764"/>
            <a:ext cx="7083651" cy="274483"/>
          </a:xfrm>
          <a:prstGeom prst="rect">
            <a:avLst/>
          </a:prstGeom>
          <a:solidFill>
            <a:schemeClr val="accent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rPr>
              <a:t>Ensure to conduct 360 degree check before reversing or maneuvering the vehicle</a:t>
            </a:r>
            <a:endParaRPr kumimoji="0" lang="en-US" sz="14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endParaRPr>
          </a:p>
        </p:txBody>
      </p:sp>
      <p:pic>
        <p:nvPicPr>
          <p:cNvPr id="5" name="Picture 4">
            <a:extLst>
              <a:ext uri="{FF2B5EF4-FFF2-40B4-BE49-F238E27FC236}">
                <a16:creationId xmlns:a16="http://schemas.microsoft.com/office/drawing/2014/main" id="{223BBFFD-CEA4-79E8-5A7A-640229264D5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294807" y="1295351"/>
            <a:ext cx="3748508" cy="2286001"/>
          </a:xfrm>
          <a:prstGeom prst="rect">
            <a:avLst/>
          </a:prstGeom>
        </p:spPr>
      </p:pic>
      <p:grpSp>
        <p:nvGrpSpPr>
          <p:cNvPr id="10" name="Group 131">
            <a:extLst>
              <a:ext uri="{FF2B5EF4-FFF2-40B4-BE49-F238E27FC236}">
                <a16:creationId xmlns:a16="http://schemas.microsoft.com/office/drawing/2014/main" id="{257BCBCF-B6F2-64ED-9D05-6992129518E3}"/>
              </a:ext>
            </a:extLst>
          </p:cNvPr>
          <p:cNvGrpSpPr>
            <a:grpSpLocks/>
          </p:cNvGrpSpPr>
          <p:nvPr/>
        </p:nvGrpSpPr>
        <p:grpSpPr bwMode="auto">
          <a:xfrm>
            <a:off x="11557976" y="2999743"/>
            <a:ext cx="286473" cy="463493"/>
            <a:chOff x="3504" y="544"/>
            <a:chExt cx="2287" cy="1855"/>
          </a:xfrm>
        </p:grpSpPr>
        <p:sp>
          <p:nvSpPr>
            <p:cNvPr id="11" name="Line 129">
              <a:extLst>
                <a:ext uri="{FF2B5EF4-FFF2-40B4-BE49-F238E27FC236}">
                  <a16:creationId xmlns:a16="http://schemas.microsoft.com/office/drawing/2014/main" id="{6CBEDA2A-695E-2188-3E91-8BC1330D03D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778472" rtl="0" eaLnBrk="0" fontAlgn="base" latinLnBrk="0" hangingPunct="0">
                <a:lnSpc>
                  <a:spcPct val="100000"/>
                </a:lnSpc>
                <a:spcBef>
                  <a:spcPct val="0"/>
                </a:spcBef>
                <a:spcAft>
                  <a:spcPct val="0"/>
                </a:spcAft>
                <a:buClrTx/>
                <a:buSzTx/>
                <a:buFontTx/>
                <a:buNone/>
                <a:tabLst/>
                <a:defRPr/>
              </a:pPr>
              <a:endParaRPr kumimoji="0" lang="en-US" sz="2043"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29D01B35-D73D-94F6-A5F5-4925CE483BED}"/>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778472" rtl="0" eaLnBrk="0" fontAlgn="base" latinLnBrk="0" hangingPunct="0">
                <a:lnSpc>
                  <a:spcPct val="100000"/>
                </a:lnSpc>
                <a:spcBef>
                  <a:spcPct val="0"/>
                </a:spcBef>
                <a:spcAft>
                  <a:spcPct val="0"/>
                </a:spcAft>
                <a:buClrTx/>
                <a:buSzTx/>
                <a:buFontTx/>
                <a:buNone/>
                <a:tabLst/>
                <a:defRPr/>
              </a:pPr>
              <a:endParaRPr kumimoji="0" lang="en-US" sz="204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pic>
        <p:nvPicPr>
          <p:cNvPr id="16" name="Picture 15" descr="A road with signs on it">
            <a:extLst>
              <a:ext uri="{FF2B5EF4-FFF2-40B4-BE49-F238E27FC236}">
                <a16:creationId xmlns:a16="http://schemas.microsoft.com/office/drawing/2014/main" id="{52827BA3-92E8-E903-E8FC-C8FA994E6EDA}"/>
              </a:ext>
            </a:extLst>
          </p:cNvPr>
          <p:cNvPicPr>
            <a:picLocks noChangeAspect="1"/>
          </p:cNvPicPr>
          <p:nvPr/>
        </p:nvPicPr>
        <p:blipFill>
          <a:blip r:embed="rId4"/>
          <a:stretch>
            <a:fillRect/>
          </a:stretch>
        </p:blipFill>
        <p:spPr>
          <a:xfrm>
            <a:off x="8285681" y="3816010"/>
            <a:ext cx="3777985" cy="2278601"/>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466662" y="5508015"/>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17" name="Table 16">
            <a:extLst>
              <a:ext uri="{FF2B5EF4-FFF2-40B4-BE49-F238E27FC236}">
                <a16:creationId xmlns:a16="http://schemas.microsoft.com/office/drawing/2014/main" id="{E7051BE8-AB1D-8B63-B62A-8CB2B32B0798}"/>
              </a:ext>
            </a:extLst>
          </p:cNvPr>
          <p:cNvGraphicFramePr>
            <a:graphicFrameLocks noGrp="1"/>
          </p:cNvGraphicFramePr>
          <p:nvPr/>
        </p:nvGraphicFramePr>
        <p:xfrm>
          <a:off x="276205" y="521293"/>
          <a:ext cx="11845489" cy="457200"/>
        </p:xfrm>
        <a:graphic>
          <a:graphicData uri="http://schemas.openxmlformats.org/drawingml/2006/table">
            <a:tbl>
              <a:tblPr firstRow="1" bandRow="1">
                <a:tableStyleId>{F5AB1C69-6EDB-4FF4-983F-18BD219EF322}</a:tableStyleId>
              </a:tblPr>
              <a:tblGrid>
                <a:gridCol w="661545">
                  <a:extLst>
                    <a:ext uri="{9D8B030D-6E8A-4147-A177-3AD203B41FA5}">
                      <a16:colId xmlns:a16="http://schemas.microsoft.com/office/drawing/2014/main" val="2915212829"/>
                    </a:ext>
                  </a:extLst>
                </a:gridCol>
                <a:gridCol w="1050428">
                  <a:extLst>
                    <a:ext uri="{9D8B030D-6E8A-4147-A177-3AD203B41FA5}">
                      <a16:colId xmlns:a16="http://schemas.microsoft.com/office/drawing/2014/main" val="1263731317"/>
                    </a:ext>
                  </a:extLst>
                </a:gridCol>
                <a:gridCol w="1066990">
                  <a:extLst>
                    <a:ext uri="{9D8B030D-6E8A-4147-A177-3AD203B41FA5}">
                      <a16:colId xmlns:a16="http://schemas.microsoft.com/office/drawing/2014/main" val="3493424009"/>
                    </a:ext>
                  </a:extLst>
                </a:gridCol>
                <a:gridCol w="916689">
                  <a:extLst>
                    <a:ext uri="{9D8B030D-6E8A-4147-A177-3AD203B41FA5}">
                      <a16:colId xmlns:a16="http://schemas.microsoft.com/office/drawing/2014/main" val="578596613"/>
                    </a:ext>
                  </a:extLst>
                </a:gridCol>
                <a:gridCol w="1760459">
                  <a:extLst>
                    <a:ext uri="{9D8B030D-6E8A-4147-A177-3AD203B41FA5}">
                      <a16:colId xmlns:a16="http://schemas.microsoft.com/office/drawing/2014/main" val="710035722"/>
                    </a:ext>
                  </a:extLst>
                </a:gridCol>
                <a:gridCol w="1635456">
                  <a:extLst>
                    <a:ext uri="{9D8B030D-6E8A-4147-A177-3AD203B41FA5}">
                      <a16:colId xmlns:a16="http://schemas.microsoft.com/office/drawing/2014/main" val="1371902183"/>
                    </a:ext>
                  </a:extLst>
                </a:gridCol>
                <a:gridCol w="1479202">
                  <a:extLst>
                    <a:ext uri="{9D8B030D-6E8A-4147-A177-3AD203B41FA5}">
                      <a16:colId xmlns:a16="http://schemas.microsoft.com/office/drawing/2014/main" val="1814095484"/>
                    </a:ext>
                  </a:extLst>
                </a:gridCol>
                <a:gridCol w="599891">
                  <a:extLst>
                    <a:ext uri="{9D8B030D-6E8A-4147-A177-3AD203B41FA5}">
                      <a16:colId xmlns:a16="http://schemas.microsoft.com/office/drawing/2014/main" val="2001367833"/>
                    </a:ext>
                  </a:extLst>
                </a:gridCol>
                <a:gridCol w="1047820">
                  <a:extLst>
                    <a:ext uri="{9D8B030D-6E8A-4147-A177-3AD203B41FA5}">
                      <a16:colId xmlns:a16="http://schemas.microsoft.com/office/drawing/2014/main" val="2964666558"/>
                    </a:ext>
                  </a:extLst>
                </a:gridCol>
                <a:gridCol w="1627009">
                  <a:extLst>
                    <a:ext uri="{9D8B030D-6E8A-4147-A177-3AD203B41FA5}">
                      <a16:colId xmlns:a16="http://schemas.microsoft.com/office/drawing/2014/main" val="695451150"/>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10/02/2025 </a:t>
                      </a:r>
                      <a:r>
                        <a:rPr kumimoji="0" lang="en-US" sz="1200" b="1" u="none" strike="noStrike" kern="1200" cap="none" spc="0" normalizeH="0" baseline="0" dirty="0">
                          <a:ln>
                            <a:noFill/>
                          </a:ln>
                          <a:solidFill>
                            <a:srgbClr val="4472C4"/>
                          </a:solidFill>
                          <a:effectLst/>
                          <a:uLnTx/>
                          <a:uFillTx/>
                          <a:latin typeface="+mn-lt"/>
                          <a:ea typeface="+mn-ea"/>
                          <a:cs typeface="+mn-cs"/>
                        </a:rPr>
                        <a:t>09:45 AM</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HiPo#07  </a:t>
                      </a:r>
                    </a:p>
                    <a:p>
                      <a:r>
                        <a:rPr kumimoji="0" lang="en-US" sz="1200" b="1" u="none" strike="noStrike" kern="1200" cap="none" spc="0" normalizeH="0" baseline="0" noProof="0" dirty="0">
                          <a:ln>
                            <a:noFill/>
                          </a:ln>
                          <a:solidFill>
                            <a:srgbClr val="4472C4"/>
                          </a:solidFill>
                          <a:effectLst/>
                          <a:uLnTx/>
                          <a:uFillTx/>
                        </a:rPr>
                        <a:t> </a:t>
                      </a:r>
                      <a:r>
                        <a:rPr kumimoji="0" lang="en-GB" sz="1200" b="1" u="none" strike="noStrike" kern="1200" cap="none" spc="0" normalizeH="0" baseline="0" dirty="0">
                          <a:ln>
                            <a:noFill/>
                          </a:ln>
                          <a:solidFill>
                            <a:srgbClr val="4472C4"/>
                          </a:solidFill>
                          <a:effectLst/>
                          <a:uLnTx/>
                          <a:uFillTx/>
                          <a:latin typeface="+mn-lt"/>
                          <a:ea typeface="+mn-ea"/>
                          <a:cs typeface="+mn-cs"/>
                        </a:rPr>
                        <a:t>1174793</a:t>
                      </a:r>
                      <a:r>
                        <a:rPr kumimoji="0" lang="en-US" sz="1200" b="1" u="none" strike="noStrike" kern="1200" cap="none" spc="0" normalizeH="0" baseline="0" noProof="0" dirty="0">
                          <a:ln>
                            <a:noFill/>
                          </a:ln>
                          <a:solidFill>
                            <a:srgbClr val="4472C4"/>
                          </a:solidFill>
                          <a:effectLst/>
                          <a:uLnTx/>
                          <a:uFillTx/>
                          <a:latin typeface="+mn-lt"/>
                          <a:ea typeface="+mn-ea"/>
                          <a:cs typeface="+mn-cs"/>
                        </a:rPr>
                        <a:t>  </a:t>
                      </a:r>
                      <a:r>
                        <a:rPr kumimoji="0" lang="en-US" sz="1200" b="1" u="none" strike="noStrike" kern="1200" cap="none" spc="0" normalizeH="0" baseline="0" noProof="0" dirty="0">
                          <a:ln>
                            <a:noFill/>
                          </a:ln>
                          <a:solidFill>
                            <a:srgbClr val="4472C4"/>
                          </a:solidFill>
                          <a:effectLst/>
                          <a:uLnTx/>
                          <a:uFillTx/>
                        </a:rPr>
                        <a:t>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MVI</a:t>
                      </a:r>
                    </a:p>
                    <a:p>
                      <a:r>
                        <a:rPr kumimoji="0" lang="en-US" sz="1200" b="1" u="none" strike="noStrike" kern="1200" cap="none" spc="0" normalizeH="0" baseline="0" dirty="0">
                          <a:ln>
                            <a:noFill/>
                          </a:ln>
                          <a:solidFill>
                            <a:srgbClr val="4472C4"/>
                          </a:solidFill>
                          <a:effectLst/>
                          <a:uLnTx/>
                          <a:uFillTx/>
                          <a:latin typeface="+mn-lt"/>
                          <a:ea typeface="+mn-ea"/>
                          <a:cs typeface="+mn-cs"/>
                        </a:rPr>
                        <a:t>Wrist fracture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3P</a:t>
                      </a:r>
                    </a:p>
                    <a:p>
                      <a:r>
                        <a:rPr kumimoji="0" lang="en-GB" sz="1200" b="1" u="none" strike="noStrike" kern="1200" cap="none" spc="0" normalizeH="0" baseline="0" noProof="0" dirty="0">
                          <a:ln>
                            <a:noFill/>
                          </a:ln>
                          <a:solidFill>
                            <a:srgbClr val="4472C4"/>
                          </a:solidFill>
                          <a:effectLst/>
                          <a:uLnTx/>
                          <a:uFillTx/>
                          <a:latin typeface="+mn-lt"/>
                        </a:rPr>
                        <a:t>C4P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dirty="0">
                          <a:ln>
                            <a:noFill/>
                          </a:ln>
                          <a:solidFill>
                            <a:srgbClr val="4472C4"/>
                          </a:solidFill>
                          <a:effectLst/>
                          <a:uLnTx/>
                          <a:uFillTx/>
                          <a:latin typeface="+mn-lt"/>
                          <a:ea typeface="+mn-ea"/>
                          <a:cs typeface="+mn-cs"/>
                        </a:rPr>
                        <a:t>Main entrance area</a:t>
                      </a:r>
                    </a:p>
                    <a:p>
                      <a:r>
                        <a:rPr kumimoji="0" lang="en-US" sz="1200" b="1" u="none" strike="noStrike" kern="1200" cap="none" spc="0" normalizeH="0" baseline="0" dirty="0">
                          <a:ln>
                            <a:noFill/>
                          </a:ln>
                          <a:solidFill>
                            <a:srgbClr val="4472C4"/>
                          </a:solidFill>
                          <a:effectLst/>
                          <a:uLnTx/>
                          <a:uFillTx/>
                          <a:latin typeface="+mn-lt"/>
                          <a:ea typeface="+mn-ea"/>
                          <a:cs typeface="+mn-cs"/>
                        </a:rPr>
                        <a:t>MAF</a:t>
                      </a:r>
                      <a:endParaRPr kumimoji="0" lang="en-GB" sz="1200" b="1" u="none" strike="noStrike" kern="1200" cap="none" spc="0" normalizeH="0" baseline="0" dirty="0">
                        <a:ln>
                          <a:noFill/>
                        </a:ln>
                        <a:solidFill>
                          <a:srgbClr val="4472C4"/>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Tree>
    <p:extLst>
      <p:ext uri="{BB962C8B-B14F-4D97-AF65-F5344CB8AC3E}">
        <p14:creationId xmlns:p14="http://schemas.microsoft.com/office/powerpoint/2010/main" val="4288241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a:solidFill>
                  <a:srgbClr val="00B050"/>
                </a:solidFill>
                <a:ea typeface="MS PGothic" pitchFamily="34" charset="-128"/>
              </a:rPr>
            </a:br>
            <a:br>
              <a:rPr lang="en-GB" sz="2200" b="1">
                <a:solidFill>
                  <a:srgbClr val="00B050"/>
                </a:solidFill>
                <a:ea typeface="MS PGothic" pitchFamily="34" charset="-128"/>
              </a:rPr>
            </a:br>
            <a:br>
              <a:rPr lang="en-GB" sz="2200" b="1">
                <a:solidFill>
                  <a:srgbClr val="00B050"/>
                </a:solidFill>
                <a:ea typeface="MS PGothic" pitchFamily="34" charset="-128"/>
              </a:rPr>
            </a:br>
            <a:r>
              <a:rPr lang="en-GB" sz="2700" b="1">
                <a:solidFill>
                  <a:srgbClr val="00B050"/>
                </a:solidFill>
                <a:ea typeface="MS PGothic" pitchFamily="34" charset="-128"/>
              </a:rPr>
              <a:t>Management Reflective Questions</a:t>
            </a:r>
            <a:br>
              <a:rPr lang="en-GB" sz="2700" b="1">
                <a:solidFill>
                  <a:srgbClr val="00B050"/>
                </a:solidFill>
                <a:ea typeface="MS PGothic" pitchFamily="34" charset="-128"/>
              </a:rPr>
            </a:br>
            <a:br>
              <a:rPr lang="en-GB" sz="2200" b="1">
                <a:solidFill>
                  <a:srgbClr val="00B050"/>
                </a:solidFill>
                <a:ea typeface="MS PGothic" pitchFamily="34" charset="-128"/>
              </a:rPr>
            </a:br>
            <a:endParaRPr lang="en-US"/>
          </a:p>
        </p:txBody>
      </p:sp>
      <p:sp>
        <p:nvSpPr>
          <p:cNvPr id="6" name="Rectangle 5">
            <a:extLst>
              <a:ext uri="{FF2B5EF4-FFF2-40B4-BE49-F238E27FC236}">
                <a16:creationId xmlns:a16="http://schemas.microsoft.com/office/drawing/2014/main" id="{2A4C66E9-CF65-4A0F-9A16-76B64C582F3A}"/>
              </a:ext>
            </a:extLst>
          </p:cNvPr>
          <p:cNvSpPr/>
          <p:nvPr/>
        </p:nvSpPr>
        <p:spPr>
          <a:xfrm>
            <a:off x="425605" y="496825"/>
            <a:ext cx="11650781" cy="52322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ahoma" pitchFamily="34" charset="0"/>
                <a:ea typeface="+mn-ea"/>
                <a:cs typeface="+mn-cs"/>
              </a:rPr>
              <a:t>As a learning from this incident and to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154968"/>
            <a:ext cx="10928195" cy="5216813"/>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itchFamily="34" charset="0"/>
                <a:ea typeface="+mn-ea"/>
                <a:cs typeface="+mn-cs"/>
              </a:rPr>
              <a:t>Confirm the following:</a:t>
            </a:r>
            <a:endParaRPr kumimoji="0" lang="en-US"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Do you ensure that all visitors are inducted prior to entry into your facility?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Do you ensure that vehicles are not parking in no parking areas?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Do you ensure that ‘Empowerment To STOP’ is communicated to workforce </a:t>
            </a:r>
            <a:r>
              <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sym typeface="Wingdings" pitchFamily="2" charset="2"/>
              </a:rPr>
              <a:t>&amp; visitors</a:t>
            </a: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Do you ensure that pedestrian movement in high-risk areas is restricted and mitigated?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Do you ensure that there is a designated pedestrian area in your facility?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rPr>
              <a:t>* If the answer is NO to any of the above questions please ensure you take action to correct this finding</a:t>
            </a:r>
            <a:endParaRPr kumimoji="0" lang="en-US"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3" name="TextBox 2">
            <a:extLst>
              <a:ext uri="{FF2B5EF4-FFF2-40B4-BE49-F238E27FC236}">
                <a16:creationId xmlns:a16="http://schemas.microsoft.com/office/drawing/2014/main" id="{D30B80F0-C705-BD11-D7D6-CDCC9FA953F9}"/>
              </a:ext>
            </a:extLst>
          </p:cNvPr>
          <p:cNvSpPr txBox="1"/>
          <p:nvPr/>
        </p:nvSpPr>
        <p:spPr>
          <a:xfrm>
            <a:off x="180870" y="6582530"/>
            <a:ext cx="32334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FF0000"/>
                </a:solidFill>
                <a:effectLst/>
                <a:uLnTx/>
                <a:uFillTx/>
                <a:latin typeface="Calibri" panose="020F0502020204030204"/>
                <a:ea typeface="+mn-ea"/>
                <a:cs typeface="+mn-cs"/>
              </a:rPr>
              <a:t>Please refer to the notes section for guidance</a:t>
            </a:r>
          </a:p>
        </p:txBody>
      </p:sp>
    </p:spTree>
    <p:extLst>
      <p:ext uri="{BB962C8B-B14F-4D97-AF65-F5344CB8AC3E}">
        <p14:creationId xmlns:p14="http://schemas.microsoft.com/office/powerpoint/2010/main" val="13125176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92943</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BEA904-FBCF-4B22-9F37-A58B8D3535B0}">
  <ds:schemaRefs>
    <ds:schemaRef ds:uri="http://schemas.microsoft.com/office/infopath/2007/PartnerControls"/>
    <ds:schemaRef ds:uri="http://purl.org/dc/elements/1.1/"/>
    <ds:schemaRef ds:uri="http://purl.org/dc/dcmitype/"/>
    <ds:schemaRef ds:uri="http://schemas.openxmlformats.org/package/2006/metadata/core-properties"/>
    <ds:schemaRef ds:uri="http://schemas.microsoft.com/office/2006/metadata/properties"/>
    <ds:schemaRef ds:uri="9d51eac6-a7d5-47f5-a119-63d146adb134"/>
    <ds:schemaRef ds:uri="4880e4f8-4b7d-4bdd-91e3-e10d47036eca"/>
    <ds:schemaRef ds:uri="http://schemas.microsoft.com/sharepoint/v3"/>
    <ds:schemaRef ds:uri="http://schemas.microsoft.com/office/2006/documentManagement/types"/>
    <ds:schemaRef ds:uri="http://schemas.microsoft.com/sharepoint/v3/fields"/>
    <ds:schemaRef ds:uri="4880E4F8-4B7D-4BDD-91E3-E10D47036ECA"/>
    <ds:schemaRef ds:uri="http://www.w3.org/XML/1998/namespace"/>
    <ds:schemaRef ds:uri="http://purl.org/dc/terms/"/>
  </ds:schemaRefs>
</ds:datastoreItem>
</file>

<file path=customXml/itemProps2.xml><?xml version="1.0" encoding="utf-8"?>
<ds:datastoreItem xmlns:ds="http://schemas.openxmlformats.org/officeDocument/2006/customXml" ds:itemID="{6DDBAD82-E276-4A5D-B001-C5445B807CC2}">
  <ds:schemaRefs>
    <ds:schemaRef ds:uri="http://schemas.microsoft.com/sharepoint/v3/contenttype/forms"/>
  </ds:schemaRefs>
</ds:datastoreItem>
</file>

<file path=customXml/itemProps3.xml><?xml version="1.0" encoding="utf-8"?>
<ds:datastoreItem xmlns:ds="http://schemas.openxmlformats.org/officeDocument/2006/customXml" ds:itemID="{F492A169-343A-4446-A61A-7B378F35E5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TotalTime>
  <Words>699</Words>
  <Application>Microsoft Office PowerPoint</Application>
  <PresentationFormat>Widescreen</PresentationFormat>
  <Paragraphs>82</Paragraphs>
  <Slides>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vt:i4>
      </vt:variant>
    </vt:vector>
  </HeadingPairs>
  <TitlesOfParts>
    <vt:vector size="13" baseType="lpstr">
      <vt:lpstr>MS PGothic</vt:lpstr>
      <vt:lpstr>宋体</vt:lpstr>
      <vt:lpstr>Aptos</vt:lpstr>
      <vt:lpstr>Arial</vt:lpstr>
      <vt:lpstr>Calibri</vt:lpstr>
      <vt:lpstr>Calibri Light</vt:lpstr>
      <vt:lpstr>Gill Sans</vt:lpstr>
      <vt:lpstr>Tahoma</vt:lpstr>
      <vt:lpstr>Times New Roman</vt:lpstr>
      <vt:lpstr>1_Office Theme</vt:lpstr>
      <vt:lpstr>2_Office Theme</vt:lpstr>
      <vt:lpstr>PowerPoint Presentation</vt:lpstr>
      <vt:lpstr>   Management Reflective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HiPo_07_Vehicle hit vendors while reversing</dc:title>
  <dc:creator>Rawahi, Ahmed MSE34</dc:creator>
  <cp:lastModifiedBy>Masroori, Ahmed MSE31</cp:lastModifiedBy>
  <cp:revision>2</cp:revision>
  <dcterms:created xsi:type="dcterms:W3CDTF">2025-07-21T11:51:54Z</dcterms:created>
  <dcterms:modified xsi:type="dcterms:W3CDTF">2025-12-04T03:48:25Z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