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2147482584" r:id="rId5"/>
    <p:sldId id="35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72733D-9A19-58F9-9F4E-B67646E757B3}" name="Amri, Yahya UWZ1" initials="AYU" userId="S::Yahya.YA.Amri@pdo.co.om::bf1ccc57-4ef3-4a47-b9a4-c8cb88d009aa" providerId="AD"/>
  <p188:author id="{75EBD0DC-431D-AB07-C94A-A51D2A392C13}" name="Sibani, Ahmed UWOHN2" initials="AS" userId="S::Ahmed.AA.Sibani@pdo.co.om::b663ba4f-de65-4ceb-95df-54452d1e525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A316"/>
    <a:srgbClr val="0000FF"/>
    <a:srgbClr val="00B050"/>
    <a:srgbClr val="FFC715"/>
    <a:srgbClr val="FFCB25"/>
    <a:srgbClr val="FFFC00"/>
    <a:srgbClr val="EAEAEA"/>
    <a:srgbClr val="F2F3D7"/>
    <a:srgbClr val="16942A"/>
    <a:srgbClr val="FD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815293-1B40-4F43-892D-01D07D760468}" v="53" dt="2025-04-23T06:36:58.2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9091" autoAdjust="0"/>
    <p:restoredTop sz="93447" autoAdjust="0"/>
  </p:normalViewPr>
  <p:slideViewPr>
    <p:cSldViewPr snapToGrid="0" snapToObjects="1">
      <p:cViewPr>
        <p:scale>
          <a:sx n="100" d="100"/>
          <a:sy n="100" d="100"/>
        </p:scale>
        <p:origin x="72" y="564"/>
      </p:cViewPr>
      <p:guideLst/>
    </p:cSldViewPr>
  </p:slideViewPr>
  <p:notesTextViewPr>
    <p:cViewPr>
      <p:scale>
        <a:sx n="1" d="1"/>
        <a:sy n="1" d="1"/>
      </p:scale>
      <p:origin x="0" y="0"/>
    </p:cViewPr>
  </p:notesTextViewPr>
  <p:sorterViewPr>
    <p:cViewPr varScale="1">
      <p:scale>
        <a:sx n="1" d="1"/>
        <a:sy n="1" d="1"/>
      </p:scale>
      <p:origin x="0" y="-1456"/>
    </p:cViewPr>
  </p:sorter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12/25/2025</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12/25/2025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
              </a:spcBef>
              <a:spcAft>
                <a:spcPts val="200"/>
              </a:spcAft>
            </a:pPr>
            <a:r>
              <a:rPr lang="en-US" sz="1800" dirty="0">
                <a:solidFill>
                  <a:srgbClr val="000000"/>
                </a:solidFill>
                <a:effectLst/>
                <a:latin typeface="Calibri" panose="020F0502020204030204" pitchFamily="34" charset="0"/>
              </a:rPr>
              <a:t>Guideline for Effective Learning &amp; Sustainability</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Can be</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replicated</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across</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similar</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contractor</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activities</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Shall be SMART- Specific ,Measurable , Achievable ,Realistic &amp; Timebound</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Can be</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implemented</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in</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 months' time</a:t>
            </a:r>
            <a:r>
              <a:rPr lang="en-US" sz="1800" dirty="0">
                <a:solidFill>
                  <a:srgbClr val="000000"/>
                </a:solidFill>
                <a:effectLst/>
                <a:latin typeface="Segoe UI" panose="020B0502040204020203" pitchFamily="34" charset="0"/>
              </a:rPr>
              <a:t> </a:t>
            </a:r>
            <a:endParaRPr lang="en-US" sz="1800" dirty="0">
              <a:effectLst/>
              <a:latin typeface="Calibri" panose="020F0502020204030204" pitchFamily="34" charset="0"/>
            </a:endParaRPr>
          </a:p>
          <a:p>
            <a:pPr>
              <a:lnSpc>
                <a:spcPct val="107000"/>
              </a:lnSpc>
              <a:spcAft>
                <a:spcPts val="800"/>
              </a:spcAft>
            </a:pPr>
            <a:r>
              <a:rPr lang="en-US" sz="1800" dirty="0">
                <a:solidFill>
                  <a:srgbClr val="4E586A"/>
                </a:solidFill>
                <a:effectLst/>
                <a:latin typeface="Segoe UI" panose="020B0502040204020203" pitchFamily="34" charset="0"/>
              </a:rPr>
              <a:t> </a:t>
            </a:r>
            <a:endParaRPr lang="en-US" sz="1800" dirty="0">
              <a:effectLst/>
              <a:latin typeface="Calibri" panose="020F0502020204030204" pitchFamily="34" charset="0"/>
            </a:endParaRPr>
          </a:p>
          <a:p>
            <a:pPr>
              <a:lnSpc>
                <a:spcPct val="107000"/>
              </a:lnSpc>
              <a:spcAft>
                <a:spcPts val="800"/>
              </a:spcAft>
            </a:pPr>
            <a:r>
              <a:rPr lang="en-US" sz="1800" dirty="0">
                <a:effectLst/>
                <a:latin typeface="Calibri" panose="020F0502020204030204" pitchFamily="34" charset="0"/>
              </a:rPr>
              <a:t> </a:t>
            </a: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12/25/2025</a:t>
            </a:fld>
            <a:endParaRPr lang="en-US" dirty="0"/>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12/25/2025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9330" y="1451823"/>
            <a:ext cx="8453658" cy="4549322"/>
          </a:xfrm>
          <a:prstGeom prst="rect">
            <a:avLst/>
          </a:prstGeom>
          <a:noFill/>
          <a:ln w="19050">
            <a:noFill/>
            <a:miter lim="800000"/>
            <a:headEnd/>
            <a:tailEnd/>
          </a:ln>
        </p:spPr>
        <p:txBody>
          <a:bodyPr wrap="square">
            <a:spAutoFit/>
          </a:bodyPr>
          <a:lstStyle/>
          <a:p>
            <a:pPr marL="114300" indent="-114300" algn="just">
              <a:defRPr/>
            </a:pPr>
            <a:r>
              <a:rPr lang="hi-IN" sz="2400" b="1" dirty="0">
                <a:solidFill>
                  <a:srgbClr val="FF0000"/>
                </a:solidFill>
                <a:latin typeface="Kokila" panose="020B0604020202020204" pitchFamily="34" charset="0"/>
                <a:cs typeface="Kokila" panose="020B0604020202020204" pitchFamily="34" charset="0"/>
              </a:rPr>
              <a:t>क्या हुआ?</a:t>
            </a:r>
            <a:endParaRPr lang="en-US" sz="2400" dirty="0">
              <a:solidFill>
                <a:srgbClr val="FF0000"/>
              </a:solidFill>
              <a:latin typeface="Kokila" panose="020B0604020202020204" pitchFamily="34" charset="0"/>
              <a:cs typeface="Kokila" panose="020B0604020202020204" pitchFamily="34" charset="0"/>
            </a:endParaRPr>
          </a:p>
          <a:p>
            <a:pPr marL="257175" indent="-257175" defTabSz="685800">
              <a:defRPr/>
            </a:pPr>
            <a:r>
              <a:rPr lang="hi-IN" sz="1100" dirty="0">
                <a:latin typeface="Kokila" panose="020B0604020202020204" pitchFamily="34" charset="0"/>
                <a:cs typeface="Kokila" panose="020B0604020202020204" pitchFamily="34" charset="0"/>
              </a:rPr>
              <a:t>8-1/2” बीएचए के रनिंग इन होल (आरआईएच) के दौरान, क्रू ने पावर कैटवॉक स्केट और विंच लाइन का उपयोग करके ड्रिलिंग जार को माउसहोल में रखा। फ्लोरमैन ने देखा कि विंच लाइन मंकी-बोर्ड फिंगर पर फंस गई थी। लाइन को मुक्त करने के लिए, फ्लोरमैन ने विंच लाइन को ढीला किया, जिससे वह इसे हटाने का प्रयास कर सके, लेकिन सफलता नहीं मिली। इसके बाद ड्रिलर ने ड्रिलिंग जार को कैटवॉक पर वापस नीचे करने की कोशिश की। जब उन्होंने पावर कैटवॉक स्केट को हिलाया, तो विंच लाइन में ढील के कारण जार वी-डोर के ड्रिलर साइड की ओर खिसक गया। जब विंच लाइन फिर से तनी, तो लाइन पकड़े हुए फ्लोरमैन को अचानक झटका लगा, जिससे वह संतुलन खो बैठा और वी-डोर से फिसलकर कैटवॉक पर गिर गया।</a:t>
            </a:r>
            <a:endParaRPr lang="en-US" sz="1100" dirty="0">
              <a:solidFill>
                <a:srgbClr val="000000"/>
              </a:solidFill>
              <a:latin typeface="Kokila" panose="020B0604020202020204" pitchFamily="34" charset="0"/>
              <a:cs typeface="Kokila" panose="020B0604020202020204" pitchFamily="34" charset="0"/>
            </a:endParaRPr>
          </a:p>
          <a:p>
            <a:pPr>
              <a:defRPr/>
            </a:pPr>
            <a:r>
              <a:rPr lang="hi-IN" altLang="zh-CN" sz="2400" b="1" dirty="0">
                <a:solidFill>
                  <a:srgbClr val="0070C0"/>
                </a:solidFill>
                <a:latin typeface="Kokila" panose="020B0604020202020204" pitchFamily="34" charset="0"/>
                <a:cs typeface="Kokila" panose="020B0604020202020204" pitchFamily="34" charset="0"/>
              </a:rPr>
              <a:t>ऐसा क्यों हुआ/निष्कर्ष:</a:t>
            </a:r>
            <a:endParaRPr lang="en-GB" altLang="zh-CN" sz="2400" b="1" dirty="0">
              <a:solidFill>
                <a:srgbClr val="0070C0"/>
              </a:solidFill>
              <a:latin typeface="Kokila" panose="020B0604020202020204" pitchFamily="34" charset="0"/>
              <a:cs typeface="Kokila" panose="020B0604020202020204" pitchFamily="34" charset="0"/>
            </a:endParaRPr>
          </a:p>
          <a:p>
            <a:pPr marL="128588" indent="-128588">
              <a:lnSpc>
                <a:spcPct val="107000"/>
              </a:lnSpc>
              <a:spcAft>
                <a:spcPts val="600"/>
              </a:spcAft>
              <a:buFont typeface="Arial" panose="020B0604020202020204" pitchFamily="34" charset="0"/>
              <a:buChar char="•"/>
            </a:pPr>
            <a:r>
              <a:rPr lang="hi-IN" sz="1100" dirty="0">
                <a:latin typeface="Kokila" panose="020B0604020202020204" pitchFamily="34" charset="0"/>
                <a:cs typeface="Kokila" panose="020B0604020202020204" pitchFamily="34" charset="0"/>
              </a:rPr>
              <a:t>फ्लोरमैन ने मंकी-बोर्ड फिंगर पर फंसी विंच लाइन को मुक्त करने का प्रयास किया।</a:t>
            </a:r>
            <a:endParaRPr lang="en-US" sz="1100" dirty="0">
              <a:latin typeface="Kokila" panose="020B0604020202020204" pitchFamily="34" charset="0"/>
              <a:cs typeface="Kokila" panose="020B0604020202020204" pitchFamily="34" charset="0"/>
            </a:endParaRPr>
          </a:p>
          <a:p>
            <a:pPr marL="128588" indent="-128588">
              <a:lnSpc>
                <a:spcPct val="107000"/>
              </a:lnSpc>
              <a:spcAft>
                <a:spcPts val="600"/>
              </a:spcAft>
              <a:buFont typeface="Arial" panose="020B0604020202020204" pitchFamily="34" charset="0"/>
              <a:buChar char="•"/>
            </a:pPr>
            <a:r>
              <a:rPr lang="hi-IN" sz="1100" dirty="0">
                <a:solidFill>
                  <a:srgbClr val="000000"/>
                </a:solidFill>
                <a:latin typeface="Kokila" panose="020B0604020202020204" pitchFamily="34" charset="0"/>
                <a:cs typeface="Kokila" panose="020B0604020202020204" pitchFamily="34" charset="0"/>
              </a:rPr>
              <a:t>विंच लाइन मंकी-बोर्ड फिंगर में उलझ गई थी; जोखिम का पुनर्मूल्यांकन नहीं किया गया।</a:t>
            </a:r>
            <a:endParaRPr lang="en-US" sz="1100" dirty="0">
              <a:solidFill>
                <a:srgbClr val="000000"/>
              </a:solidFill>
              <a:latin typeface="Kokila" panose="020B0604020202020204" pitchFamily="34" charset="0"/>
              <a:cs typeface="Kokila" panose="020B0604020202020204" pitchFamily="34" charset="0"/>
            </a:endParaRPr>
          </a:p>
          <a:p>
            <a:pPr marL="128588" indent="-128588">
              <a:lnSpc>
                <a:spcPct val="107000"/>
              </a:lnSpc>
              <a:spcAft>
                <a:spcPts val="600"/>
              </a:spcAft>
              <a:buFont typeface="Arial" panose="020B0604020202020204" pitchFamily="34" charset="0"/>
              <a:buChar char="•"/>
            </a:pPr>
            <a:r>
              <a:rPr lang="hi-IN" sz="1100" dirty="0">
                <a:latin typeface="Kokila" panose="020B0604020202020204" pitchFamily="34" charset="0"/>
                <a:cs typeface="Kokila" panose="020B0604020202020204" pitchFamily="34" charset="0"/>
              </a:rPr>
              <a:t>फ्लोरमैन वी-डोर के करीब खड़ा था, जो जोखिम क्षेत्र में था।</a:t>
            </a:r>
            <a:endParaRPr lang="en-US" sz="1100" dirty="0">
              <a:latin typeface="Kokila" panose="020B0604020202020204" pitchFamily="34" charset="0"/>
              <a:cs typeface="Kokila" panose="020B0604020202020204" pitchFamily="34" charset="0"/>
            </a:endParaRPr>
          </a:p>
          <a:p>
            <a:pPr marL="128588" indent="-128588">
              <a:lnSpc>
                <a:spcPct val="107000"/>
              </a:lnSpc>
              <a:spcAft>
                <a:spcPts val="600"/>
              </a:spcAft>
              <a:buFont typeface="Arial" panose="020B0604020202020204" pitchFamily="34" charset="0"/>
              <a:buChar char="•"/>
            </a:pPr>
            <a:r>
              <a:rPr lang="hi-IN" sz="1100" dirty="0">
                <a:solidFill>
                  <a:srgbClr val="000000"/>
                </a:solidFill>
                <a:latin typeface="Kokila" panose="020B0604020202020204" pitchFamily="34" charset="0"/>
                <a:cs typeface="Kokila" panose="020B0604020202020204" pitchFamily="34" charset="0"/>
              </a:rPr>
              <a:t>संचार में कमी: कैटवॉक को संचालित किया गया बिना यह पुष्टि किए कि क्षेत्र खाली है, जिससे अचानक लाइन में तनाव आया और फ्लोरमैन का संतुलन बिगड़ा।</a:t>
            </a:r>
            <a:endParaRPr lang="en-US" sz="1100" dirty="0">
              <a:latin typeface="Kokila" panose="020B0604020202020204" pitchFamily="34" charset="0"/>
              <a:cs typeface="Kokila" panose="020B0604020202020204" pitchFamily="34" charset="0"/>
            </a:endParaRPr>
          </a:p>
          <a:p>
            <a:pPr marL="128588" indent="-128588">
              <a:lnSpc>
                <a:spcPct val="107000"/>
              </a:lnSpc>
              <a:spcAft>
                <a:spcPts val="600"/>
              </a:spcAft>
              <a:buFont typeface="Arial" panose="020B0604020202020204" pitchFamily="34" charset="0"/>
              <a:buChar char="•"/>
            </a:pPr>
            <a:r>
              <a:rPr lang="hi-IN" sz="1100" dirty="0">
                <a:latin typeface="Kokila" panose="020B0604020202020204" pitchFamily="34" charset="0"/>
                <a:cs typeface="Kokila" panose="020B0604020202020204" pitchFamily="34" charset="0"/>
              </a:rPr>
              <a:t>स्टॉप वर्क अथॉरिटी का उपयोग नहीं किया गया; किसी ने फ्लोरमैन को वी-डोर के पास देखकर हस्तक्षेप नहीं किया।</a:t>
            </a:r>
            <a:endParaRPr lang="en-US" sz="1100" dirty="0">
              <a:latin typeface="Kokila" panose="020B0604020202020204" pitchFamily="34" charset="0"/>
              <a:cs typeface="Kokila" panose="020B0604020202020204" pitchFamily="34" charset="0"/>
            </a:endParaRPr>
          </a:p>
          <a:p>
            <a:pPr marL="128588" indent="-128588">
              <a:lnSpc>
                <a:spcPct val="107000"/>
              </a:lnSpc>
              <a:spcAft>
                <a:spcPts val="600"/>
              </a:spcAft>
              <a:buFont typeface="Arial" panose="020B0604020202020204" pitchFamily="34" charset="0"/>
              <a:buChar char="•"/>
            </a:pPr>
            <a:r>
              <a:rPr lang="hi-IN" sz="1100" dirty="0">
                <a:latin typeface="Kokila" panose="020B0604020202020204" pitchFamily="34" charset="0"/>
                <a:cs typeface="Kokila" panose="020B0604020202020204" pitchFamily="34" charset="0"/>
              </a:rPr>
              <a:t>अपर्याप्त निगरानी थी।</a:t>
            </a:r>
            <a:endParaRPr lang="en-US" sz="1100" dirty="0">
              <a:latin typeface="Kokila" panose="020B0604020202020204" pitchFamily="34" charset="0"/>
              <a:cs typeface="Kokila" panose="020B0604020202020204" pitchFamily="34" charset="0"/>
            </a:endParaRPr>
          </a:p>
          <a:p>
            <a:pPr marL="114300" indent="-114300" algn="just">
              <a:defRPr/>
            </a:pPr>
            <a:r>
              <a:rPr lang="hi-IN" sz="2400" b="1" dirty="0">
                <a:solidFill>
                  <a:srgbClr val="0070C0"/>
                </a:solidFill>
                <a:latin typeface="Kokila" panose="020B0604020202020204" pitchFamily="34" charset="0"/>
                <a:ea typeface="宋体" panose="02010600030101010101" pitchFamily="2" charset="-122"/>
                <a:cs typeface="Kokila" panose="020B0604020202020204" pitchFamily="34" charset="0"/>
              </a:rPr>
              <a:t>इस घटना से आपकी सीख..</a:t>
            </a:r>
            <a:endParaRPr lang="en-US" sz="2400" b="1" dirty="0">
              <a:solidFill>
                <a:srgbClr val="0070C0"/>
              </a:solidFill>
              <a:latin typeface="Kokila" panose="020B0604020202020204" pitchFamily="34" charset="0"/>
              <a:ea typeface="宋体" panose="02010600030101010101" pitchFamily="2" charset="-122"/>
              <a:cs typeface="Kokila" panose="020B0604020202020204" pitchFamily="34" charset="0"/>
            </a:endParaRPr>
          </a:p>
          <a:p>
            <a:pPr marL="85725" indent="-85725" algn="just" defTabSz="685800">
              <a:defRPr/>
            </a:pPr>
            <a:endParaRPr lang="en-US" sz="700" dirty="0">
              <a:solidFill>
                <a:srgbClr val="000000"/>
              </a:solidFill>
              <a:latin typeface="Kokila" panose="020B0604020202020204" pitchFamily="34" charset="0"/>
              <a:cs typeface="Kokila" panose="020B0604020202020204" pitchFamily="34" charset="0"/>
            </a:endParaRPr>
          </a:p>
          <a:p>
            <a:pPr marL="128588" indent="-128588" defTabSz="685800">
              <a:buFont typeface="Arial" panose="020B0604020202020204" pitchFamily="34" charset="0"/>
              <a:buChar char="•"/>
              <a:defRPr/>
            </a:pPr>
            <a:r>
              <a:rPr lang="hi-IN" sz="1100" dirty="0">
                <a:latin typeface="Kokila" panose="020B0604020202020204" pitchFamily="34" charset="0"/>
                <a:cs typeface="Kokila" panose="020B0604020202020204" pitchFamily="34" charset="0"/>
              </a:rPr>
              <a:t>जब कोई कार्य अप्रत्याशित रूप से बदल जाए तो आपको क्या करना चाहिए?</a:t>
            </a:r>
            <a:endParaRPr lang="en-US" sz="1100" dirty="0">
              <a:latin typeface="Kokila" panose="020B0604020202020204" pitchFamily="34" charset="0"/>
              <a:cs typeface="Kokila" panose="020B0604020202020204" pitchFamily="34" charset="0"/>
            </a:endParaRPr>
          </a:p>
          <a:p>
            <a:pPr marL="128588" indent="-128588" defTabSz="685800">
              <a:buFont typeface="Arial" panose="020B0604020202020204" pitchFamily="34" charset="0"/>
              <a:buChar char="•"/>
              <a:defRPr/>
            </a:pPr>
            <a:r>
              <a:rPr lang="hi-IN" sz="1100" dirty="0">
                <a:latin typeface="Kokila" panose="020B0604020202020204" pitchFamily="34" charset="0"/>
                <a:cs typeface="Kokila" panose="020B0604020202020204" pitchFamily="34" charset="0"/>
              </a:rPr>
              <a:t>विंच लाइन को संभालने से पहले वी-डोर को बंद करना क्यों महत्वपूर्ण है?</a:t>
            </a:r>
            <a:endParaRPr lang="en-US" sz="1100" dirty="0">
              <a:latin typeface="Kokila" panose="020B0604020202020204" pitchFamily="34" charset="0"/>
              <a:cs typeface="Kokila" panose="020B0604020202020204" pitchFamily="34" charset="0"/>
            </a:endParaRPr>
          </a:p>
          <a:p>
            <a:pPr marL="128588" indent="-128588" defTabSz="685800">
              <a:buFont typeface="Arial" panose="020B0604020202020204" pitchFamily="34" charset="0"/>
              <a:buChar char="•"/>
              <a:defRPr/>
            </a:pPr>
            <a:r>
              <a:rPr lang="hi-IN" sz="1100" dirty="0">
                <a:latin typeface="Kokila" panose="020B0604020202020204" pitchFamily="34" charset="0"/>
                <a:cs typeface="Kokila" panose="020B0604020202020204" pitchFamily="34" charset="0"/>
              </a:rPr>
              <a:t>बार-बार होने वाले कार्यों के दौरान आत्मसंतुष्टि को कैसे रोका जा सकता है?</a:t>
            </a:r>
            <a:endParaRPr lang="en-US" sz="1100" dirty="0">
              <a:latin typeface="Kokila" panose="020B0604020202020204" pitchFamily="34" charset="0"/>
              <a:cs typeface="Kokila" panose="020B0604020202020204" pitchFamily="34" charset="0"/>
            </a:endParaRPr>
          </a:p>
          <a:p>
            <a:pPr marL="128588" indent="-128588" defTabSz="685800">
              <a:buFont typeface="Arial" panose="020B0604020202020204" pitchFamily="34" charset="0"/>
              <a:buChar char="•"/>
              <a:defRPr/>
            </a:pPr>
            <a:r>
              <a:rPr lang="hi-IN" sz="1100" dirty="0">
                <a:latin typeface="Kokila" panose="020B0604020202020204" pitchFamily="34" charset="0"/>
                <a:cs typeface="Kokila" panose="020B0604020202020204" pitchFamily="34" charset="0"/>
              </a:rPr>
              <a:t>प्रभावी संचार सुनिश्चित करने के लिए क्या कदम हैं?</a:t>
            </a:r>
            <a:endParaRPr lang="en-US" sz="1100" dirty="0">
              <a:latin typeface="Kokila" panose="020B0604020202020204" pitchFamily="34" charset="0"/>
              <a:cs typeface="Kokila" panose="020B0604020202020204" pitchFamily="34" charset="0"/>
            </a:endParaRPr>
          </a:p>
          <a:p>
            <a:pPr marL="128588" indent="-128588" defTabSz="685800">
              <a:buFont typeface="Arial" panose="020B0604020202020204" pitchFamily="34" charset="0"/>
              <a:buChar char="•"/>
              <a:defRPr/>
            </a:pPr>
            <a:r>
              <a:rPr lang="hi-IN" sz="1100" dirty="0">
                <a:latin typeface="Kokila" panose="020B0604020202020204" pitchFamily="34" charset="0"/>
                <a:cs typeface="Kokila" panose="020B0604020202020204" pitchFamily="34" charset="0"/>
              </a:rPr>
              <a:t>जब आप असुरक्षित कार्य/स्थितियाँ देखते हैं तो स्टॉप वर्क अथॉरिटी का उपयोग कैसे करते हैं?</a:t>
            </a:r>
            <a:endParaRPr lang="en-US" sz="1100" dirty="0">
              <a:latin typeface="Kokila" panose="020B0604020202020204" pitchFamily="34" charset="0"/>
              <a:cs typeface="Kokila" panose="020B0604020202020204" pitchFamily="34" charset="0"/>
            </a:endParaRPr>
          </a:p>
          <a:p>
            <a:pPr marL="128588" indent="-128588" defTabSz="685800">
              <a:buFont typeface="Arial" panose="020B0604020202020204" pitchFamily="34" charset="0"/>
              <a:buChar char="•"/>
              <a:defRPr/>
            </a:pPr>
            <a:r>
              <a:rPr lang="hi-IN" sz="1100" dirty="0">
                <a:latin typeface="Kokila" panose="020B0604020202020204" pitchFamily="34" charset="0"/>
                <a:cs typeface="Kokila" panose="020B0604020202020204" pitchFamily="34" charset="0"/>
              </a:rPr>
              <a:t>महत्वपूर्ण गतिविधि के दौरान प्रभावी निगरानी कैसे सुनिश्चित करते हैं?</a:t>
            </a:r>
            <a:endParaRPr lang="en-US" sz="1100" dirty="0">
              <a:solidFill>
                <a:prstClr val="black"/>
              </a:solidFill>
              <a:latin typeface="Kokila" panose="020B0604020202020204" pitchFamily="34" charset="0"/>
              <a:cs typeface="Kokila" panose="020B0604020202020204" pitchFamily="34" charset="0"/>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385386" y="1009365"/>
            <a:ext cx="8301413" cy="369332"/>
          </a:xfrm>
          <a:prstGeom prst="rect">
            <a:avLst/>
          </a:prstGeom>
          <a:solidFill>
            <a:srgbClr val="FFC000"/>
          </a:solidFill>
        </p:spPr>
        <p:txBody>
          <a:bodyPr wrap="square">
            <a:spAutoFit/>
          </a:bodyPr>
          <a:lstStyle/>
          <a:p>
            <a:pPr defTabSz="685800">
              <a:defRPr/>
            </a:pPr>
            <a:r>
              <a:rPr lang="hi-IN" b="1" dirty="0">
                <a:solidFill>
                  <a:srgbClr val="0D38B3"/>
                </a:solidFill>
                <a:latin typeface="Kokila" panose="020B0604020202020204" pitchFamily="34" charset="0"/>
                <a:cs typeface="Kokila" panose="020B0604020202020204" pitchFamily="34" charset="0"/>
              </a:rPr>
              <a:t>लक्षित दर्शक:</a:t>
            </a:r>
            <a:r>
              <a:rPr lang="en-US" b="1" dirty="0">
                <a:solidFill>
                  <a:srgbClr val="0D38B3"/>
                </a:solidFill>
                <a:latin typeface="Kokila" panose="020B0604020202020204" pitchFamily="34" charset="0"/>
                <a:cs typeface="Kokila" panose="020B0604020202020204" pitchFamily="34" charset="0"/>
              </a:rPr>
              <a:t> </a:t>
            </a:r>
            <a:r>
              <a:rPr lang="hi-IN" sz="1600" b="1" dirty="0">
                <a:solidFill>
                  <a:srgbClr val="24A316"/>
                </a:solidFill>
                <a:latin typeface="Kokila" panose="020B0604020202020204" pitchFamily="34" charset="0"/>
                <a:cs typeface="Kokila" panose="020B0604020202020204" pitchFamily="34" charset="0"/>
              </a:rPr>
              <a:t>फ्लोरमैन, सहायक ड्रिलर, ड्रिलर, रिग प्रबंधक और नाइट टूल पुशर</a:t>
            </a:r>
            <a:endParaRPr lang="en-US" sz="1600" b="1" dirty="0">
              <a:solidFill>
                <a:srgbClr val="24A316"/>
              </a:solidFill>
              <a:latin typeface="Kokila" panose="020B0604020202020204" pitchFamily="34" charset="0"/>
              <a:cs typeface="Kokila" panose="020B0604020202020204"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1" y="0"/>
            <a:ext cx="12254752" cy="399447"/>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algn="ctr">
              <a:defRPr/>
            </a:pPr>
            <a:r>
              <a:rPr lang="hi-IN" sz="2800" b="1" dirty="0">
                <a:solidFill>
                  <a:srgbClr val="00B050"/>
                </a:solidFill>
                <a:latin typeface="Kokila" panose="020B0604020202020204" pitchFamily="34" charset="0"/>
                <a:ea typeface="Tahoma" panose="020B0604030504040204" pitchFamily="34" charset="0"/>
                <a:cs typeface="Kokila" panose="020B0604020202020204" pitchFamily="34" charset="0"/>
              </a:rPr>
              <a:t>पीडीओ दूसरी चेतावनी </a:t>
            </a:r>
            <a:r>
              <a:rPr lang="en-US" sz="24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1120588" y="6450187"/>
            <a:ext cx="7566212" cy="461665"/>
          </a:xfrm>
          <a:prstGeom prst="rect">
            <a:avLst/>
          </a:prstGeom>
          <a:solidFill>
            <a:schemeClr val="accent1"/>
          </a:solidFill>
        </p:spPr>
        <p:txBody>
          <a:bodyPr wrap="square" rtlCol="0">
            <a:spAutoFit/>
          </a:bodyPr>
          <a:lstStyle/>
          <a:p>
            <a:pPr algn="ctr" defTabSz="685800" fontAlgn="base">
              <a:spcBef>
                <a:spcPct val="0"/>
              </a:spcBef>
              <a:spcAft>
                <a:spcPct val="0"/>
              </a:spcAft>
              <a:defRPr/>
            </a:pPr>
            <a:r>
              <a:rPr lang="hi-IN" sz="2400" b="1" dirty="0">
                <a:solidFill>
                  <a:srgbClr val="FFFF00"/>
                </a:solidFill>
                <a:latin typeface="Kokila" panose="020B0604020202020204" pitchFamily="34" charset="0"/>
                <a:cs typeface="Kokila" panose="020B0604020202020204" pitchFamily="34" charset="0"/>
              </a:rPr>
              <a:t>हमेशा रुकें और किसी भी गतिशील जोखिम का पुनर्मूल्यांकन करें।</a:t>
            </a:r>
            <a:endParaRPr lang="en-US" sz="2400" b="1" dirty="0">
              <a:solidFill>
                <a:srgbClr val="FFFF00"/>
              </a:solidFill>
              <a:latin typeface="Kokila" panose="020B0604020202020204" pitchFamily="34" charset="0"/>
              <a:ea typeface="MS PGothic" pitchFamily="34" charset="-128"/>
              <a:cs typeface="Kokila" panose="020B0604020202020204" pitchFamily="34" charset="0"/>
            </a:endParaRPr>
          </a:p>
        </p:txBody>
      </p:sp>
      <p:pic>
        <p:nvPicPr>
          <p:cNvPr id="10" name="Picture 9" descr="A person in a hard hat working on a machine&#10;&#10;AI-generated content may be incorrect.">
            <a:extLst>
              <a:ext uri="{FF2B5EF4-FFF2-40B4-BE49-F238E27FC236}">
                <a16:creationId xmlns:a16="http://schemas.microsoft.com/office/drawing/2014/main" id="{5120906D-F581-8676-4A0E-64DB3CD15857}"/>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965450" y="1028636"/>
            <a:ext cx="3151107" cy="1921598"/>
          </a:xfrm>
          <a:prstGeom prst="rect">
            <a:avLst/>
          </a:prstGeom>
        </p:spPr>
      </p:pic>
      <p:grpSp>
        <p:nvGrpSpPr>
          <p:cNvPr id="5" name="Group 131">
            <a:extLst>
              <a:ext uri="{FF2B5EF4-FFF2-40B4-BE49-F238E27FC236}">
                <a16:creationId xmlns:a16="http://schemas.microsoft.com/office/drawing/2014/main" id="{AB7F76C3-B921-4139-99D6-E25E2E64024C}"/>
              </a:ext>
            </a:extLst>
          </p:cNvPr>
          <p:cNvGrpSpPr>
            <a:grpSpLocks/>
          </p:cNvGrpSpPr>
          <p:nvPr/>
        </p:nvGrpSpPr>
        <p:grpSpPr bwMode="auto">
          <a:xfrm>
            <a:off x="11720928" y="2238991"/>
            <a:ext cx="252413" cy="408385"/>
            <a:chOff x="3504" y="544"/>
            <a:chExt cx="2287" cy="1855"/>
          </a:xfrm>
        </p:grpSpPr>
        <p:sp>
          <p:nvSpPr>
            <p:cNvPr id="6"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defTabSz="685800" eaLnBrk="0" fontAlgn="base" hangingPunct="0">
                <a:spcBef>
                  <a:spcPct val="0"/>
                </a:spcBef>
                <a:spcAft>
                  <a:spcPct val="0"/>
                </a:spcAft>
                <a:defRPr/>
              </a:pPr>
              <a:endParaRPr lang="en-US">
                <a:solidFill>
                  <a:srgbClr val="000000"/>
                </a:solidFill>
                <a:latin typeface="Times New Roman" pitchFamily="18" charset="0"/>
              </a:endParaRPr>
            </a:p>
          </p:txBody>
        </p:sp>
        <p:sp>
          <p:nvSpPr>
            <p:cNvPr id="16"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defTabSz="685800" eaLnBrk="0" fontAlgn="base" hangingPunct="0">
                <a:spcBef>
                  <a:spcPct val="0"/>
                </a:spcBef>
                <a:spcAft>
                  <a:spcPct val="0"/>
                </a:spcAft>
                <a:defRPr/>
              </a:pPr>
              <a:endParaRPr lang="en-US">
                <a:solidFill>
                  <a:srgbClr val="000000"/>
                </a:solidFill>
                <a:latin typeface="Times New Roman" pitchFamily="18" charset="0"/>
              </a:endParaRPr>
            </a:p>
          </p:txBody>
        </p:sp>
      </p:grpSp>
      <p:pic>
        <p:nvPicPr>
          <p:cNvPr id="11" name="Picture 10" descr="A metal fence with a light on it&#10;&#10;AI-generated content may be incorrect.">
            <a:extLst>
              <a:ext uri="{FF2B5EF4-FFF2-40B4-BE49-F238E27FC236}">
                <a16:creationId xmlns:a16="http://schemas.microsoft.com/office/drawing/2014/main" id="{BF197853-20A3-3605-0CB2-DC130466764D}"/>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930424" y="3215808"/>
            <a:ext cx="3213722" cy="1968667"/>
          </a:xfrm>
          <a:prstGeom prst="rect">
            <a:avLst/>
          </a:prstGeom>
        </p:spPr>
      </p:pic>
      <p:sp>
        <p:nvSpPr>
          <p:cNvPr id="18" name="Freeform 132">
            <a:extLst>
              <a:ext uri="{FF2B5EF4-FFF2-40B4-BE49-F238E27FC236}">
                <a16:creationId xmlns:a16="http://schemas.microsoft.com/office/drawing/2014/main" id="{A68310E0-CF63-4276-BC7B-52B36A6230C6}"/>
              </a:ext>
            </a:extLst>
          </p:cNvPr>
          <p:cNvSpPr>
            <a:spLocks/>
          </p:cNvSpPr>
          <p:nvPr/>
        </p:nvSpPr>
        <p:spPr bwMode="auto">
          <a:xfrm>
            <a:off x="11670442" y="3901609"/>
            <a:ext cx="342900" cy="3429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defTabSz="685800" eaLnBrk="0" fontAlgn="base" hangingPunct="0">
              <a:spcBef>
                <a:spcPct val="0"/>
              </a:spcBef>
              <a:spcAft>
                <a:spcPct val="0"/>
              </a:spcAft>
              <a:defRPr/>
            </a:pPr>
            <a:endParaRPr lang="en-US" dirty="0">
              <a:solidFill>
                <a:srgbClr val="000000"/>
              </a:solidFill>
              <a:latin typeface="Times New Roman" pitchFamily="18" charset="0"/>
            </a:endParaRPr>
          </a:p>
        </p:txBody>
      </p:sp>
      <p:graphicFrame>
        <p:nvGraphicFramePr>
          <p:cNvPr id="8" name="Table 7">
            <a:extLst>
              <a:ext uri="{FF2B5EF4-FFF2-40B4-BE49-F238E27FC236}">
                <a16:creationId xmlns:a16="http://schemas.microsoft.com/office/drawing/2014/main" id="{E4EB9BC0-8B27-4FD9-1D86-FF4CA03D0FAE}"/>
              </a:ext>
            </a:extLst>
          </p:cNvPr>
          <p:cNvGraphicFramePr>
            <a:graphicFrameLocks noGrp="1"/>
          </p:cNvGraphicFramePr>
          <p:nvPr>
            <p:extLst>
              <p:ext uri="{D42A27DB-BD31-4B8C-83A1-F6EECF244321}">
                <p14:modId xmlns:p14="http://schemas.microsoft.com/office/powerpoint/2010/main" val="1964714628"/>
              </p:ext>
            </p:extLst>
          </p:nvPr>
        </p:nvGraphicFramePr>
        <p:xfrm>
          <a:off x="257074" y="481270"/>
          <a:ext cx="11677852" cy="457200"/>
        </p:xfrm>
        <a:graphic>
          <a:graphicData uri="http://schemas.openxmlformats.org/drawingml/2006/table">
            <a:tbl>
              <a:tblPr firstRow="1" bandRow="1">
                <a:tableStyleId>{F5AB1C69-6EDB-4FF4-983F-18BD219EF322}</a:tableStyleId>
              </a:tblPr>
              <a:tblGrid>
                <a:gridCol w="650327">
                  <a:extLst>
                    <a:ext uri="{9D8B030D-6E8A-4147-A177-3AD203B41FA5}">
                      <a16:colId xmlns:a16="http://schemas.microsoft.com/office/drawing/2014/main" val="2915212829"/>
                    </a:ext>
                  </a:extLst>
                </a:gridCol>
                <a:gridCol w="1032616">
                  <a:extLst>
                    <a:ext uri="{9D8B030D-6E8A-4147-A177-3AD203B41FA5}">
                      <a16:colId xmlns:a16="http://schemas.microsoft.com/office/drawing/2014/main" val="1263731317"/>
                    </a:ext>
                  </a:extLst>
                </a:gridCol>
                <a:gridCol w="1048897">
                  <a:extLst>
                    <a:ext uri="{9D8B030D-6E8A-4147-A177-3AD203B41FA5}">
                      <a16:colId xmlns:a16="http://schemas.microsoft.com/office/drawing/2014/main" val="3493424009"/>
                    </a:ext>
                  </a:extLst>
                </a:gridCol>
                <a:gridCol w="901144">
                  <a:extLst>
                    <a:ext uri="{9D8B030D-6E8A-4147-A177-3AD203B41FA5}">
                      <a16:colId xmlns:a16="http://schemas.microsoft.com/office/drawing/2014/main" val="578596613"/>
                    </a:ext>
                  </a:extLst>
                </a:gridCol>
                <a:gridCol w="1730607">
                  <a:extLst>
                    <a:ext uri="{9D8B030D-6E8A-4147-A177-3AD203B41FA5}">
                      <a16:colId xmlns:a16="http://schemas.microsoft.com/office/drawing/2014/main" val="710035722"/>
                    </a:ext>
                  </a:extLst>
                </a:gridCol>
                <a:gridCol w="1607724">
                  <a:extLst>
                    <a:ext uri="{9D8B030D-6E8A-4147-A177-3AD203B41FA5}">
                      <a16:colId xmlns:a16="http://schemas.microsoft.com/office/drawing/2014/main" val="1371902183"/>
                    </a:ext>
                  </a:extLst>
                </a:gridCol>
                <a:gridCol w="1454119">
                  <a:extLst>
                    <a:ext uri="{9D8B030D-6E8A-4147-A177-3AD203B41FA5}">
                      <a16:colId xmlns:a16="http://schemas.microsoft.com/office/drawing/2014/main" val="1814095484"/>
                    </a:ext>
                  </a:extLst>
                </a:gridCol>
                <a:gridCol w="652093">
                  <a:extLst>
                    <a:ext uri="{9D8B030D-6E8A-4147-A177-3AD203B41FA5}">
                      <a16:colId xmlns:a16="http://schemas.microsoft.com/office/drawing/2014/main" val="2001367833"/>
                    </a:ext>
                  </a:extLst>
                </a:gridCol>
                <a:gridCol w="962025">
                  <a:extLst>
                    <a:ext uri="{9D8B030D-6E8A-4147-A177-3AD203B41FA5}">
                      <a16:colId xmlns:a16="http://schemas.microsoft.com/office/drawing/2014/main" val="2964666558"/>
                    </a:ext>
                  </a:extLst>
                </a:gridCol>
                <a:gridCol w="1638300">
                  <a:extLst>
                    <a:ext uri="{9D8B030D-6E8A-4147-A177-3AD203B41FA5}">
                      <a16:colId xmlns:a16="http://schemas.microsoft.com/office/drawing/2014/main" val="695451150"/>
                    </a:ext>
                  </a:extLst>
                </a:gridCol>
              </a:tblGrid>
              <a:tr h="399447">
                <a:tc>
                  <a:txBody>
                    <a:bodyPr/>
                    <a:lstStyle/>
                    <a:p>
                      <a:pPr algn="r"/>
                      <a:r>
                        <a:rPr lang="hi-IN" sz="1200" b="1" dirty="0">
                          <a:solidFill>
                            <a:prstClr val="black"/>
                          </a:solidFill>
                          <a:latin typeface="Kokila" panose="020B0604020202020204" pitchFamily="34" charset="0"/>
                          <a:cs typeface="Kokila" panose="020B0604020202020204" pitchFamily="34" charset="0"/>
                        </a:rPr>
                        <a:t>तारीख</a:t>
                      </a:r>
                      <a:r>
                        <a:rPr kumimoji="0" lang="en-GB" sz="1200"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endParaRPr kumimoji="0" lang="en-GB"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algn="r"/>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समय</a:t>
                      </a:r>
                      <a:r>
                        <a:rPr kumimoji="0" lang="en-GB"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endParaRPr lang="en-US" sz="1200"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06-02-2025 </a:t>
                      </a:r>
                    </a:p>
                    <a:p>
                      <a:r>
                        <a:rPr kumimoji="0" lang="en-GB"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09:26 </a:t>
                      </a:r>
                      <a:r>
                        <a:rPr kumimoji="0" lang="hi-IN"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पूर्वाह्न</a:t>
                      </a:r>
                      <a:endParaRPr lang="en-US" sz="1200"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hi-IN" sz="1200" b="1" dirty="0">
                          <a:solidFill>
                            <a:prstClr val="black"/>
                          </a:solidFill>
                          <a:latin typeface="Kokila" panose="020B0604020202020204" pitchFamily="34" charset="0"/>
                          <a:cs typeface="Kokila" panose="020B0604020202020204" pitchFamily="34" charset="0"/>
                        </a:rPr>
                        <a:t>घटना का शीर्षक</a:t>
                      </a:r>
                      <a:r>
                        <a:rPr kumimoji="0" lang="en-US"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पीआईएम</a:t>
                      </a:r>
                      <a:r>
                        <a:rPr kumimoji="0" lang="en-GB"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endParaRPr kumimoji="0" lang="en-GB" sz="1200" b="1" i="0" u="none" strike="noStrike" kern="1200" cap="none" spc="0" normalizeH="0" baseline="0" noProof="0" dirty="0">
                        <a:ln>
                          <a:noFill/>
                        </a:ln>
                        <a:solidFill>
                          <a:prstClr val="black"/>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i-IN" sz="1200" b="1" dirty="0">
                          <a:solidFill>
                            <a:srgbClr val="4472C4"/>
                          </a:solidFill>
                          <a:latin typeface="Kokila" panose="020B0604020202020204" pitchFamily="34" charset="0"/>
                          <a:cs typeface="Kokila" panose="020B0604020202020204" pitchFamily="34" charset="0"/>
                        </a:rPr>
                        <a:t>हाईपो</a:t>
                      </a:r>
                      <a:r>
                        <a:rPr kumimoji="0" lang="en-US"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#10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11754</a:t>
                      </a:r>
                      <a:r>
                        <a:rPr kumimoji="0" lang="en-US" sz="1200" b="1" u="none" strike="noStrike" kern="1200" cap="none" spc="0" normalizeH="0" baseline="0" noProof="0" dirty="0">
                          <a:ln>
                            <a:noFill/>
                          </a:ln>
                          <a:solidFill>
                            <a:srgbClr val="4472C4"/>
                          </a:solidFill>
                          <a:effectLst/>
                          <a:uLnTx/>
                          <a:uFillTx/>
                          <a:latin typeface="Kokila" panose="020B0604020202020204" pitchFamily="34" charset="0"/>
                          <a:ea typeface="+mn-ea"/>
                          <a:cs typeface="Kokila" panose="020B0604020202020204" pitchFamily="34" charset="0"/>
                        </a:rPr>
                        <a:t>76                     </a:t>
                      </a:r>
                      <a:endParaRPr kumimoji="0" lang="en-US"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जोखिम श्रेणी</a:t>
                      </a:r>
                      <a:r>
                        <a:rPr kumimoji="0" lang="en-US"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r>
                        <a:rPr lang="hi-IN" sz="1200" b="1" kern="1200" noProof="0" dirty="0">
                          <a:solidFill>
                            <a:schemeClr val="tx1"/>
                          </a:solidFill>
                          <a:latin typeface="Kokila" panose="020B0604020202020204" pitchFamily="34" charset="0"/>
                          <a:cs typeface="Kokila" panose="020B0604020202020204" pitchFamily="34" charset="0"/>
                        </a:rPr>
                        <a:t>चोट/संपत्ति क्षति</a:t>
                      </a:r>
                      <a:r>
                        <a:rPr lang="en-US" sz="1200" b="1" kern="1200" noProof="0" dirty="0">
                          <a:solidFill>
                            <a:schemeClr val="tx1"/>
                          </a:solidFill>
                          <a:latin typeface="Kokila" panose="020B0604020202020204" pitchFamily="34" charset="0"/>
                          <a:cs typeface="Kokila" panose="020B0604020202020204" pitchFamily="34" charset="0"/>
                        </a:rPr>
                        <a:t>:</a:t>
                      </a:r>
                      <a:endParaRPr lang="en-US" sz="1200" b="1" kern="1200" dirty="0">
                        <a:solidFill>
                          <a:schemeClr val="tx1"/>
                        </a:solidFill>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hi-IN"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फिसलना, ठोकर लगना, गिरना</a:t>
                      </a:r>
                      <a:r>
                        <a:rPr kumimoji="0" lang="en-US"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p>
                    <a:p>
                      <a:r>
                        <a:rPr kumimoji="0" lang="hi-IN"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प्राथमिक चिकित्सा मामला</a:t>
                      </a:r>
                      <a:endParaRPr kumimoji="0" lang="en-US"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वास्तविक गंभीरता</a:t>
                      </a:r>
                      <a:r>
                        <a:rPr kumimoji="0" lang="en-US"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p>
                    <a:p>
                      <a:pPr algn="r"/>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संभावित गंभीरता</a:t>
                      </a:r>
                      <a:r>
                        <a:rPr kumimoji="0" lang="en-US"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endParaRPr lang="en-US" sz="1200"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1</a:t>
                      </a:r>
                      <a:r>
                        <a:rPr kumimoji="0" lang="hi-IN"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पी</a:t>
                      </a:r>
                      <a:endParaRPr kumimoji="0" lang="en-GB"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a:p>
                      <a:r>
                        <a:rPr kumimoji="0" lang="hi-IN"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सी</a:t>
                      </a:r>
                      <a:r>
                        <a:rPr kumimoji="0" lang="en-GB"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4</a:t>
                      </a:r>
                      <a:r>
                        <a:rPr kumimoji="0" lang="hi-IN"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पी</a:t>
                      </a:r>
                      <a:endParaRPr kumimoji="0" lang="en-GB"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hi-IN" sz="12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गतिविधि</a:t>
                      </a:r>
                      <a:r>
                        <a:rPr kumimoji="0" lang="en-GB" sz="12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a:t>
                      </a:r>
                    </a:p>
                    <a:p>
                      <a:pPr marL="0" algn="r" defTabSz="914400" rtl="0" eaLnBrk="1" latinLnBrk="0" hangingPunct="1"/>
                      <a:r>
                        <a:rPr kumimoji="0" lang="hi-IN" sz="12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स्थान</a:t>
                      </a:r>
                      <a:r>
                        <a:rPr kumimoji="0" lang="en-GB" sz="12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a:t>
                      </a:r>
                      <a:endParaRPr kumimoji="0" lang="en-US" sz="1200" b="1" i="0" u="none" strike="noStrike" kern="1200" cap="none" spc="0" normalizeH="0" baseline="0" dirty="0">
                        <a:ln>
                          <a:noFill/>
                        </a:ln>
                        <a:solidFill>
                          <a:prstClr val="black"/>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hi-IN" sz="11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जार को नीचे रखना</a:t>
                      </a:r>
                      <a:endParaRPr kumimoji="0" lang="en-US" sz="11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1175476</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spTree>
    <p:extLst>
      <p:ext uri="{BB962C8B-B14F-4D97-AF65-F5344CB8AC3E}">
        <p14:creationId xmlns:p14="http://schemas.microsoft.com/office/powerpoint/2010/main" val="3000052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0" y="0"/>
            <a:ext cx="12192000" cy="453582"/>
          </a:xfrm>
          <a:solidFill>
            <a:srgbClr val="FFC000"/>
          </a:solidFill>
        </p:spPr>
        <p:txBody>
          <a:bodyPr>
            <a:normAutofit/>
          </a:bodyPr>
          <a:lstStyle/>
          <a:p>
            <a:pPr algn="ctr"/>
            <a:r>
              <a:rPr lang="hi-IN" sz="2400" b="1" dirty="0">
                <a:solidFill>
                  <a:srgbClr val="00B050"/>
                </a:solidFill>
                <a:latin typeface="Kokila" panose="020B0604020202020204" pitchFamily="34" charset="0"/>
                <a:ea typeface="MS PGothic" pitchFamily="34" charset="-128"/>
                <a:cs typeface="Kokila" panose="020B0604020202020204" pitchFamily="34" charset="0"/>
              </a:rPr>
              <a:t>प्रभावी सीख</a:t>
            </a:r>
            <a:endParaRPr lang="en-US" dirty="0">
              <a:solidFill>
                <a:srgbClr val="24A316"/>
              </a:solidFill>
            </a:endParaRPr>
          </a:p>
        </p:txBody>
      </p:sp>
      <p:sp>
        <p:nvSpPr>
          <p:cNvPr id="6" name="Rectangle 5">
            <a:extLst>
              <a:ext uri="{FF2B5EF4-FFF2-40B4-BE49-F238E27FC236}">
                <a16:creationId xmlns:a16="http://schemas.microsoft.com/office/drawing/2014/main" id="{2A4C66E9-CF65-4A0F-9A16-76B64C582F3A}"/>
              </a:ext>
            </a:extLst>
          </p:cNvPr>
          <p:cNvSpPr/>
          <p:nvPr/>
        </p:nvSpPr>
        <p:spPr>
          <a:xfrm>
            <a:off x="425606" y="605366"/>
            <a:ext cx="10928195" cy="307777"/>
          </a:xfrm>
          <a:prstGeom prst="rect">
            <a:avLst/>
          </a:prstGeom>
        </p:spPr>
        <p:txBody>
          <a:bodyPr wrap="square">
            <a:spAutoFit/>
          </a:bodyPr>
          <a:lstStyle/>
          <a:p>
            <a:pPr marL="342900" indent="-342900">
              <a:defRPr/>
            </a:pPr>
            <a:r>
              <a:rPr lang="hi-IN" sz="1400" b="1" dirty="0">
                <a:latin typeface="Tahoma" pitchFamily="34" charset="0"/>
              </a:rPr>
              <a:t>यह सुनिश्चित करने के लिए कि सीख को साइट पर रोजमर्रा की गतिविधियों में लागू किया जाए, कृपया नीचे दिए गए सवालों के जवाब दें:</a:t>
            </a:r>
          </a:p>
        </p:txBody>
      </p:sp>
      <p:sp>
        <p:nvSpPr>
          <p:cNvPr id="7" name="Rectangle 6">
            <a:extLst>
              <a:ext uri="{FF2B5EF4-FFF2-40B4-BE49-F238E27FC236}">
                <a16:creationId xmlns:a16="http://schemas.microsoft.com/office/drawing/2014/main" id="{4D883F2B-B3CE-4AB4-AB99-0AA90A5717A9}"/>
              </a:ext>
            </a:extLst>
          </p:cNvPr>
          <p:cNvSpPr/>
          <p:nvPr/>
        </p:nvSpPr>
        <p:spPr>
          <a:xfrm>
            <a:off x="425606" y="1042114"/>
            <a:ext cx="11134492" cy="2405402"/>
          </a:xfrm>
          <a:prstGeom prst="rect">
            <a:avLst/>
          </a:prstGeom>
        </p:spPr>
        <p:txBody>
          <a:bodyPr wrap="square">
            <a:spAutoFit/>
          </a:bodyPr>
          <a:lstStyle/>
          <a:p>
            <a:pPr marL="342900" lvl="0" indent="-342900">
              <a:defRPr/>
            </a:pPr>
            <a:r>
              <a:rPr lang="hi-IN" b="1" dirty="0">
                <a:solidFill>
                  <a:prstClr val="black">
                    <a:lumMod val="95000"/>
                    <a:lumOff val="5000"/>
                  </a:prstClr>
                </a:solidFill>
                <a:latin typeface="Kokila" panose="020B0604020202020204" pitchFamily="34" charset="0"/>
                <a:cs typeface="Kokila" panose="020B0604020202020204" pitchFamily="34" charset="0"/>
              </a:rPr>
              <a:t>सीख को साइट पर </a:t>
            </a:r>
            <a:r>
              <a:rPr lang="hi-IN" b="1" dirty="0">
                <a:solidFill>
                  <a:srgbClr val="0000FF"/>
                </a:solidFill>
                <a:latin typeface="Kokila" panose="020B0604020202020204" pitchFamily="34" charset="0"/>
                <a:cs typeface="Kokila" panose="020B0604020202020204" pitchFamily="34" charset="0"/>
              </a:rPr>
              <a:t>कैसे</a:t>
            </a:r>
            <a:r>
              <a:rPr lang="hi-IN" b="1" dirty="0">
                <a:solidFill>
                  <a:prstClr val="black">
                    <a:lumMod val="95000"/>
                    <a:lumOff val="5000"/>
                  </a:prstClr>
                </a:solidFill>
                <a:latin typeface="Kokila" panose="020B0604020202020204" pitchFamily="34" charset="0"/>
                <a:cs typeface="Kokila" panose="020B0604020202020204" pitchFamily="34" charset="0"/>
              </a:rPr>
              <a:t> लागू किया जा सकता है?</a:t>
            </a:r>
            <a:endParaRPr lang="en-US" b="1" dirty="0">
              <a:solidFill>
                <a:prstClr val="black"/>
              </a:solidFill>
              <a:latin typeface="Kokila" panose="020B0604020202020204" pitchFamily="34" charset="0"/>
              <a:cs typeface="Kokila" panose="020B0604020202020204" pitchFamily="34" charset="0"/>
            </a:endParaRPr>
          </a:p>
          <a:p>
            <a:pPr marL="342900" indent="-342900">
              <a:defRPr/>
            </a:pPr>
            <a:endParaRPr lang="en-US" sz="1600" dirty="0">
              <a:solidFill>
                <a:srgbClr val="0033CC"/>
              </a:solidFill>
              <a:latin typeface="Calibri" panose="020F0502020204030204" pitchFamily="34" charset="0"/>
              <a:sym typeface="Wingdings" pitchFamily="2" charset="2"/>
            </a:endParaRPr>
          </a:p>
          <a:p>
            <a:pPr marL="342900" indent="-342900">
              <a:lnSpc>
                <a:spcPct val="115000"/>
              </a:lnSpc>
              <a:spcAft>
                <a:spcPts val="800"/>
              </a:spcAft>
              <a:buFont typeface="+mj-lt"/>
              <a:buAutoNum type="arabicPeriod"/>
            </a:pPr>
            <a:r>
              <a:rPr lang="hi-IN" sz="1600" b="1" dirty="0">
                <a:solidFill>
                  <a:srgbClr val="0033CC"/>
                </a:solidFill>
                <a:latin typeface="Calibri" panose="020F0502020204030204" pitchFamily="34" charset="0"/>
              </a:rPr>
              <a:t>सुपरवाइजर के नेतृत्व में कोचिंग</a:t>
            </a:r>
            <a:r>
              <a:rPr lang="en-US" sz="1600" b="1" dirty="0">
                <a:solidFill>
                  <a:srgbClr val="0033CC"/>
                </a:solidFill>
                <a:latin typeface="Calibri" panose="020F0502020204030204" pitchFamily="34" charset="0"/>
              </a:rPr>
              <a:t> </a:t>
            </a:r>
            <a:r>
              <a:rPr lang="en-US" sz="1600" dirty="0">
                <a:solidFill>
                  <a:srgbClr val="0033CC"/>
                </a:solidFill>
                <a:latin typeface="Calibri" panose="020F0502020204030204" pitchFamily="34" charset="0"/>
              </a:rPr>
              <a:t>– </a:t>
            </a:r>
            <a:r>
              <a:rPr lang="hi-IN" sz="1400" dirty="0">
                <a:solidFill>
                  <a:srgbClr val="0033CC"/>
                </a:solidFill>
                <a:latin typeface="Calibri" panose="020F0502020204030204" pitchFamily="34" charset="0"/>
              </a:rPr>
              <a:t>नाइट टूल पुशर और ड्रिलर प्री-जॉब टॉक का नेतृत्व करें और संचालन परिवर्तनों के दौरान तत्काल कोचिंग प्रदान करें। वास्तविक घटना उदाहरणों के साथ टूलबॉक्स टॉक अपडेट करें और यदि कार्य योजना से हटते हैं तो नया टीबीटी अनिवार्य करें।</a:t>
            </a:r>
            <a:endParaRPr lang="en-US" sz="1400" dirty="0">
              <a:solidFill>
                <a:srgbClr val="0033CC"/>
              </a:solidFill>
              <a:latin typeface="Calibri" panose="020F0502020204030204" pitchFamily="34" charset="0"/>
            </a:endParaRPr>
          </a:p>
          <a:p>
            <a:pPr marL="342900" indent="-342900">
              <a:lnSpc>
                <a:spcPct val="115000"/>
              </a:lnSpc>
              <a:spcAft>
                <a:spcPts val="800"/>
              </a:spcAft>
              <a:buFont typeface="+mj-lt"/>
              <a:buAutoNum type="arabicPeriod"/>
            </a:pPr>
            <a:r>
              <a:rPr lang="hi-IN" sz="1600" b="1" dirty="0">
                <a:solidFill>
                  <a:srgbClr val="0033CC"/>
                </a:solidFill>
                <a:latin typeface="Calibri" panose="020F0502020204030204" pitchFamily="34" charset="0"/>
              </a:rPr>
              <a:t>प्रत्यक्ष अवलोकन और प्रतिक्रिया</a:t>
            </a:r>
            <a:r>
              <a:rPr lang="en-US" sz="1600" b="1" dirty="0">
                <a:solidFill>
                  <a:srgbClr val="0033CC"/>
                </a:solidFill>
                <a:latin typeface="Calibri" panose="020F0502020204030204" pitchFamily="34" charset="0"/>
              </a:rPr>
              <a:t> </a:t>
            </a:r>
            <a:r>
              <a:rPr lang="en-US" sz="1600" dirty="0">
                <a:solidFill>
                  <a:srgbClr val="0033CC"/>
                </a:solidFill>
                <a:latin typeface="Calibri" panose="020F0502020204030204" pitchFamily="34" charset="0"/>
              </a:rPr>
              <a:t>– </a:t>
            </a:r>
            <a:r>
              <a:rPr lang="hi-IN" sz="1400" dirty="0">
                <a:solidFill>
                  <a:srgbClr val="0033CC"/>
                </a:solidFill>
                <a:latin typeface="Calibri" panose="020F0502020204030204" pitchFamily="34" charset="0"/>
              </a:rPr>
              <a:t>एचएसई और संचालन टीमों द्वारा उच्च जोखिम वाले कार्यों पर यादृच्छिक स्पॉट-चेक और ऑडिट करें, सुरक्षित प्रथाओं को सुदृढ़ करने के लिए तत्काल प्रतिक्रिया प्रदान करें।</a:t>
            </a:r>
            <a:endParaRPr lang="en-US" sz="1400" dirty="0">
              <a:solidFill>
                <a:srgbClr val="0033CC"/>
              </a:solidFill>
              <a:latin typeface="Calibri" panose="020F0502020204030204" pitchFamily="34" charset="0"/>
            </a:endParaRPr>
          </a:p>
          <a:p>
            <a:pPr marL="342900" indent="-342900">
              <a:lnSpc>
                <a:spcPct val="115000"/>
              </a:lnSpc>
              <a:spcAft>
                <a:spcPts val="800"/>
              </a:spcAft>
              <a:buFont typeface="+mj-lt"/>
              <a:buAutoNum type="arabicPeriod"/>
            </a:pPr>
            <a:r>
              <a:rPr lang="hi-IN" sz="1600" b="1" dirty="0">
                <a:solidFill>
                  <a:srgbClr val="0033CC"/>
                </a:solidFill>
                <a:latin typeface="Calibri" panose="020F0502020204030204" pitchFamily="34" charset="0"/>
              </a:rPr>
              <a:t>स्पष्ट एसओपी और सुलभ मार्गदर्शन</a:t>
            </a:r>
            <a:r>
              <a:rPr lang="en-US" sz="1600" b="1" dirty="0">
                <a:solidFill>
                  <a:srgbClr val="0033CC"/>
                </a:solidFill>
                <a:latin typeface="Calibri" panose="020F0502020204030204" pitchFamily="34" charset="0"/>
              </a:rPr>
              <a:t> </a:t>
            </a:r>
            <a:r>
              <a:rPr lang="en-US" sz="1600" dirty="0">
                <a:solidFill>
                  <a:srgbClr val="0033CC"/>
                </a:solidFill>
                <a:latin typeface="Calibri" panose="020F0502020204030204" pitchFamily="34" charset="0"/>
              </a:rPr>
              <a:t>– </a:t>
            </a:r>
            <a:r>
              <a:rPr lang="hi-IN" sz="1400" dirty="0">
                <a:solidFill>
                  <a:srgbClr val="0033CC"/>
                </a:solidFill>
                <a:latin typeface="Calibri" panose="020F0502020204030204" pitchFamily="34" charset="0"/>
              </a:rPr>
              <a:t>अपडेटेड एसओपी, त्वरित गाइड, और जोखिम संकेत प्रमुख स्थानों (ड्रिलर के केबिन, डॉगहाउस, टूल पुशर का कार्यालय) में रखें ताकि तुरंत संदर्भ लिया जा सके।</a:t>
            </a:r>
            <a:endParaRPr lang="en-US" sz="1600" dirty="0">
              <a:solidFill>
                <a:srgbClr val="0033CC"/>
              </a:solidFill>
              <a:latin typeface="Calibri" panose="020F0502020204030204" pitchFamily="34" charset="0"/>
              <a:sym typeface="Wingdings" pitchFamily="2" charset="2"/>
            </a:endParaRPr>
          </a:p>
        </p:txBody>
      </p:sp>
      <p:sp>
        <p:nvSpPr>
          <p:cNvPr id="8" name="Rectangle 7">
            <a:extLst>
              <a:ext uri="{FF2B5EF4-FFF2-40B4-BE49-F238E27FC236}">
                <a16:creationId xmlns:a16="http://schemas.microsoft.com/office/drawing/2014/main" id="{157B34FE-FE13-2125-E0ED-BE3C64FFEEA1}"/>
              </a:ext>
            </a:extLst>
          </p:cNvPr>
          <p:cNvSpPr/>
          <p:nvPr/>
        </p:nvSpPr>
        <p:spPr>
          <a:xfrm>
            <a:off x="528754" y="3667311"/>
            <a:ext cx="11134492" cy="2585323"/>
          </a:xfrm>
          <a:prstGeom prst="rect">
            <a:avLst/>
          </a:prstGeom>
        </p:spPr>
        <p:txBody>
          <a:bodyPr wrap="square">
            <a:spAutoFit/>
          </a:bodyPr>
          <a:lstStyle/>
          <a:p>
            <a:pPr lvl="0">
              <a:defRPr/>
            </a:pPr>
            <a:r>
              <a:rPr lang="hi-IN" b="1" dirty="0">
                <a:latin typeface="Kokila" panose="020B0604020202020204" pitchFamily="34" charset="0"/>
                <a:cs typeface="Kokila" panose="020B0604020202020204" pitchFamily="34" charset="0"/>
              </a:rPr>
              <a:t>इस कार्रवाई को </a:t>
            </a:r>
            <a:r>
              <a:rPr lang="hi-IN" b="1" dirty="0">
                <a:solidFill>
                  <a:srgbClr val="0000FF"/>
                </a:solidFill>
                <a:latin typeface="Kokila" panose="020B0604020202020204" pitchFamily="34" charset="0"/>
                <a:cs typeface="Kokila" panose="020B0604020202020204" pitchFamily="34" charset="0"/>
              </a:rPr>
              <a:t>कैसे</a:t>
            </a:r>
            <a:r>
              <a:rPr lang="hi-IN" b="1" dirty="0">
                <a:latin typeface="Kokila" panose="020B0604020202020204" pitchFamily="34" charset="0"/>
                <a:cs typeface="Kokila" panose="020B0604020202020204" pitchFamily="34" charset="0"/>
              </a:rPr>
              <a:t> बनाए रखा जा सकता है?</a:t>
            </a:r>
            <a:endParaRPr lang="en-US" b="1" dirty="0">
              <a:latin typeface="Kokila" panose="020B0604020202020204" pitchFamily="34" charset="0"/>
              <a:cs typeface="Kokila" panose="020B060402020202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285750" indent="-285750">
              <a:buFont typeface="Arial" panose="020B0604020202020204" pitchFamily="34" charset="0"/>
              <a:buChar char="•"/>
            </a:pPr>
            <a:r>
              <a:rPr lang="hi-IN" sz="1600" b="1" dirty="0">
                <a:solidFill>
                  <a:srgbClr val="0000FF"/>
                </a:solidFill>
              </a:rPr>
              <a:t>सुपरवाइजर जवाबदेही सत्यापन</a:t>
            </a:r>
            <a:r>
              <a:rPr lang="en-US" sz="1600" dirty="0">
                <a:solidFill>
                  <a:srgbClr val="0000FF"/>
                </a:solidFill>
              </a:rPr>
              <a:t> – </a:t>
            </a:r>
            <a:r>
              <a:rPr lang="hi-IN" sz="1400" dirty="0">
                <a:solidFill>
                  <a:srgbClr val="0000FF"/>
                </a:solidFill>
              </a:rPr>
              <a:t>सीसीटीवी समीक्षा, चेक-इन, और स्पॉट ऑडिट का उपयोग करके पुष्टि करें कि सुपरवाइजर महत्वपूर्ण संचालनों के दौरान मौजूद हैं और सक्रिय रूप से नेतृत्व कर रहे हैं।</a:t>
            </a:r>
            <a:endParaRPr lang="en-US" sz="1600" dirty="0">
              <a:solidFill>
                <a:srgbClr val="0000FF"/>
              </a:solidFill>
            </a:endParaRPr>
          </a:p>
          <a:p>
            <a:pPr marL="285750" indent="-285750">
              <a:buFont typeface="Arial" panose="020B0604020202020204" pitchFamily="34" charset="0"/>
              <a:buChar char="•"/>
            </a:pPr>
            <a:endParaRPr lang="en-US" sz="1600" dirty="0">
              <a:solidFill>
                <a:srgbClr val="0000FF"/>
              </a:solidFill>
            </a:endParaRPr>
          </a:p>
          <a:p>
            <a:pPr marL="285750" indent="-285750">
              <a:buFont typeface="Arial" panose="020B0604020202020204" pitchFamily="34" charset="0"/>
              <a:buChar char="•"/>
            </a:pPr>
            <a:r>
              <a:rPr lang="hi-IN" sz="1600" b="1" dirty="0">
                <a:solidFill>
                  <a:srgbClr val="0000FF"/>
                </a:solidFill>
              </a:rPr>
              <a:t>नेतृत्व की भागीदारी और निरीक्षण</a:t>
            </a:r>
            <a:r>
              <a:rPr lang="en-US" sz="1600" dirty="0">
                <a:solidFill>
                  <a:srgbClr val="0000FF"/>
                </a:solidFill>
              </a:rPr>
              <a:t> – </a:t>
            </a:r>
            <a:r>
              <a:rPr lang="hi-IN" sz="1400" dirty="0">
                <a:solidFill>
                  <a:srgbClr val="0000FF"/>
                </a:solidFill>
              </a:rPr>
              <a:t>रिग प्रबंधक और अधीक्षक नियमित रूप से क्रू के साथ जुड़ें ताकि अनुपालन की निगरानी हो, प्रतिक्रिया एकत्र हो, और निरंतर सुधार हो।</a:t>
            </a:r>
            <a:endParaRPr lang="en-US" sz="1600" dirty="0">
              <a:solidFill>
                <a:srgbClr val="0000FF"/>
              </a:solidFill>
            </a:endParaRPr>
          </a:p>
          <a:p>
            <a:pPr marL="285750" indent="-285750">
              <a:buFont typeface="Arial" panose="020B0604020202020204" pitchFamily="34" charset="0"/>
              <a:buChar char="•"/>
            </a:pPr>
            <a:endParaRPr lang="en-US" sz="1600" dirty="0">
              <a:solidFill>
                <a:srgbClr val="0000FF"/>
              </a:solidFill>
            </a:endParaRPr>
          </a:p>
          <a:p>
            <a:pPr marL="285750" indent="-285750">
              <a:buFont typeface="Arial" panose="020B0604020202020204" pitchFamily="34" charset="0"/>
              <a:buChar char="•"/>
            </a:pPr>
            <a:r>
              <a:rPr lang="hi-IN" sz="1600" b="1" dirty="0">
                <a:solidFill>
                  <a:srgbClr val="0000FF"/>
                </a:solidFill>
              </a:rPr>
              <a:t>केपीआई निगरानी और घटना एकीकरण</a:t>
            </a:r>
            <a:r>
              <a:rPr lang="en-US" sz="1600" dirty="0">
                <a:solidFill>
                  <a:srgbClr val="0000FF"/>
                </a:solidFill>
              </a:rPr>
              <a:t> – </a:t>
            </a:r>
            <a:r>
              <a:rPr lang="hi-IN" sz="1400" dirty="0">
                <a:solidFill>
                  <a:srgbClr val="0000FF"/>
                </a:solidFill>
              </a:rPr>
              <a:t>गतिशील जोखिम मूल्यांकन (जैसे, अपडेटेड टीबीटी) और विंच के उचित उपयोग का पालन कार्य-पश्चात समीक्षा और घटना जांच के माध्यम से ट्रैक करें।</a:t>
            </a:r>
            <a:endParaRPr lang="en-US" sz="1600" dirty="0">
              <a:solidFill>
                <a:srgbClr val="0000FF"/>
              </a:solidFill>
            </a:endParaRPr>
          </a:p>
        </p:txBody>
      </p:sp>
    </p:spTree>
    <p:extLst>
      <p:ext uri="{BB962C8B-B14F-4D97-AF65-F5344CB8AC3E}">
        <p14:creationId xmlns:p14="http://schemas.microsoft.com/office/powerpoint/2010/main" val="2429660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Hindi</Language>
    <DocId xmlns="4880e4f8-4b7d-4bdd-91e3-e10d47036eca">92955</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EB1FCF-0E89-482E-A62E-598FF58845D8}">
  <ds:schemaRefs>
    <ds:schemaRef ds:uri="http://purl.org/dc/elements/1.1/"/>
    <ds:schemaRef ds:uri="http://www.w3.org/XML/1998/namespace"/>
    <ds:schemaRef ds:uri="http://purl.org/dc/dcmitype/"/>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3ad483c2-a27c-44cd-acb6-8713d8ff8005"/>
    <ds:schemaRef ds:uri="9631920e-bae7-4c43-942b-34d6d53535fa"/>
    <ds:schemaRef ds:uri="ad97fc0f-0a12-4315-924d-6cfe8dc983fa"/>
  </ds:schemaRefs>
</ds:datastoreItem>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B4C24029-6033-462A-986C-DCED0DEEEEDF}"/>
</file>

<file path=docMetadata/LabelInfo.xml><?xml version="1.0" encoding="utf-8"?>
<clbl:labelList xmlns:clbl="http://schemas.microsoft.com/office/2020/mipLabelMetadata">
  <clbl:label id="{bad6f6f2-a951-4904-b531-92e1207fc7a5}" enabled="1" method="Standard" siteId="{b7be7686-6f97-4db7-9081-a23cf09a96b5}" removed="0"/>
</clbl:labelList>
</file>

<file path=docProps/app.xml><?xml version="1.0" encoding="utf-8"?>
<Properties xmlns="http://schemas.openxmlformats.org/officeDocument/2006/extended-properties" xmlns:vt="http://schemas.openxmlformats.org/officeDocument/2006/docPropsVTypes">
  <Template>TM02892315[[fn=Wisp]]</Template>
  <TotalTime>15683</TotalTime>
  <Words>887</Words>
  <Application>Microsoft Office PowerPoint</Application>
  <PresentationFormat>Widescreen</PresentationFormat>
  <Paragraphs>73</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Kokila</vt:lpstr>
      <vt:lpstr>Segoe UI</vt:lpstr>
      <vt:lpstr>Tahoma</vt:lpstr>
      <vt:lpstr>Times New Roman</vt:lpstr>
      <vt:lpstr>Office Theme</vt:lpstr>
      <vt:lpstr>PowerPoint Presentation</vt:lpstr>
      <vt:lpstr>प्रभावी सीख</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 HiPo_10 Floorman fell from Vdoor - Y</dc:title>
  <dc:creator>nazar@umsoman.com</dc:creator>
  <cp:lastModifiedBy>A PC</cp:lastModifiedBy>
  <cp:revision>397</cp:revision>
  <dcterms:created xsi:type="dcterms:W3CDTF">2018-09-24T07:27:56Z</dcterms:created>
  <dcterms:modified xsi:type="dcterms:W3CDTF">2025-12-25T06:32:02Z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