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147482584" r:id="rId5"/>
    <p:sldId id="35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72733D-9A19-58F9-9F4E-B67646E757B3}" name="Amri, Yahya UWZ1" initials="AYU" userId="S::Yahya.YA.Amri@pdo.co.om::bf1ccc57-4ef3-4a47-b9a4-c8cb88d009aa" providerId="AD"/>
  <p188:author id="{75EBD0DC-431D-AB07-C94A-A51D2A392C13}" name="Sibani, Ahmed UWOHN2" initials="AS" userId="S::Ahmed.AA.Sibani@pdo.co.om::b663ba4f-de65-4ceb-95df-54452d1e525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316"/>
    <a:srgbClr val="0000FF"/>
    <a:srgbClr val="00B050"/>
    <a:srgbClr val="FFC715"/>
    <a:srgbClr val="FFCB25"/>
    <a:srgbClr val="FFFC00"/>
    <a:srgbClr val="EAEAEA"/>
    <a:srgbClr val="F2F3D7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15293-1B40-4F43-892D-01D07D760468}" v="53" dt="2025-04-23T06:36:58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9091" autoAdjust="0"/>
    <p:restoredTop sz="93447" autoAdjust="0"/>
  </p:normalViewPr>
  <p:slideViewPr>
    <p:cSldViewPr snapToGrid="0" snapToObjects="1">
      <p:cViewPr varScale="1">
        <p:scale>
          <a:sx n="107" d="100"/>
          <a:sy n="107" d="100"/>
        </p:scale>
        <p:origin x="13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56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24/12/2025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Guideline for Effective Learning &amp; Sustainability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replicated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across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contractor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activities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Shall be SMART- Specific ,Measurable , Achievable ,Realistic &amp; Timebound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months' time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4E586A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30" y="1451823"/>
            <a:ext cx="8453658" cy="48997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algn="just" defTabSz="685800">
              <a:defRPr/>
            </a:pPr>
            <a:r>
              <a:rPr lang="en-US" sz="2400" b="1" dirty="0">
                <a:solidFill>
                  <a:srgbClr val="FF0000"/>
                </a:solidFill>
              </a:rPr>
              <a:t>What happened?</a:t>
            </a:r>
            <a:endParaRPr lang="en-US" sz="2400" dirty="0">
              <a:solidFill>
                <a:srgbClr val="FF0000"/>
              </a:solidFill>
            </a:endParaRPr>
          </a:p>
          <a:p>
            <a:pPr marL="257175" indent="-257175" defTabSz="685800">
              <a:defRPr/>
            </a:pPr>
            <a:r>
              <a:rPr lang="en-US" sz="1100" dirty="0"/>
              <a:t>During the Running in Hole (RIH) of the 8-1/2” BHA, the crew used the power catwalk skate and winch line to place the drilling jar in the</a:t>
            </a:r>
          </a:p>
          <a:p>
            <a:pPr marL="257175" indent="-257175" defTabSz="685800">
              <a:defRPr/>
            </a:pPr>
            <a:r>
              <a:rPr lang="en-US" sz="1100" dirty="0"/>
              <a:t>mousehole. The floor man noticed the winch line was snagged on the monkey-board finger. To free the line, the floor man slacked the winch</a:t>
            </a:r>
          </a:p>
          <a:p>
            <a:pPr marL="257175" indent="-257175" defTabSz="685800">
              <a:defRPr/>
            </a:pPr>
            <a:r>
              <a:rPr lang="en-US" sz="1100" dirty="0"/>
              <a:t>line, allowing the floor man to attempt removal, but without success. The driller then tried to lower the drilling jar back to the catwalk. As he</a:t>
            </a:r>
          </a:p>
          <a:p>
            <a:pPr marL="257175" indent="-257175" defTabSz="685800">
              <a:defRPr/>
            </a:pPr>
            <a:r>
              <a:rPr lang="en-US" sz="1100" dirty="0"/>
              <a:t>moved the power catwalk skate, slack in the winch line caused the jar to shift toward the driller side of the V-door. When the winch line</a:t>
            </a:r>
          </a:p>
          <a:p>
            <a:pPr marL="257175" indent="-257175" defTabSz="685800">
              <a:defRPr/>
            </a:pPr>
            <a:r>
              <a:rPr lang="en-US" sz="1100" dirty="0"/>
              <a:t>Tightened, the floor man, still holding the line, experienced a sharp jerk, causing Him to lose balance and slide down on the V-door to the catwalk</a:t>
            </a:r>
            <a:endParaRPr lang="en-US" sz="1100" dirty="0">
              <a:solidFill>
                <a:srgbClr val="000000"/>
              </a:solidFill>
            </a:endParaRPr>
          </a:p>
          <a:p>
            <a:pPr defTabSz="685800">
              <a:defRPr/>
            </a:pPr>
            <a:r>
              <a:rPr lang="en-GB" altLang="zh-CN" sz="2400" b="1" dirty="0">
                <a:solidFill>
                  <a:srgbClr val="0070C0"/>
                </a:solidFill>
                <a:ea typeface="宋体" panose="02010600030101010101" pitchFamily="2" charset="-122"/>
              </a:rPr>
              <a:t>Why it happened/Finding :</a:t>
            </a:r>
          </a:p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The floorman attempted to free the snagged winch line from the monkey board finger.</a:t>
            </a:r>
          </a:p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Winch line entangled in monkey-board finger; risk not reassessed. </a:t>
            </a:r>
          </a:p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 The floorman was positioned close to the V-door, which constituted a line of fire.</a:t>
            </a:r>
          </a:p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gaps: </a:t>
            </a:r>
            <a:r>
              <a:rPr lang="en-US" sz="1100" dirty="0"/>
              <a:t>Catwalk was operated without confirming the area was clear, leading to a sudden line tension that caused a floorman to lose balance and fall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100" dirty="0"/>
          </a:p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 Stop work authority was not utilized; no one intervened when they observed the floor man near the V-door.</a:t>
            </a:r>
          </a:p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 There was insufficient supervision.</a:t>
            </a:r>
          </a:p>
          <a:p>
            <a:pPr marL="85725" indent="-85725" algn="just" defTabSz="685800">
              <a:defRPr/>
            </a:pPr>
            <a:r>
              <a:rPr lang="en-US" sz="2400" b="1" dirty="0">
                <a:solidFill>
                  <a:srgbClr val="0070C0"/>
                </a:solidFill>
                <a:ea typeface="宋体" panose="02010600030101010101" pitchFamily="2" charset="-122"/>
              </a:rPr>
              <a:t>Reflective Questions.</a:t>
            </a:r>
          </a:p>
          <a:p>
            <a:pPr marL="85725" indent="-85725" algn="just" defTabSz="685800">
              <a:defRPr/>
            </a:pPr>
            <a:endParaRPr lang="en-US" sz="700" dirty="0">
              <a:solidFill>
                <a:srgbClr val="000000"/>
              </a:solidFill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What should you do when a task changes unexpectedly?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Why is it critical to close the V-door before handling winch lines?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How can we prevent complacency during repetitive tasks?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What steps ensure effective communication?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How do you apply Stop Work Authority when you see unsafe Acts/conditions?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How do you ensure effective supervision during critical activity?</a:t>
            </a:r>
            <a:endParaRPr lang="en-US" sz="110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385386" y="1009365"/>
            <a:ext cx="8301413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6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Audience: </a:t>
            </a:r>
            <a:r>
              <a:rPr lang="en-US" sz="1400" b="1" dirty="0">
                <a:solidFill>
                  <a:srgbClr val="24A316"/>
                </a:solidFill>
                <a:latin typeface="Calibri" panose="020F0502020204030204"/>
                <a:cs typeface="Arial" panose="020B0604020202020204" pitchFamily="34" charset="0"/>
              </a:rPr>
              <a:t>Floormen, Assistant Drillers,Drillrers, Rig Mangers and Night Tool Pushers</a:t>
            </a:r>
            <a:endParaRPr lang="en-US" sz="1400" b="1" dirty="0">
              <a:solidFill>
                <a:srgbClr val="24A316"/>
              </a:solidFill>
              <a:latin typeface="Calibri Light" panose="020F0302020204030204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254752" cy="39944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GB" sz="2700" b="1" dirty="0">
                <a:solidFill>
                  <a:srgbClr val="24A3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 </a:t>
            </a:r>
            <a:endParaRPr lang="en-US" sz="2400" b="1" dirty="0">
              <a:solidFill>
                <a:srgbClr val="24A3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1120587" y="6351562"/>
            <a:ext cx="756621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00"/>
                </a:solidFill>
              </a:rPr>
              <a:t>Always ensure Stop and reassess any dynamic risk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" name="Picture 9" descr="A person in a hard hat working on a machine&#10;&#10;AI-generated content may be incorrect.">
            <a:extLst>
              <a:ext uri="{FF2B5EF4-FFF2-40B4-BE49-F238E27FC236}">
                <a16:creationId xmlns:a16="http://schemas.microsoft.com/office/drawing/2014/main" id="{5120906D-F581-8676-4A0E-64DB3CD15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78" y="1788059"/>
            <a:ext cx="3151107" cy="1921598"/>
          </a:xfrm>
          <a:prstGeom prst="rect">
            <a:avLst/>
          </a:prstGeom>
        </p:spPr>
      </p:pic>
      <p:grpSp>
        <p:nvGrpSpPr>
          <p:cNvPr id="5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814064" y="3193056"/>
            <a:ext cx="252413" cy="408385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1" name="Picture 10" descr="A metal fence with a light on it&#10;&#10;AI-generated content may be incorrect.">
            <a:extLst>
              <a:ext uri="{FF2B5EF4-FFF2-40B4-BE49-F238E27FC236}">
                <a16:creationId xmlns:a16="http://schemas.microsoft.com/office/drawing/2014/main" id="{BF197853-20A3-3605-0CB2-DC13046676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78" y="3901609"/>
            <a:ext cx="3213722" cy="1968667"/>
          </a:xfrm>
          <a:prstGeom prst="rect">
            <a:avLst/>
          </a:prstGeom>
        </p:spPr>
      </p:pic>
      <p:sp>
        <p:nvSpPr>
          <p:cNvPr id="18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723577" y="5439302"/>
            <a:ext cx="342900" cy="3429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C22C7A-5518-7FDA-7FD2-57E8FC8B1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09207"/>
              </p:ext>
            </p:extLst>
          </p:nvPr>
        </p:nvGraphicFramePr>
        <p:xfrm>
          <a:off x="514148" y="481033"/>
          <a:ext cx="11677852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0327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32616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8897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901144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30607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607724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54119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652093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99447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04-03-2025 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02:15 AM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HiPo#10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11754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76                     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Slip, Trip, Fall 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First Aid Case </a:t>
                      </a:r>
                      <a:endParaRPr kumimoji="0" lang="en-US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Laydown the Jar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Lekhwair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05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358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24A316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24A316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24A316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24A316"/>
                </a:solidFill>
                <a:ea typeface="MS PGothic" pitchFamily="34" charset="-128"/>
              </a:rPr>
              <a:t>Effective Learning </a:t>
            </a:r>
            <a:br>
              <a:rPr lang="en-GB" sz="2700" b="1" dirty="0">
                <a:solidFill>
                  <a:srgbClr val="24A316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24A316"/>
                </a:solidFill>
                <a:ea typeface="MS PGothic" pitchFamily="34" charset="-128"/>
              </a:rPr>
            </a:br>
            <a:endParaRPr lang="en-US" dirty="0">
              <a:solidFill>
                <a:srgbClr val="24A31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6" y="605366"/>
            <a:ext cx="1092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To make sure learning is translated to the site day to day activities , please answer the below questions :-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425606" y="1042114"/>
            <a:ext cx="11134492" cy="239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How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can learning be implemented at the </a:t>
            </a:r>
            <a:r>
              <a:rPr lang="en-US" b="1" dirty="0">
                <a:latin typeface="Tahoma" pitchFamily="34" charset="0"/>
              </a:rPr>
              <a:t>site? </a:t>
            </a:r>
          </a:p>
          <a:p>
            <a:pPr marL="342900" indent="-342900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</a:rPr>
              <a:t>Supervisor-Led Coaching </a:t>
            </a: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– </a:t>
            </a:r>
            <a:r>
              <a:rPr lang="en-US" sz="1400" dirty="0">
                <a:solidFill>
                  <a:srgbClr val="0033CC"/>
                </a:solidFill>
                <a:latin typeface="Calibri" panose="020F0502020204030204" pitchFamily="34" charset="0"/>
              </a:rPr>
              <a:t>Have Night Tool pushers and Drillers lead pre-job talks and deliver immediate coaching during operational changes. Update Toolbox Talks with real incident examples and require a new TBT if tasks deviate from the plan.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</a:rPr>
              <a:t>Live Observations &amp; Feedback </a:t>
            </a: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– </a:t>
            </a:r>
            <a:r>
              <a:rPr lang="en-US" sz="1400" dirty="0">
                <a:solidFill>
                  <a:srgbClr val="0033CC"/>
                </a:solidFill>
                <a:latin typeface="Calibri" panose="020F0502020204030204" pitchFamily="34" charset="0"/>
              </a:rPr>
              <a:t>Conduct random spot-checks and audits by HSE and Operations teams on high-risk tasks, providing instant feedback to reinforce safe practices.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</a:rPr>
              <a:t>Clear SOPs &amp; Accessible Guidance </a:t>
            </a: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– </a:t>
            </a:r>
            <a:r>
              <a:rPr lang="en-US" sz="1400" dirty="0">
                <a:solidFill>
                  <a:srgbClr val="0033CC"/>
                </a:solidFill>
                <a:latin typeface="Calibri" panose="020F0502020204030204" pitchFamily="34" charset="0"/>
              </a:rPr>
              <a:t>Keep updated SOPs, quick guides, and risk prompts in key spots (drillers’ cabins, doghouse, Tool pushers’ office) for easy, on-the-spot reference.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7B34FE-FE13-2125-E0ED-BE3C64FFEEA1}"/>
              </a:ext>
            </a:extLst>
          </p:cNvPr>
          <p:cNvSpPr/>
          <p:nvPr/>
        </p:nvSpPr>
        <p:spPr>
          <a:xfrm>
            <a:off x="528754" y="3667311"/>
            <a:ext cx="111344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Tahoma" pitchFamily="34" charset="0"/>
              </a:rPr>
              <a:t>How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can you </a:t>
            </a:r>
            <a:r>
              <a:rPr lang="en-US" sz="1600" b="1" dirty="0">
                <a:latin typeface="Tahoma" pitchFamily="34" charset="0"/>
              </a:rPr>
              <a:t>sustain the action? </a:t>
            </a:r>
            <a:endParaRPr lang="en-US" sz="1600" dirty="0">
              <a:latin typeface="Tahom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</a:rPr>
              <a:t>Supervisor Accountability Verification </a:t>
            </a: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– Use CCTV reviews, check-ins, and spot audits to confirm supervisors are present and actively leading during critical operations.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</a:rPr>
              <a:t>Leadership Engagement &amp; Oversight </a:t>
            </a: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– Ensure Rig Managers and Superintendents regularly engage with crews to monitor compliance, gather feedback, and drive sustained improvements.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</a:rPr>
              <a:t>KPI Monitoring &amp; Incident Integration </a:t>
            </a: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– Track adherence to dynamic risk assessments (e.g., updated TBTs) and proper winch use through post-task reviews and incident investigations.</a:t>
            </a:r>
          </a:p>
        </p:txBody>
      </p:sp>
    </p:spTree>
    <p:extLst>
      <p:ext uri="{BB962C8B-B14F-4D97-AF65-F5344CB8AC3E}">
        <p14:creationId xmlns:p14="http://schemas.microsoft.com/office/powerpoint/2010/main" val="242966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92955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ad483c2-a27c-44cd-acb6-8713d8ff8005"/>
    <ds:schemaRef ds:uri="9631920e-bae7-4c43-942b-34d6d53535fa"/>
    <ds:schemaRef ds:uri="ad97fc0f-0a12-4315-924d-6cfe8dc983fa"/>
  </ds:schemaRefs>
</ds:datastoreItem>
</file>

<file path=customXml/itemProps2.xml><?xml version="1.0" encoding="utf-8"?>
<ds:datastoreItem xmlns:ds="http://schemas.openxmlformats.org/officeDocument/2006/customXml" ds:itemID="{B7FA70FB-7E15-4F5D-A889-30809B4C396F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ad6f6f2-a951-4904-b531-92e1207fc7a5}" enabled="1" method="Standard" siteId="{b7be7686-6f97-4db7-9081-a23cf09a96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15695</TotalTime>
  <Words>818</Words>
  <Application>Microsoft Office PowerPoint</Application>
  <PresentationFormat>Widescreen</PresentationFormat>
  <Paragraphs>77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MS PGothic</vt:lpstr>
      <vt:lpstr>宋体</vt:lpstr>
      <vt:lpstr>Arial</vt:lpstr>
      <vt:lpstr>Calibri</vt:lpstr>
      <vt:lpstr>Calibri Light</vt:lpstr>
      <vt:lpstr>Gill Sans</vt:lpstr>
      <vt:lpstr>Segoe UI</vt:lpstr>
      <vt:lpstr>Tahoma</vt:lpstr>
      <vt:lpstr>Times New Roman</vt:lpstr>
      <vt:lpstr>Office Theme</vt:lpstr>
      <vt:lpstr>PowerPoint Presentation</vt:lpstr>
      <vt:lpstr>   Effective Learning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HiPo_10 Floorman fell from Vdoor</dc:title>
  <dc:creator>nazar@umsoman.com</dc:creator>
  <cp:lastModifiedBy>Rawahi, Ahmed MSE34</cp:lastModifiedBy>
  <cp:revision>386</cp:revision>
  <dcterms:created xsi:type="dcterms:W3CDTF">2018-09-24T07:27:56Z</dcterms:created>
  <dcterms:modified xsi:type="dcterms:W3CDTF">2025-12-24T09:34:47Z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