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1B1F0-A37F-4FDB-83F8-AFAB89DBE830}" type="datetimeFigureOut">
              <a:rPr lang="en-US" smtClean="0"/>
              <a:t>29/12/2025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AF088-691D-498D-A9A1-A18BA01C5EFB}" type="slidenum">
              <a:rPr lang="en-US" smtClean="0"/>
              <a:t>‹#›</a:t>
            </a:fld>
            <a:endParaRPr lang="en-US"/>
          </a:p>
        </p:txBody>
      </p:sp>
    </p:spTree>
    <p:extLst>
      <p:ext uri="{BB962C8B-B14F-4D97-AF65-F5344CB8AC3E}">
        <p14:creationId xmlns:p14="http://schemas.microsoft.com/office/powerpoint/2010/main" val="65350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These questions should start with: Do you ensure…………………?</a:t>
            </a:r>
            <a:endParaRPr lang="en-US">
              <a:solidFill>
                <a:srgbClr val="000000"/>
              </a:solidFill>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2773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3198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0155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25041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71825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04460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92191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49678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85343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844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193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57084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28727" y="1383153"/>
            <a:ext cx="9010623" cy="465512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Motor Vehicle Incident (MVI) occurred on the Muscat–Nizwa dual carriageway near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Samail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prime mover with a 40ft trailer transporting HVAC equipment (payload 2.6 tons) attempted to overtake a slow-moving third-party truck on an uphill stretch. While overtaking at 85 km/h, a civilian car approached in the fast lane and sounded its horn. The prime mover driver reacted by steering back into the second lane, causing the vehicle to collide with the rear left side of the third-party trailer. The prime mover was a total loss, and the trailer sustained major damage. No injuries were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Unsafe Speed: Driver maintained 85 km/h despite uphill gradient and slow-moving traffic.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Overtaking without fully scanning surrounding traffic conditions.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Fatigue Risk: Incident occurred during Ramadan; possible inadequate rest.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Lack of Road Signage: No warning signs for uphill climb or slow-moving trucks for 4 km before the location.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Driver Behavior: Haste to complete delivery and return same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Reflective Questions</a:t>
            </a:r>
            <a:r>
              <a:rPr lang="en-US" sz="1600" b="1" noProof="0" dirty="0">
                <a:solidFill>
                  <a:srgbClr val="0070C0"/>
                </a:solidFill>
                <a:latin typeface="Tahoma" pitchFamily="34" charset="0"/>
                <a:ea typeface="宋体" panose="02010600030101010101" pitchFamily="2" charset="-122"/>
              </a:rPr>
              <a:t> :</a:t>
            </a:r>
            <a:endPar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How do you ensure safe speed and braking distance on uphill roads?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What should you do before overtaking on multi-lane highways?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Why is it critical to plan journeys realistically instead of rushing?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How can fatigue impact decision-making during long-haul trips?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What role does proactive communication play in preventing such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35821" y="950320"/>
            <a:ext cx="8703872"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Operations Managers, Well Engineers, Assurance team, Hoist Supervisors</a:t>
            </a:r>
            <a:endParaRPr kumimoji="0" lang="en-US" sz="1800" b="1" i="0" u="none" strike="noStrike" kern="1200" cap="none" spc="0" normalizeH="0" baseline="0" noProof="0" dirty="0">
              <a:ln>
                <a:noFill/>
              </a:ln>
              <a:solidFill>
                <a:srgbClr val="00B05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94137" y="6177182"/>
            <a:ext cx="8457469" cy="348718"/>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00"/>
                </a:solidFill>
                <a:effectLst/>
                <a:uLnTx/>
                <a:uFillTx/>
                <a:latin typeface="Calibri" panose="020F0502020204030204"/>
                <a:ea typeface="+mn-ea"/>
                <a:cs typeface="+mn-cs"/>
              </a:rPr>
              <a:t>Always  ensure its safe  and clear before deciding to overtake</a:t>
            </a:r>
          </a:p>
        </p:txBody>
      </p:sp>
      <p:pic>
        <p:nvPicPr>
          <p:cNvPr id="30" name="Picture 29">
            <a:extLst>
              <a:ext uri="{FF2B5EF4-FFF2-40B4-BE49-F238E27FC236}">
                <a16:creationId xmlns:a16="http://schemas.microsoft.com/office/drawing/2014/main" id="{BF216F28-847E-4650-2A29-C832B42EE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5863" y="6501281"/>
            <a:ext cx="5590517" cy="348719"/>
          </a:xfrm>
          <a:prstGeom prst="rect">
            <a:avLst/>
          </a:prstGeom>
        </p:spPr>
      </p:pic>
      <p:pic>
        <p:nvPicPr>
          <p:cNvPr id="3" name="Picture 2" descr="A truck crashed into a road&#10;&#10;AI-generated content may be incorrect.">
            <a:extLst>
              <a:ext uri="{FF2B5EF4-FFF2-40B4-BE49-F238E27FC236}">
                <a16:creationId xmlns:a16="http://schemas.microsoft.com/office/drawing/2014/main" id="{0F4084F8-55E1-1266-9183-A234C02D24BC}"/>
              </a:ext>
            </a:extLst>
          </p:cNvPr>
          <p:cNvPicPr>
            <a:picLocks noChangeAspect="1"/>
          </p:cNvPicPr>
          <p:nvPr/>
        </p:nvPicPr>
        <p:blipFill>
          <a:blip r:embed="rId4"/>
          <a:stretch>
            <a:fillRect/>
          </a:stretch>
        </p:blipFill>
        <p:spPr>
          <a:xfrm>
            <a:off x="9330252" y="979618"/>
            <a:ext cx="2747448" cy="2671632"/>
          </a:xfrm>
          <a:prstGeom prst="rect">
            <a:avLst/>
          </a:prstGeom>
        </p:spPr>
      </p:pic>
      <p:grpSp>
        <p:nvGrpSpPr>
          <p:cNvPr id="5" name="Group 131">
            <a:extLst>
              <a:ext uri="{FF2B5EF4-FFF2-40B4-BE49-F238E27FC236}">
                <a16:creationId xmlns:a16="http://schemas.microsoft.com/office/drawing/2014/main" id="{195D357D-EE4A-7CB4-03A1-B34DA44916A7}"/>
              </a:ext>
            </a:extLst>
          </p:cNvPr>
          <p:cNvGrpSpPr>
            <a:grpSpLocks/>
          </p:cNvGrpSpPr>
          <p:nvPr/>
        </p:nvGrpSpPr>
        <p:grpSpPr bwMode="auto">
          <a:xfrm>
            <a:off x="11376299" y="3149195"/>
            <a:ext cx="468109" cy="465806"/>
            <a:chOff x="3504" y="544"/>
            <a:chExt cx="2287" cy="1855"/>
          </a:xfrm>
        </p:grpSpPr>
        <p:sp>
          <p:nvSpPr>
            <p:cNvPr id="6" name="Line 129">
              <a:extLst>
                <a:ext uri="{FF2B5EF4-FFF2-40B4-BE49-F238E27FC236}">
                  <a16:creationId xmlns:a16="http://schemas.microsoft.com/office/drawing/2014/main" id="{E4A4EE0B-0EFB-BEAD-0544-0FAE020A8D0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Line 130">
              <a:extLst>
                <a:ext uri="{FF2B5EF4-FFF2-40B4-BE49-F238E27FC236}">
                  <a16:creationId xmlns:a16="http://schemas.microsoft.com/office/drawing/2014/main" id="{C3B22704-24A9-8DB4-1A40-E75056403E51}"/>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8" name="Picture 2" descr="New safety solution helps drivers to keep the distance">
            <a:extLst>
              <a:ext uri="{FF2B5EF4-FFF2-40B4-BE49-F238E27FC236}">
                <a16:creationId xmlns:a16="http://schemas.microsoft.com/office/drawing/2014/main" id="{E5CE7091-B5EF-8C94-01D3-AF1F619CE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6220" y="3787440"/>
            <a:ext cx="2718780" cy="255621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4FE0F7B7-91EC-AC9B-67A6-16CB8ABC59C6}"/>
              </a:ext>
            </a:extLst>
          </p:cNvPr>
          <p:cNvSpPr>
            <a:spLocks/>
          </p:cNvSpPr>
          <p:nvPr/>
        </p:nvSpPr>
        <p:spPr bwMode="auto">
          <a:xfrm>
            <a:off x="11387208" y="571640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F5AD495B-74CE-4149-EA9B-F7292DFA5241}"/>
              </a:ext>
            </a:extLst>
          </p:cNvPr>
          <p:cNvGraphicFramePr>
            <a:graphicFrameLocks noGrp="1"/>
          </p:cNvGraphicFramePr>
          <p:nvPr>
            <p:extLst>
              <p:ext uri="{D42A27DB-BD31-4B8C-83A1-F6EECF244321}">
                <p14:modId xmlns:p14="http://schemas.microsoft.com/office/powerpoint/2010/main" val="2224480785"/>
              </p:ext>
            </p:extLst>
          </p:nvPr>
        </p:nvGraphicFramePr>
        <p:xfrm>
          <a:off x="492585" y="500674"/>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26/03/2025 07:28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a:ln>
                            <a:noFill/>
                          </a:ln>
                          <a:solidFill>
                            <a:srgbClr val="4472C4"/>
                          </a:solidFill>
                          <a:effectLst/>
                          <a:uLnTx/>
                          <a:uFillTx/>
                          <a:latin typeface="+mn-lt"/>
                          <a:ea typeface="+mn-ea"/>
                          <a:cs typeface="+mn-cs"/>
                        </a:rPr>
                        <a:t>HiPo#12</a:t>
                      </a:r>
                      <a:endParaRPr kumimoji="0" lang="en-US" sz="1200" b="1" u="none" strike="noStrike" kern="1200" cap="none" spc="0" normalizeH="0" baseline="0" noProof="0" dirty="0">
                        <a:ln>
                          <a:noFill/>
                        </a:ln>
                        <a:solidFill>
                          <a:srgbClr val="4472C4"/>
                        </a:solidFill>
                        <a:effectLst/>
                        <a:uLnTx/>
                        <a:uFillTx/>
                        <a:latin typeface="+mn-lt"/>
                        <a:ea typeface="+mn-ea"/>
                        <a:cs typeface="+mn-cs"/>
                      </a:endParaRPr>
                    </a:p>
                    <a:p>
                      <a:r>
                        <a:rPr kumimoji="0" lang="en-GB" sz="1200" b="1" u="none" strike="noStrike" kern="1200" cap="none" spc="0" normalizeH="0" baseline="0" dirty="0">
                          <a:ln>
                            <a:noFill/>
                          </a:ln>
                          <a:solidFill>
                            <a:srgbClr val="4472C4"/>
                          </a:solidFill>
                          <a:effectLst/>
                          <a:uLnTx/>
                          <a:uFillTx/>
                          <a:latin typeface="+mn-lt"/>
                          <a:ea typeface="+mn-ea"/>
                          <a:cs typeface="+mn-cs"/>
                        </a:rPr>
                        <a:t>1176285</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a:t>
                      </a:r>
                    </a:p>
                    <a:p>
                      <a:r>
                        <a:rPr kumimoji="0" lang="en-US" sz="1200" b="1" u="none" strike="noStrike" kern="1200" cap="none" spc="0" normalizeH="0" baseline="0" noProof="0" dirty="0">
                          <a:ln>
                            <a:noFill/>
                          </a:ln>
                          <a:solidFill>
                            <a:srgbClr val="4472C4"/>
                          </a:solidFill>
                          <a:effectLst/>
                          <a:uLnTx/>
                          <a:uFillTx/>
                          <a:latin typeface="+mn-lt"/>
                        </a:rPr>
                        <a:t>Vehicle damage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3A</a:t>
                      </a:r>
                    </a:p>
                    <a:p>
                      <a:r>
                        <a:rPr kumimoji="0" lang="en-GB" sz="1200" b="1" u="none" strike="noStrike" kern="1200" cap="none" spc="0" normalizeH="0" baseline="0" noProof="0" dirty="0">
                          <a:ln>
                            <a:noFill/>
                          </a:ln>
                          <a:solidFill>
                            <a:srgbClr val="4472C4"/>
                          </a:solidFill>
                          <a:effectLst/>
                          <a:uLnTx/>
                          <a:uFillTx/>
                          <a:latin typeface="+mn-lt"/>
                        </a:rPr>
                        <a:t>D4P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Driving</a:t>
                      </a:r>
                      <a:endParaRPr kumimoji="0" lang="en-US" sz="1200" b="1" u="none" strike="noStrike" kern="1200" cap="none" spc="0" normalizeH="0" baseline="0" dirty="0">
                        <a:ln>
                          <a:noFill/>
                        </a:ln>
                        <a:solidFill>
                          <a:srgbClr val="4472C4"/>
                        </a:solidFill>
                        <a:effectLst/>
                        <a:uLnTx/>
                        <a:uFillTx/>
                        <a:latin typeface="+mn-lt"/>
                        <a:ea typeface="+mn-ea"/>
                        <a:cs typeface="+mn-cs"/>
                      </a:endParaRPr>
                    </a:p>
                    <a:p>
                      <a:r>
                        <a:rPr kumimoji="0" lang="en-US" sz="1200" b="1" u="none" strike="noStrike" kern="1200" cap="none" spc="0" normalizeH="0" baseline="0" dirty="0">
                          <a:ln>
                            <a:noFill/>
                          </a:ln>
                          <a:solidFill>
                            <a:srgbClr val="4472C4"/>
                          </a:solidFill>
                          <a:effectLst/>
                          <a:uLnTx/>
                          <a:uFillTx/>
                          <a:latin typeface="+mn-lt"/>
                          <a:ea typeface="+mn-ea"/>
                          <a:cs typeface="+mn-cs"/>
                        </a:rPr>
                        <a:t>Main Road </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Reflective Questions</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sp>
        <p:nvSpPr>
          <p:cNvPr id="6" name="Rectangle 5">
            <a:extLst>
              <a:ext uri="{FF2B5EF4-FFF2-40B4-BE49-F238E27FC236}">
                <a16:creationId xmlns:a16="http://schemas.microsoft.com/office/drawing/2014/main" id="{2A4C66E9-CF65-4A0F-9A16-76B64C582F3A}"/>
              </a:ext>
            </a:extLst>
          </p:cNvPr>
          <p:cNvSpPr/>
          <p:nvPr/>
        </p:nvSpPr>
        <p:spPr>
          <a:xfrm>
            <a:off x="526837" y="737070"/>
            <a:ext cx="11650781"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As a learning from this incident and to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526837" y="1424882"/>
            <a:ext cx="10928195" cy="226215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latin typeface="Tahoma" pitchFamily="34" charset="0"/>
                <a:ea typeface="宋体" panose="02010600030101010101" pitchFamily="2" charset="-122"/>
              </a:rPr>
              <a:t>Confirm the following:</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you ensure that your drivers apply defensive driving techniques (in particular, maintain safe speed taking into account surrounding traffic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you ensure adequate briefing on 3</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party risks in your operations?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you ensure proactive monitoring of journeys by your journey managers?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you ensure that fatigue can be recognized by your journey managers and your drivers?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TextBox 2">
            <a:extLst>
              <a:ext uri="{FF2B5EF4-FFF2-40B4-BE49-F238E27FC236}">
                <a16:creationId xmlns:a16="http://schemas.microsoft.com/office/drawing/2014/main" id="{D30B80F0-C705-BD11-D7D6-CDCC9FA953F9}"/>
              </a:ext>
            </a:extLst>
          </p:cNvPr>
          <p:cNvSpPr txBox="1"/>
          <p:nvPr/>
        </p:nvSpPr>
        <p:spPr>
          <a:xfrm>
            <a:off x="180870" y="6582530"/>
            <a:ext cx="32334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0000"/>
                </a:solidFill>
                <a:effectLst/>
                <a:uLnTx/>
                <a:uFillTx/>
                <a:latin typeface="Calibri" panose="020F0502020204030204"/>
                <a:ea typeface="+mn-ea"/>
                <a:cs typeface="+mn-cs"/>
              </a:rPr>
              <a:t>Please refer to the notes section for guidance</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Id xmlns="4880e4f8-4b7d-4bdd-91e3-e10d47036eca">92963</DocId>
    <Language xmlns="4880e4f8-4b7d-4bdd-91e3-e10d47036eca">English</Language>
    <wic_System_Copyright xmlns="http://schemas.microsoft.com/sharepoint/v3/fields" xsi:nil="true"/>
    <ImageCreateDate xmlns="4880E4F8-4B7D-4BDD-91E3-E10D47036ECA" xsi:nil="true"/>
  </documentManagement>
</p:properties>
</file>

<file path=customXml/itemProps1.xml><?xml version="1.0" encoding="utf-8"?>
<ds:datastoreItem xmlns:ds="http://schemas.openxmlformats.org/officeDocument/2006/customXml" ds:itemID="{F27EC946-C5E9-4EE3-9DCA-2F9375656182}"/>
</file>

<file path=customXml/itemProps2.xml><?xml version="1.0" encoding="utf-8"?>
<ds:datastoreItem xmlns:ds="http://schemas.openxmlformats.org/officeDocument/2006/customXml" ds:itemID="{111E3A0B-B3BB-4677-816A-CF4108909FCE}"/>
</file>

<file path=customXml/itemProps3.xml><?xml version="1.0" encoding="utf-8"?>
<ds:datastoreItem xmlns:ds="http://schemas.openxmlformats.org/officeDocument/2006/customXml" ds:itemID="{77EF8134-2ED5-4F4D-A207-BC528311642C}"/>
</file>

<file path=docProps/app.xml><?xml version="1.0" encoding="utf-8"?>
<Properties xmlns="http://schemas.openxmlformats.org/officeDocument/2006/extended-properties" xmlns:vt="http://schemas.openxmlformats.org/officeDocument/2006/docPropsVTypes">
  <TotalTime>10</TotalTime>
  <Words>678</Words>
  <Application>Microsoft Office PowerPoint</Application>
  <PresentationFormat>Widescreen</PresentationFormat>
  <Paragraphs>68</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Tahoma</vt:lpstr>
      <vt:lpstr>Times New Roman</vt:lpstr>
      <vt:lpstr>Wingdings</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HiPo_12_ MVI_Driving</dc:title>
  <dc:creator>Rawahi, Ahmed MSE34</dc:creator>
  <cp:lastModifiedBy>Rawahi, Ahmed MSE34</cp:lastModifiedBy>
  <cp:revision>3</cp:revision>
  <dcterms:created xsi:type="dcterms:W3CDTF">2025-12-29T10:51:40Z</dcterms:created>
  <dcterms:modified xsi:type="dcterms:W3CDTF">2025-12-29T12:02:21Z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