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Override1.xml" ContentType="application/vnd.openxmlformats-officedocument.themeOverrid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2.xml" ContentType="application/vnd.openxmlformats-officedocument.presentationml.tags+xml"/>
  <Override PartName="/ppt/tags/tag3.xml" ContentType="application/vnd.openxmlformats-officedocument.presentationml.tags+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tags/tag7.xml" ContentType="application/vnd.openxmlformats-officedocument.presentationml.tags+xml"/>
  <Override PartName="/ppt/tags/tag6.xml" ContentType="application/vnd.openxmlformats-officedocument.presentationml.tags+xml"/>
  <Override PartName="/ppt/tags/tag5.xml" ContentType="application/vnd.openxmlformats-officedocument.presentationml.tags+xml"/>
  <Override PartName="/ppt/tags/tag4.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
  </p:notesMasterIdLst>
  <p:sldIdLst>
    <p:sldId id="2147482452" r:id="rId2"/>
    <p:sldId id="351"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5854" autoAdjust="0"/>
    <p:restoredTop sz="94660"/>
  </p:normalViewPr>
  <p:slideViewPr>
    <p:cSldViewPr snapToGrid="0">
      <p:cViewPr>
        <p:scale>
          <a:sx n="75" d="100"/>
          <a:sy n="75" d="100"/>
        </p:scale>
        <p:origin x="54" y="11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11" Type="http://schemas.openxmlformats.org/officeDocument/2006/relationships/customXml" Target="../customXml/item3.xml"/><Relationship Id="rId5" Type="http://schemas.openxmlformats.org/officeDocument/2006/relationships/presProps" Target="presProps.xml"/><Relationship Id="rId10" Type="http://schemas.openxmlformats.org/officeDocument/2006/relationships/customXml" Target="../customXml/item2.xml"/><Relationship Id="rId4" Type="http://schemas.openxmlformats.org/officeDocument/2006/relationships/notesMaster" Target="notesMasters/notesMaster1.xml"/><Relationship Id="rId9"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EB68D2-075F-45F0-AA7A-E27C97527D61}" type="datetimeFigureOut">
              <a:rPr lang="en-US" smtClean="0"/>
              <a:t>12/25/2025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D81B4D-78C2-45E7-B3B0-4CF7895CAC37}" type="slidenum">
              <a:rPr lang="en-US" smtClean="0"/>
              <a:t>‹#›</a:t>
            </a:fld>
            <a:endParaRPr lang="en-US"/>
          </a:p>
        </p:txBody>
      </p:sp>
    </p:spTree>
    <p:extLst>
      <p:ext uri="{BB962C8B-B14F-4D97-AF65-F5344CB8AC3E}">
        <p14:creationId xmlns:p14="http://schemas.microsoft.com/office/powerpoint/2010/main" val="40185669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Ensure all dates and titles are input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A short description should be provided without mentioning names of contractors or individuals.  You should include, what happened, to who (by job title) and what injuries this resulted in.  Nothing more!</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Four to five bullet points highlighting the main findings from the investigation.  Remember the target audience is the front line staff so this should be written in simple terms in a way that everyone can understand.</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The strap line should be the main point you want to get across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The images should be self explanatory, what went wrong (if you create a reconstruction please ensure you do not put people at risk) and below how it should be done.   </a:t>
            </a:r>
          </a:p>
          <a:p>
            <a:endParaRPr lang="en-US"/>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Confidential - Not to be shared outside of PDO/PDO contractors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8714CE-FB4E-4316-BED5-DE0DF6B1D8E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11354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Bef>
                <a:spcPts val="200"/>
              </a:spcBef>
              <a:spcAft>
                <a:spcPts val="200"/>
              </a:spcAft>
            </a:pPr>
            <a:r>
              <a:rPr lang="en-US" sz="1800">
                <a:solidFill>
                  <a:srgbClr val="000000"/>
                </a:solidFill>
                <a:effectLst/>
                <a:latin typeface="Calibri" panose="020F0502020204030204" pitchFamily="34" charset="0"/>
              </a:rPr>
              <a:t>Guideline for Effective Learning &amp; Sustainability</a:t>
            </a:r>
            <a:endParaRPr lang="en-US" sz="1800">
              <a:effectLst/>
              <a:latin typeface="Calibri" panose="020F0502020204030204" pitchFamily="34" charset="0"/>
            </a:endParaRPr>
          </a:p>
          <a:p>
            <a:pPr>
              <a:lnSpc>
                <a:spcPct val="107000"/>
              </a:lnSpc>
              <a:spcBef>
                <a:spcPts val="200"/>
              </a:spcBef>
              <a:spcAft>
                <a:spcPts val="200"/>
              </a:spcAft>
            </a:pPr>
            <a:r>
              <a:rPr lang="en-US" sz="1800">
                <a:effectLst/>
                <a:latin typeface="Times New Roman" panose="02020603050405020304" pitchFamily="18" charset="0"/>
              </a:rPr>
              <a:t>•</a:t>
            </a:r>
            <a:r>
              <a:rPr lang="en-US" sz="1800">
                <a:solidFill>
                  <a:srgbClr val="000000"/>
                </a:solidFill>
                <a:effectLst/>
                <a:latin typeface="Calibri" panose="020F0502020204030204" pitchFamily="34" charset="0"/>
              </a:rPr>
              <a:t>Can be</a:t>
            </a:r>
            <a:r>
              <a:rPr lang="en-US" sz="1800">
                <a:effectLst/>
                <a:latin typeface="Times New Roman" panose="02020603050405020304" pitchFamily="18" charset="0"/>
              </a:rPr>
              <a:t> </a:t>
            </a:r>
            <a:r>
              <a:rPr lang="en-US" sz="1800">
                <a:solidFill>
                  <a:srgbClr val="000000"/>
                </a:solidFill>
                <a:effectLst/>
                <a:latin typeface="Calibri" panose="020F0502020204030204" pitchFamily="34" charset="0"/>
              </a:rPr>
              <a:t>replicated</a:t>
            </a:r>
            <a:r>
              <a:rPr lang="en-US" sz="1800">
                <a:effectLst/>
                <a:latin typeface="Times New Roman" panose="02020603050405020304" pitchFamily="18" charset="0"/>
              </a:rPr>
              <a:t> </a:t>
            </a:r>
            <a:r>
              <a:rPr lang="en-US" sz="1800">
                <a:solidFill>
                  <a:srgbClr val="000000"/>
                </a:solidFill>
                <a:effectLst/>
                <a:latin typeface="Calibri" panose="020F0502020204030204" pitchFamily="34" charset="0"/>
              </a:rPr>
              <a:t>across</a:t>
            </a:r>
            <a:r>
              <a:rPr lang="en-US" sz="1800">
                <a:effectLst/>
                <a:latin typeface="Times New Roman" panose="02020603050405020304" pitchFamily="18" charset="0"/>
              </a:rPr>
              <a:t> </a:t>
            </a:r>
            <a:r>
              <a:rPr lang="en-US" sz="1800">
                <a:solidFill>
                  <a:srgbClr val="000000"/>
                </a:solidFill>
                <a:effectLst/>
                <a:latin typeface="Calibri" panose="020F0502020204030204" pitchFamily="34" charset="0"/>
              </a:rPr>
              <a:t>similar</a:t>
            </a:r>
            <a:r>
              <a:rPr lang="en-US" sz="1800">
                <a:effectLst/>
                <a:latin typeface="Times New Roman" panose="02020603050405020304" pitchFamily="18" charset="0"/>
              </a:rPr>
              <a:t> </a:t>
            </a:r>
            <a:r>
              <a:rPr lang="en-US" sz="1800">
                <a:solidFill>
                  <a:srgbClr val="000000"/>
                </a:solidFill>
                <a:effectLst/>
                <a:latin typeface="Calibri" panose="020F0502020204030204" pitchFamily="34" charset="0"/>
              </a:rPr>
              <a:t>contractor</a:t>
            </a:r>
            <a:r>
              <a:rPr lang="en-US" sz="1800">
                <a:effectLst/>
                <a:latin typeface="Times New Roman" panose="02020603050405020304" pitchFamily="18" charset="0"/>
              </a:rPr>
              <a:t> </a:t>
            </a:r>
            <a:r>
              <a:rPr lang="en-US" sz="1800">
                <a:solidFill>
                  <a:srgbClr val="000000"/>
                </a:solidFill>
                <a:effectLst/>
                <a:latin typeface="Calibri" panose="020F0502020204030204" pitchFamily="34" charset="0"/>
              </a:rPr>
              <a:t>/</a:t>
            </a:r>
            <a:r>
              <a:rPr lang="en-US" sz="1800">
                <a:effectLst/>
                <a:latin typeface="Times New Roman" panose="02020603050405020304" pitchFamily="18" charset="0"/>
              </a:rPr>
              <a:t> </a:t>
            </a:r>
            <a:r>
              <a:rPr lang="en-US" sz="1800">
                <a:solidFill>
                  <a:srgbClr val="000000"/>
                </a:solidFill>
                <a:effectLst/>
                <a:latin typeface="Calibri" panose="020F0502020204030204" pitchFamily="34" charset="0"/>
              </a:rPr>
              <a:t>activities</a:t>
            </a:r>
            <a:endParaRPr lang="en-US" sz="1800">
              <a:effectLst/>
              <a:latin typeface="Calibri" panose="020F0502020204030204" pitchFamily="34" charset="0"/>
            </a:endParaRPr>
          </a:p>
          <a:p>
            <a:pPr>
              <a:lnSpc>
                <a:spcPct val="107000"/>
              </a:lnSpc>
              <a:spcBef>
                <a:spcPts val="200"/>
              </a:spcBef>
              <a:spcAft>
                <a:spcPts val="200"/>
              </a:spcAft>
            </a:pPr>
            <a:r>
              <a:rPr lang="en-US" sz="1800">
                <a:effectLst/>
                <a:latin typeface="Times New Roman" panose="02020603050405020304" pitchFamily="18" charset="0"/>
              </a:rPr>
              <a:t>•</a:t>
            </a:r>
            <a:r>
              <a:rPr lang="en-US" sz="1800">
                <a:solidFill>
                  <a:srgbClr val="000000"/>
                </a:solidFill>
                <a:effectLst/>
                <a:latin typeface="Calibri" panose="020F0502020204030204" pitchFamily="34" charset="0"/>
              </a:rPr>
              <a:t>Shall be SMART- Specific ,Measurable , Achievable ,Realistic &amp; Timebound</a:t>
            </a:r>
            <a:endParaRPr lang="en-US" sz="1800">
              <a:effectLst/>
              <a:latin typeface="Calibri" panose="020F0502020204030204" pitchFamily="34" charset="0"/>
            </a:endParaRPr>
          </a:p>
          <a:p>
            <a:pPr>
              <a:lnSpc>
                <a:spcPct val="107000"/>
              </a:lnSpc>
              <a:spcBef>
                <a:spcPts val="200"/>
              </a:spcBef>
              <a:spcAft>
                <a:spcPts val="200"/>
              </a:spcAft>
            </a:pPr>
            <a:r>
              <a:rPr lang="en-US" sz="1800">
                <a:effectLst/>
                <a:latin typeface="Times New Roman" panose="02020603050405020304" pitchFamily="18" charset="0"/>
              </a:rPr>
              <a:t>•</a:t>
            </a:r>
            <a:r>
              <a:rPr lang="en-US" sz="1800">
                <a:solidFill>
                  <a:srgbClr val="000000"/>
                </a:solidFill>
                <a:effectLst/>
                <a:latin typeface="Calibri" panose="020F0502020204030204" pitchFamily="34" charset="0"/>
              </a:rPr>
              <a:t>Can be</a:t>
            </a:r>
            <a:r>
              <a:rPr lang="en-US" sz="1800">
                <a:effectLst/>
                <a:latin typeface="Times New Roman" panose="02020603050405020304" pitchFamily="18" charset="0"/>
              </a:rPr>
              <a:t> </a:t>
            </a:r>
            <a:r>
              <a:rPr lang="en-US" sz="1800">
                <a:solidFill>
                  <a:srgbClr val="000000"/>
                </a:solidFill>
                <a:effectLst/>
                <a:latin typeface="Calibri" panose="020F0502020204030204" pitchFamily="34" charset="0"/>
              </a:rPr>
              <a:t>implemented</a:t>
            </a:r>
            <a:r>
              <a:rPr lang="en-US" sz="1800">
                <a:effectLst/>
                <a:latin typeface="Times New Roman" panose="02020603050405020304" pitchFamily="18" charset="0"/>
              </a:rPr>
              <a:t> </a:t>
            </a:r>
            <a:r>
              <a:rPr lang="en-US" sz="1800">
                <a:solidFill>
                  <a:srgbClr val="000000"/>
                </a:solidFill>
                <a:effectLst/>
                <a:latin typeface="Calibri" panose="020F0502020204030204" pitchFamily="34" charset="0"/>
              </a:rPr>
              <a:t>in</a:t>
            </a:r>
            <a:r>
              <a:rPr lang="en-US" sz="1800">
                <a:effectLst/>
                <a:latin typeface="Times New Roman" panose="02020603050405020304" pitchFamily="18" charset="0"/>
              </a:rPr>
              <a:t> </a:t>
            </a:r>
            <a:r>
              <a:rPr lang="en-US" sz="1800">
                <a:solidFill>
                  <a:srgbClr val="000000"/>
                </a:solidFill>
                <a:effectLst/>
                <a:latin typeface="Calibri" panose="020F0502020204030204" pitchFamily="34" charset="0"/>
              </a:rPr>
              <a:t>a months' time</a:t>
            </a:r>
            <a:r>
              <a:rPr lang="en-US" sz="1800">
                <a:solidFill>
                  <a:srgbClr val="000000"/>
                </a:solidFill>
                <a:effectLst/>
                <a:latin typeface="Segoe UI" panose="020B0502040204020203" pitchFamily="34" charset="0"/>
              </a:rPr>
              <a:t> </a:t>
            </a:r>
            <a:endParaRPr lang="en-US" sz="1800">
              <a:effectLst/>
              <a:latin typeface="Calibri" panose="020F0502020204030204" pitchFamily="34" charset="0"/>
            </a:endParaRPr>
          </a:p>
          <a:p>
            <a:pPr>
              <a:lnSpc>
                <a:spcPct val="107000"/>
              </a:lnSpc>
              <a:spcAft>
                <a:spcPts val="800"/>
              </a:spcAft>
            </a:pPr>
            <a:r>
              <a:rPr lang="en-US" sz="1800">
                <a:solidFill>
                  <a:srgbClr val="4E586A"/>
                </a:solidFill>
                <a:effectLst/>
                <a:latin typeface="Segoe UI" panose="020B0502040204020203" pitchFamily="34" charset="0"/>
              </a:rPr>
              <a:t> </a:t>
            </a:r>
            <a:endParaRPr lang="en-US" sz="1800">
              <a:effectLst/>
              <a:latin typeface="Calibri" panose="020F0502020204030204" pitchFamily="34" charset="0"/>
            </a:endParaRPr>
          </a:p>
          <a:p>
            <a:pPr>
              <a:lnSpc>
                <a:spcPct val="107000"/>
              </a:lnSpc>
              <a:spcAft>
                <a:spcPts val="800"/>
              </a:spcAft>
            </a:pPr>
            <a:r>
              <a:rPr lang="en-US" sz="1800">
                <a:effectLst/>
                <a:latin typeface="Calibri" panose="020F0502020204030204" pitchFamily="34" charset="0"/>
              </a:rPr>
              <a:t> </a:t>
            </a:r>
          </a:p>
          <a:p>
            <a:endParaRPr lang="en-US"/>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Confidential - Not to be shared outside of PDO/PDO contractors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8714CE-FB4E-4316-BED5-DE0DF6B1D8E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620545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10" Type="http://schemas.openxmlformats.org/officeDocument/2006/relationships/image" Target="../media/image4.emf"/><Relationship Id="rId4" Type="http://schemas.openxmlformats.org/officeDocument/2006/relationships/tags" Target="../tags/tag4.xml"/><Relationship Id="rId9" Type="http://schemas.openxmlformats.org/officeDocument/2006/relationships/oleObject" Target="../embeddings/oleObject1.bin"/></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Calibri" panose="020F0502020204030204" pitchFamily="34" charset="0"/>
                <a:cs typeface="Calibri" panose="020F0502020204030204" pitchFamily="34" charset="0"/>
              </a:defRPr>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12/25/2025</a:t>
            </a:fld>
            <a:endParaRPr lang="en-US"/>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a:p>
        </p:txBody>
      </p:sp>
    </p:spTree>
    <p:extLst>
      <p:ext uri="{BB962C8B-B14F-4D97-AF65-F5344CB8AC3E}">
        <p14:creationId xmlns:p14="http://schemas.microsoft.com/office/powerpoint/2010/main" val="11171204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12/25/2025</a:t>
            </a:fld>
            <a:endParaRPr lang="en-US"/>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a:p>
        </p:txBody>
      </p:sp>
    </p:spTree>
    <p:extLst>
      <p:ext uri="{BB962C8B-B14F-4D97-AF65-F5344CB8AC3E}">
        <p14:creationId xmlns:p14="http://schemas.microsoft.com/office/powerpoint/2010/main" val="4022050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Calibri" panose="020F0502020204030204" pitchFamily="34" charset="0"/>
                <a:cs typeface="Calibri" panose="020F0502020204030204" pitchFamily="34" charset="0"/>
              </a:defRPr>
            </a:lvl1pPr>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12/25/2025</a:t>
            </a:fld>
            <a:endParaRPr lang="en-US"/>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a:p>
        </p:txBody>
      </p:sp>
    </p:spTree>
    <p:extLst>
      <p:ext uri="{BB962C8B-B14F-4D97-AF65-F5344CB8AC3E}">
        <p14:creationId xmlns:p14="http://schemas.microsoft.com/office/powerpoint/2010/main" val="40274508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0540424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3"/>
            </p:custDataLst>
          </p:nvPr>
        </p:nvSpPr>
        <p:spPr>
          <a:xfrm>
            <a:off x="554736" y="519011"/>
            <a:ext cx="11082528" cy="384721"/>
          </a:xfrm>
        </p:spPr>
        <p:txBody>
          <a:bodyPr vert="horz" wrap="square" lIns="0" tIns="0" rIns="0" bIns="0" rtlCol="0" anchor="b" anchorCtr="0">
            <a:spAutoFit/>
          </a:bodyPr>
          <a:lstStyle>
            <a:lvl1pPr>
              <a:defRPr lang="en-US" dirty="0">
                <a:latin typeface="Arial" panose="020B0604020202020204" pitchFamily="34" charset="0"/>
                <a:cs typeface="Arial" panose="020B0604020202020204" pitchFamily="34" charset="0"/>
                <a:sym typeface="Arial" panose="020B0604020202020204" pitchFamily="34" charset="0"/>
              </a:defRPr>
            </a:lvl1pPr>
          </a:lstStyle>
          <a:p>
            <a:pPr lvl="0"/>
            <a:r>
              <a:rPr lang="en-US"/>
              <a:t>Click to edit Master title style</a:t>
            </a: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4"/>
            </p:custDataLst>
          </p:nvPr>
        </p:nvSpPr>
        <p:spPr>
          <a:xfrm>
            <a:off x="554736" y="903861"/>
            <a:ext cx="11082528" cy="276999"/>
          </a:xfrm>
          <a:prstGeom prst="rect">
            <a:avLst/>
          </a:prstGeom>
        </p:spPr>
        <p:txBody>
          <a:bodyPr vert="horz" wrap="square" lIns="0" tIns="0" rIns="0" bIns="0" rtlCol="0">
            <a:spAutoFit/>
          </a:bodyPr>
          <a:lstStyle>
            <a:lvl1pPr>
              <a:defRPr lang="en-US" sz="1800" b="0" dirty="0">
                <a:latin typeface="Arial" panose="020B0604020202020204" pitchFamily="34" charset="0"/>
                <a:cs typeface="Arial" panose="020B0604020202020204" pitchFamily="34" charset="0"/>
                <a:sym typeface="Arial" panose="020B0604020202020204" pitchFamily="34" charset="0"/>
              </a:defRPr>
            </a:lvl1pPr>
          </a:lstStyle>
          <a:p>
            <a:pPr lvl="0">
              <a:buNone/>
            </a:pPr>
            <a:r>
              <a:rPr lang="en-US"/>
              <a:t>Click to edit Master subtitle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Arial" panose="020B0604020202020204" pitchFamily="34" charset="0"/>
                <a:ea typeface="+mn-ea"/>
                <a:cs typeface="Arial" panose="020B0604020202020204" pitchFamily="34" charset="0"/>
                <a:sym typeface="Arial" panose="020B0604020202020204" pitchFamily="34" charset="0"/>
              </a:rPr>
              <a:pPr algn="r" defTabSz="610744" fontAlgn="auto">
                <a:spcBef>
                  <a:spcPts val="0"/>
                </a:spcBef>
                <a:spcAft>
                  <a:spcPts val="0"/>
                </a:spcAft>
                <a:defRPr/>
              </a:pPr>
              <a:t>‹#›</a:t>
            </a:fld>
            <a:endParaRPr lang="en-US" sz="900" b="0">
              <a:solidFill>
                <a:schemeClr val="tx1"/>
              </a:solidFill>
              <a:latin typeface="Arial" panose="020B0604020202020204" pitchFamily="34" charset="0"/>
              <a:ea typeface="+mn-ea"/>
              <a:cs typeface="Arial" panose="020B0604020202020204" pitchFamily="34" charset="0"/>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6"/>
            </p:custDataLst>
          </p:nvPr>
        </p:nvSpPr>
        <p:spPr>
          <a:xfrm>
            <a:off x="554734" y="6498754"/>
            <a:ext cx="100584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latin typeface="Arial" panose="020B0604020202020204" pitchFamily="34" charset="0"/>
                <a:cs typeface="Arial" panose="020B0604020202020204" pitchFamily="34" charset="0"/>
                <a:sym typeface="Arial" panose="020B0604020202020204" pitchFamily="34" charset="0"/>
              </a:rPr>
              <a:t>Source: …</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latin typeface="Arial" panose="020B0604020202020204" pitchFamily="34" charset="0"/>
                <a:cs typeface="Arial" panose="020B0604020202020204" pitchFamily="34" charset="0"/>
                <a:sym typeface="Arial" panose="020B0604020202020204" pitchFamily="34" charset="0"/>
              </a:defRPr>
            </a:lvl1pPr>
          </a:lstStyle>
          <a:p>
            <a:pPr lvl="0">
              <a:buNone/>
            </a:pPr>
            <a:r>
              <a:rPr lang="en-US"/>
              <a:t>Add tracker</a:t>
            </a:r>
          </a:p>
        </p:txBody>
      </p:sp>
    </p:spTree>
    <p:extLst>
      <p:ext uri="{BB962C8B-B14F-4D97-AF65-F5344CB8AC3E}">
        <p14:creationId xmlns:p14="http://schemas.microsoft.com/office/powerpoint/2010/main" val="2443986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1B9F12B-012B-511E-E1AF-940C15C48F38}"/>
              </a:ext>
            </a:extLst>
          </p:cNvPr>
          <p:cNvSpPr>
            <a:spLocks noGrp="1"/>
          </p:cNvSpPr>
          <p:nvPr>
            <p:ph type="dt" sz="half" idx="10"/>
          </p:nvPr>
        </p:nvSpPr>
        <p:spPr/>
        <p:txBody>
          <a:bodyPr/>
          <a:lstStyle/>
          <a:p>
            <a:fld id="{44F6AEF2-20D4-7547-BF78-1F3F36FB60DC}" type="datetimeFigureOut">
              <a:rPr lang="en-US" smtClean="0"/>
              <a:pPr/>
              <a:t>12/25/2025</a:t>
            </a:fld>
            <a:endParaRPr lang="en-US"/>
          </a:p>
        </p:txBody>
      </p:sp>
      <p:sp>
        <p:nvSpPr>
          <p:cNvPr id="8" name="Footer Placeholder 7">
            <a:extLst>
              <a:ext uri="{FF2B5EF4-FFF2-40B4-BE49-F238E27FC236}">
                <a16:creationId xmlns:a16="http://schemas.microsoft.com/office/drawing/2014/main" id="{12153C70-2C6D-7EF6-9D8B-F252F2B79470}"/>
              </a:ext>
            </a:extLst>
          </p:cNvPr>
          <p:cNvSpPr>
            <a:spLocks noGrp="1"/>
          </p:cNvSpPr>
          <p:nvPr>
            <p:ph type="ftr" sz="quarter" idx="11"/>
          </p:nvPr>
        </p:nvSpPr>
        <p:spPr/>
        <p:txBody>
          <a:bodyPr/>
          <a:lstStyle/>
          <a:p>
            <a:r>
              <a:rPr lang="en-US"/>
              <a:t>Confidential - Not to be shared outside of PDO/PDO contractors </a:t>
            </a:r>
          </a:p>
          <a:p>
            <a:endParaRPr lang="en-US"/>
          </a:p>
        </p:txBody>
      </p:sp>
      <p:sp>
        <p:nvSpPr>
          <p:cNvPr id="9" name="Slide Number Placeholder 8">
            <a:extLst>
              <a:ext uri="{FF2B5EF4-FFF2-40B4-BE49-F238E27FC236}">
                <a16:creationId xmlns:a16="http://schemas.microsoft.com/office/drawing/2014/main" id="{5F370DFB-2757-20B9-7E69-B0B0CE960C83}"/>
              </a:ext>
            </a:extLst>
          </p:cNvPr>
          <p:cNvSpPr>
            <a:spLocks noGrp="1"/>
          </p:cNvSpPr>
          <p:nvPr>
            <p:ph type="sldNum" sz="quarter" idx="12"/>
          </p:nvPr>
        </p:nvSpPr>
        <p:spPr/>
        <p:txBody>
          <a:bodyPr/>
          <a:lstStyle/>
          <a:p>
            <a:fld id="{7A6F64E4-CF39-E842-A871-400C57C21E39}" type="slidenum">
              <a:rPr lang="en-US" smtClean="0"/>
              <a:pPr/>
              <a:t>‹#›</a:t>
            </a:fld>
            <a:endParaRPr lang="en-US"/>
          </a:p>
        </p:txBody>
      </p:sp>
    </p:spTree>
    <p:extLst>
      <p:ext uri="{BB962C8B-B14F-4D97-AF65-F5344CB8AC3E}">
        <p14:creationId xmlns:p14="http://schemas.microsoft.com/office/powerpoint/2010/main" val="1425511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Calibri" panose="020F0502020204030204" pitchFamily="34" charset="0"/>
                <a:cs typeface="Calibri" panose="020F0502020204030204" pitchFamily="34" charset="0"/>
              </a:defRPr>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12/25/2025</a:t>
            </a:fld>
            <a:endParaRPr lang="en-US"/>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a:p>
        </p:txBody>
      </p:sp>
    </p:spTree>
    <p:extLst>
      <p:ext uri="{BB962C8B-B14F-4D97-AF65-F5344CB8AC3E}">
        <p14:creationId xmlns:p14="http://schemas.microsoft.com/office/powerpoint/2010/main" val="78849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12/25/2025</a:t>
            </a:fld>
            <a:endParaRPr lang="en-US"/>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a:p>
        </p:txBody>
      </p:sp>
    </p:spTree>
    <p:extLst>
      <p:ext uri="{BB962C8B-B14F-4D97-AF65-F5344CB8AC3E}">
        <p14:creationId xmlns:p14="http://schemas.microsoft.com/office/powerpoint/2010/main" val="3633381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latin typeface="Calibri" panose="020F0502020204030204" pitchFamily="34" charset="0"/>
                <a:cs typeface="Calibri" panose="020F0502020204030204" pitchFamily="34" charset="0"/>
              </a:defRPr>
            </a:lvl1p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12/25/2025</a:t>
            </a:fld>
            <a:endParaRPr lang="en-US"/>
          </a:p>
        </p:txBody>
      </p:sp>
      <p:sp>
        <p:nvSpPr>
          <p:cNvPr id="8" name="Footer Placeholder 7"/>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9" name="Slide Number Placeholder 8"/>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a:p>
        </p:txBody>
      </p:sp>
    </p:spTree>
    <p:extLst>
      <p:ext uri="{BB962C8B-B14F-4D97-AF65-F5344CB8AC3E}">
        <p14:creationId xmlns:p14="http://schemas.microsoft.com/office/powerpoint/2010/main" val="3088519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a:t>Click to edit Master title style</a:t>
            </a:r>
          </a:p>
        </p:txBody>
      </p:sp>
      <p:sp>
        <p:nvSpPr>
          <p:cNvPr id="3" name="Date Placeholder 2"/>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12/25/2025</a:t>
            </a:fld>
            <a:endParaRPr lang="en-US"/>
          </a:p>
        </p:txBody>
      </p:sp>
      <p:sp>
        <p:nvSpPr>
          <p:cNvPr id="4" name="Footer Placeholder 3"/>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5" name="Slide Number Placeholder 4"/>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a:p>
        </p:txBody>
      </p:sp>
    </p:spTree>
    <p:extLst>
      <p:ext uri="{BB962C8B-B14F-4D97-AF65-F5344CB8AC3E}">
        <p14:creationId xmlns:p14="http://schemas.microsoft.com/office/powerpoint/2010/main" val="2814618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12/25/2025</a:t>
            </a:fld>
            <a:endParaRPr lang="en-US"/>
          </a:p>
        </p:txBody>
      </p:sp>
      <p:sp>
        <p:nvSpPr>
          <p:cNvPr id="3" name="Footer Placeholder 2"/>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4" name="Slide Number Placeholder 3"/>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a:p>
        </p:txBody>
      </p:sp>
    </p:spTree>
    <p:extLst>
      <p:ext uri="{BB962C8B-B14F-4D97-AF65-F5344CB8AC3E}">
        <p14:creationId xmlns:p14="http://schemas.microsoft.com/office/powerpoint/2010/main" val="21947944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atin typeface="Calibri" panose="020F0502020204030204" pitchFamily="34" charset="0"/>
                <a:cs typeface="Calibri" panose="020F0502020204030204" pitchFamily="34" charset="0"/>
              </a:defRPr>
            </a:lvl1pPr>
            <a:lvl2pPr>
              <a:defRPr sz="2800">
                <a:latin typeface="Calibri" panose="020F0502020204030204" pitchFamily="34" charset="0"/>
                <a:cs typeface="Calibri" panose="020F0502020204030204" pitchFamily="34" charset="0"/>
              </a:defRPr>
            </a:lvl2pPr>
            <a:lvl3pPr>
              <a:defRPr sz="2400">
                <a:latin typeface="Calibri" panose="020F0502020204030204" pitchFamily="34" charset="0"/>
                <a:cs typeface="Calibri" panose="020F0502020204030204" pitchFamily="34" charset="0"/>
              </a:defRPr>
            </a:lvl3pPr>
            <a:lvl4pPr>
              <a:defRPr sz="2000">
                <a:latin typeface="Calibri" panose="020F0502020204030204" pitchFamily="34" charset="0"/>
                <a:cs typeface="Calibri" panose="020F0502020204030204" pitchFamily="34" charset="0"/>
              </a:defRPr>
            </a:lvl4pPr>
            <a:lvl5pPr>
              <a:defRPr sz="2000">
                <a:latin typeface="Calibri" panose="020F0502020204030204" pitchFamily="34" charset="0"/>
                <a:cs typeface="Calibri" panose="020F050202020403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12/25/2025</a:t>
            </a:fld>
            <a:endParaRPr lang="en-US"/>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a:p>
        </p:txBody>
      </p:sp>
    </p:spTree>
    <p:extLst>
      <p:ext uri="{BB962C8B-B14F-4D97-AF65-F5344CB8AC3E}">
        <p14:creationId xmlns:p14="http://schemas.microsoft.com/office/powerpoint/2010/main" val="3275661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12/25/2025</a:t>
            </a:fld>
            <a:endParaRPr lang="en-US"/>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a:p>
        </p:txBody>
      </p:sp>
    </p:spTree>
    <p:extLst>
      <p:ext uri="{BB962C8B-B14F-4D97-AF65-F5344CB8AC3E}">
        <p14:creationId xmlns:p14="http://schemas.microsoft.com/office/powerpoint/2010/main" val="17028594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fld id="{44F6AEF2-20D4-7547-BF78-1F3F36FB60DC}" type="datetimeFigureOut">
              <a:rPr lang="en-US" smtClean="0"/>
              <a:pPr/>
              <a:t>12/25/2025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r>
              <a:rPr lang="en-US"/>
              <a:t>Confidential - Not to be shared outside of PDO/PDO contractors </a:t>
            </a:r>
          </a:p>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7A6F64E4-CF39-E842-A871-400C57C21E39}" type="slidenum">
              <a:rPr lang="en-US" smtClean="0"/>
              <a:pPr/>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4"/>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6"/>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1691278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B8F5D341-9478-460E-8ACF-8E2BF1B80AC6}"/>
              </a:ext>
            </a:extLst>
          </p:cNvPr>
          <p:cNvSpPr txBox="1">
            <a:spLocks noChangeArrowheads="1"/>
          </p:cNvSpPr>
          <p:nvPr/>
        </p:nvSpPr>
        <p:spPr bwMode="auto">
          <a:xfrm>
            <a:off x="433680" y="1505411"/>
            <a:ext cx="7791263" cy="5082930"/>
          </a:xfrm>
          <a:prstGeom prst="rect">
            <a:avLst/>
          </a:prstGeom>
          <a:noFill/>
          <a:ln w="19050">
            <a:noFill/>
            <a:miter lim="800000"/>
            <a:headEnd/>
            <a:tailEnd/>
          </a:ln>
        </p:spPr>
        <p:txBody>
          <a:bodyPr wrap="square">
            <a:spAutoFit/>
          </a:bodyPr>
          <a:lstStyle/>
          <a:p>
            <a:pPr marL="114300" indent="-114300" algn="just">
              <a:defRPr/>
            </a:pPr>
            <a:r>
              <a:rPr lang="hi-IN" b="1" dirty="0">
                <a:solidFill>
                  <a:srgbClr val="FF0000"/>
                </a:solidFill>
                <a:latin typeface="Kokila" panose="020B0604020202020204" pitchFamily="34" charset="0"/>
                <a:cs typeface="Kokila" panose="020B0604020202020204" pitchFamily="34" charset="0"/>
              </a:rPr>
              <a:t>क्या हुआ?</a:t>
            </a:r>
            <a:endParaRPr lang="en-US" dirty="0">
              <a:solidFill>
                <a:srgbClr val="FF0000"/>
              </a:solidFill>
              <a:latin typeface="Kokila" panose="020B0604020202020204" pitchFamily="34" charset="0"/>
              <a:cs typeface="Kokila" panose="020B0604020202020204" pitchFamily="34" charset="0"/>
            </a:endParaRPr>
          </a:p>
          <a:p>
            <a:pPr algn="just">
              <a:spcBef>
                <a:spcPct val="20000"/>
              </a:spcBef>
              <a:defRPr/>
            </a:pPr>
            <a:r>
              <a:rPr lang="hi-IN" sz="1400" dirty="0">
                <a:solidFill>
                  <a:prstClr val="black"/>
                </a:solidFill>
                <a:latin typeface="Kokila" panose="020B0604020202020204" pitchFamily="34" charset="0"/>
                <a:cs typeface="Kokila" panose="020B0604020202020204" pitchFamily="34" charset="0"/>
              </a:rPr>
              <a:t>फहुद हवाई अड्डे पर प्रतिक्रिया समय अभ्यास के दौरान, एक फायर ट्रक (टिगॉन 1) टैक्सीवे अल्फा से रनवे पर बाएं मोड़ लेते समय पलट गया। ट्रक में मौजूद तीन अग्निशामक बिना चोट के स्वयं बाहर निकले, लेकिन ट्रक को काफी क्षति हुई। हवाई अड्डे का रनवे बंद कर दिया गया, और आपातकालीन प्रतिक्रिया टीमें तुरंत सक्रिय हो गईं।</a:t>
            </a:r>
            <a:endParaRPr kumimoji="0" lang="en-US" altLang="en-US" sz="1400" b="0" i="0"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Kokila" panose="020B0604020202020204" pitchFamily="34" charset="0"/>
              <a:cs typeface="Kokila" panose="020B0604020202020204" pitchFamily="34" charset="0"/>
            </a:endParaRPr>
          </a:p>
          <a:p>
            <a:pPr>
              <a:defRPr/>
            </a:pPr>
            <a:r>
              <a:rPr lang="hi-IN" altLang="zh-CN" b="1" dirty="0">
                <a:solidFill>
                  <a:srgbClr val="0070C0"/>
                </a:solidFill>
                <a:latin typeface="Kokila" panose="020B0604020202020204" pitchFamily="34" charset="0"/>
                <a:cs typeface="Kokila" panose="020B0604020202020204" pitchFamily="34" charset="0"/>
              </a:rPr>
              <a:t>ऐसा क्यों हुआ/निष्कर्ष:</a:t>
            </a:r>
            <a:endParaRPr lang="en-GB" altLang="zh-CN" b="1" dirty="0">
              <a:solidFill>
                <a:srgbClr val="0070C0"/>
              </a:solidFill>
              <a:latin typeface="Kokila" panose="020B0604020202020204" pitchFamily="34" charset="0"/>
              <a:cs typeface="Kokila"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endParaRPr>
          </a:p>
          <a:p>
            <a:pPr marL="171450" lvl="0" indent="-171450">
              <a:buFont typeface="Arial" panose="020B0604020202020204" pitchFamily="34" charset="0"/>
              <a:buChar char="•"/>
              <a:defRPr/>
            </a:pPr>
            <a:r>
              <a:rPr lang="hi-IN" sz="1400" dirty="0">
                <a:solidFill>
                  <a:prstClr val="black"/>
                </a:solidFill>
                <a:latin typeface="Kokila" panose="020B0604020202020204" pitchFamily="34" charset="0"/>
                <a:cs typeface="Kokila" panose="020B0604020202020204" pitchFamily="34" charset="0"/>
              </a:rPr>
              <a:t>मोड़ के दौरान उच्च गति: फायर ट्रक 67 किमी/घंटा की गति से चल रहा था, जो तीव्र मोड़ के लिए अत्यधिक थी।</a:t>
            </a:r>
            <a:endParaRPr kumimoji="0" lang="en-US" sz="1400" b="0" i="0"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endParaRPr>
          </a:p>
          <a:p>
            <a:pPr marL="171450" lvl="0" indent="-171450">
              <a:buFont typeface="Arial" panose="020B0604020202020204" pitchFamily="34" charset="0"/>
              <a:buChar char="•"/>
              <a:defRPr/>
            </a:pPr>
            <a:r>
              <a:rPr lang="hi-IN" sz="1400" dirty="0">
                <a:solidFill>
                  <a:prstClr val="black"/>
                </a:solidFill>
                <a:latin typeface="Kokila" panose="020B0604020202020204" pitchFamily="34" charset="0"/>
                <a:cs typeface="Kokila" panose="020B0604020202020204" pitchFamily="34" charset="0"/>
              </a:rPr>
              <a:t>प्रतिक्रिया समय पूरा करने का दबाव: चालक 2 मिनट की प्रतिक्रिया आवश्यकता को पूरा करने का लक्ष्य रख रहा था।</a:t>
            </a:r>
            <a:endParaRPr kumimoji="0" lang="en-US" sz="1400" b="0" i="0"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endParaRPr>
          </a:p>
          <a:p>
            <a:pPr marL="171450" lvl="0" indent="-171450">
              <a:buFont typeface="Arial" panose="020B0604020202020204" pitchFamily="34" charset="0"/>
              <a:buChar char="•"/>
              <a:defRPr/>
            </a:pPr>
            <a:r>
              <a:rPr lang="hi-IN" sz="1400" dirty="0">
                <a:solidFill>
                  <a:prstClr val="black"/>
                </a:solidFill>
                <a:latin typeface="Kokila" panose="020B0604020202020204" pitchFamily="34" charset="0"/>
                <a:cs typeface="Kokila" panose="020B0604020202020204" pitchFamily="34" charset="0"/>
              </a:rPr>
              <a:t>कोई विशिष्ट एसओपी नहीं: आपातकाल के दौरान हवाई अड्डे के अंदर फायर ट्रक चलाने के लिए कोई समर्पित मानक संचालन प्रक्रिया नहीं थी।</a:t>
            </a:r>
            <a:endParaRPr kumimoji="0" lang="en-US" sz="1400" b="0" i="0"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endParaRPr>
          </a:p>
          <a:p>
            <a:pPr marL="171450" lvl="0" indent="-171450">
              <a:buFont typeface="Arial" panose="020B0604020202020204" pitchFamily="34" charset="0"/>
              <a:buChar char="•"/>
              <a:defRPr/>
            </a:pPr>
            <a:r>
              <a:rPr lang="hi-IN" sz="1400" dirty="0">
                <a:solidFill>
                  <a:prstClr val="black"/>
                </a:solidFill>
                <a:latin typeface="Kokila" panose="020B0604020202020204" pitchFamily="34" charset="0"/>
                <a:cs typeface="Kokila" panose="020B0604020202020204" pitchFamily="34" charset="0"/>
              </a:rPr>
              <a:t>योग्यता की कमी: चालक के पास आवश्यक लाइसेंस थे, लेकिन विशेष आपातकालीन वाहन संचालन का अनुभव नहीं था।</a:t>
            </a:r>
            <a:endParaRPr kumimoji="0" lang="en-US" sz="1400" b="0" i="0"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endParaRPr>
          </a:p>
          <a:p>
            <a:pPr marL="171450" lvl="0" indent="-171450">
              <a:buFont typeface="Arial" panose="020B0604020202020204" pitchFamily="34" charset="0"/>
              <a:buChar char="•"/>
              <a:defRPr/>
            </a:pPr>
            <a:r>
              <a:rPr lang="hi-IN" sz="1400" dirty="0">
                <a:solidFill>
                  <a:prstClr val="black"/>
                </a:solidFill>
                <a:latin typeface="Kokila" panose="020B0604020202020204" pitchFamily="34" charset="0"/>
                <a:cs typeface="Kokila" panose="020B0604020202020204" pitchFamily="34" charset="0"/>
              </a:rPr>
              <a:t>समानांतर गति अभ्यास: फायर ट्रक मोड़ के दौरान समानांतर चल रहे थे, जिससे गतिशीलता और स्थिरता कम हुई।</a:t>
            </a:r>
            <a:endParaRPr kumimoji="0" lang="en-US" sz="1400" b="0" i="0"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endParaRPr>
          </a:p>
          <a:p>
            <a:pPr marL="114300" indent="-114300" algn="just">
              <a:defRPr/>
            </a:pPr>
            <a:r>
              <a:rPr lang="hi-IN" b="1" dirty="0">
                <a:solidFill>
                  <a:srgbClr val="0070C0"/>
                </a:solidFill>
                <a:latin typeface="Kokila" panose="020B0604020202020204" pitchFamily="34" charset="0"/>
                <a:ea typeface="宋体" panose="02010600030101010101" pitchFamily="2" charset="-122"/>
                <a:cs typeface="Kokila" panose="020B0604020202020204" pitchFamily="34" charset="0"/>
              </a:rPr>
              <a:t>इस घटना से आपकी सीख..</a:t>
            </a:r>
            <a:endParaRPr lang="en-US" b="1" dirty="0">
              <a:solidFill>
                <a:srgbClr val="0070C0"/>
              </a:solidFill>
              <a:latin typeface="Kokila" panose="020B0604020202020204" pitchFamily="34" charset="0"/>
              <a:ea typeface="宋体" panose="02010600030101010101" pitchFamily="2" charset="-122"/>
              <a:cs typeface="Kokila" panose="020B0604020202020204" pitchFamily="34" charset="0"/>
            </a:endParaRPr>
          </a:p>
          <a:p>
            <a:pPr marL="114300" marR="0" lvl="0" indent="-114300" algn="just" defTabSz="914400" rtl="0" eaLnBrk="1" fontAlgn="auto" latinLnBrk="0" hangingPunct="1">
              <a:lnSpc>
                <a:spcPct val="100000"/>
              </a:lnSpc>
              <a:spcBef>
                <a:spcPts val="0"/>
              </a:spcBef>
              <a:spcAft>
                <a:spcPts val="0"/>
              </a:spcAft>
              <a:buClrTx/>
              <a:buSzTx/>
              <a:buFontTx/>
              <a:buNone/>
              <a:tabLst/>
              <a:defRPr/>
            </a:pPr>
            <a:endParaRPr kumimoji="0" lang="en-US" b="1" i="0" u="none" strike="noStrike" kern="1200" cap="none" spc="0" normalizeH="0" baseline="0" noProof="0" dirty="0">
              <a:ln>
                <a:noFill/>
              </a:ln>
              <a:solidFill>
                <a:srgbClr val="0070C0"/>
              </a:solidFill>
              <a:effectLst/>
              <a:uLnTx/>
              <a:uFillTx/>
              <a:latin typeface="Kokila" panose="020B0604020202020204" pitchFamily="34" charset="0"/>
              <a:ea typeface="宋体" panose="02010600030101010101" pitchFamily="2" charset="-122"/>
              <a:cs typeface="Kokila" panose="020B0604020202020204" pitchFamily="34" charset="0"/>
            </a:endParaRPr>
          </a:p>
          <a:p>
            <a:pPr marL="171450" lvl="0" indent="-171450" algn="just">
              <a:buFont typeface="Arial" panose="020B0604020202020204" pitchFamily="34" charset="0"/>
              <a:buChar char="•"/>
              <a:defRPr/>
            </a:pPr>
            <a:r>
              <a:rPr lang="hi-IN" sz="1200" dirty="0">
                <a:solidFill>
                  <a:prstClr val="black"/>
                </a:solidFill>
                <a:latin typeface="Kokila" panose="020B0604020202020204" pitchFamily="34" charset="0"/>
                <a:cs typeface="Kokila" panose="020B0604020202020204" pitchFamily="34" charset="0"/>
              </a:rPr>
              <a:t>क्या आप सड़क और मोड़ की स्थिति के अनुसार गति समायोजित करते हैं?</a:t>
            </a:r>
            <a:endParaRPr kumimoji="0" lang="en-US" sz="1200" b="0" i="0"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endParaRPr>
          </a:p>
          <a:p>
            <a:pPr marL="171450" lvl="0" indent="-171450" algn="just">
              <a:buFont typeface="Arial" panose="020B0604020202020204" pitchFamily="34" charset="0"/>
              <a:buChar char="•"/>
              <a:defRPr/>
            </a:pPr>
            <a:r>
              <a:rPr lang="hi-IN" sz="1200" dirty="0">
                <a:solidFill>
                  <a:prstClr val="black"/>
                </a:solidFill>
                <a:latin typeface="Kokila" panose="020B0604020202020204" pitchFamily="34" charset="0"/>
                <a:cs typeface="Kokila" panose="020B0604020202020204" pitchFamily="34" charset="0"/>
              </a:rPr>
              <a:t>आपातकालीन प्रतिक्रिया के दौरान रक्षात्मक ड्राइविंग सिद्धांतों को आप कैसे सुनिश्चित करते हैं?</a:t>
            </a:r>
            <a:endParaRPr kumimoji="0" lang="en-US" sz="1200" b="0" i="0"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endParaRPr>
          </a:p>
          <a:p>
            <a:pPr marL="171450" lvl="0" indent="-171450" algn="just">
              <a:buFont typeface="Arial" panose="020B0604020202020204" pitchFamily="34" charset="0"/>
              <a:buChar char="•"/>
              <a:defRPr/>
            </a:pPr>
            <a:r>
              <a:rPr lang="hi-IN" sz="1200" dirty="0">
                <a:solidFill>
                  <a:prstClr val="black"/>
                </a:solidFill>
                <a:latin typeface="Kokila" panose="020B0604020202020204" pitchFamily="34" charset="0"/>
                <a:cs typeface="Kokila" panose="020B0604020202020204" pitchFamily="34" charset="0"/>
              </a:rPr>
              <a:t>चालक और यात्री के रूप में सुरक्षा बनाए रखने के लिए आप क्या कदम उठाते हैं?</a:t>
            </a:r>
            <a:endParaRPr kumimoji="0" lang="en-US" sz="1200" b="0" i="0"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endParaRPr>
          </a:p>
          <a:p>
            <a:pPr marL="171450" lvl="0" indent="-171450" algn="just">
              <a:buFont typeface="Arial" panose="020B0604020202020204" pitchFamily="34" charset="0"/>
              <a:buChar char="•"/>
              <a:defRPr/>
            </a:pPr>
            <a:r>
              <a:rPr lang="hi-IN" sz="1200" dirty="0">
                <a:solidFill>
                  <a:prstClr val="black"/>
                </a:solidFill>
                <a:latin typeface="Kokila" panose="020B0604020202020204" pitchFamily="34" charset="0"/>
                <a:cs typeface="Kokila" panose="020B0604020202020204" pitchFamily="34" charset="0"/>
              </a:rPr>
              <a:t>गैर-नियमित कार्यों के दौरान गतिशील जोखिमों की योजना आप कैसे बनाते हैं?</a:t>
            </a:r>
            <a:endParaRPr kumimoji="0" lang="en-US" sz="1200" b="0" i="0"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endParaRPr>
          </a:p>
          <a:p>
            <a:pPr marL="171450" lvl="0" indent="-171450" algn="just">
              <a:buFont typeface="Arial" panose="020B0604020202020204" pitchFamily="34" charset="0"/>
              <a:buChar char="•"/>
              <a:defRPr/>
            </a:pPr>
            <a:r>
              <a:rPr lang="hi-IN" sz="1200" dirty="0">
                <a:solidFill>
                  <a:prstClr val="black"/>
                </a:solidFill>
                <a:latin typeface="Kokila" panose="020B0604020202020204" pitchFamily="34" charset="0"/>
                <a:cs typeface="Kokila" panose="020B0604020202020204" pitchFamily="34" charset="0"/>
              </a:rPr>
              <a:t>क्या आप जानते हैं कि स्टॉप वर्क अथॉरिटी कब और कैसे सक्रिय करनी है?</a:t>
            </a:r>
            <a:endParaRPr kumimoji="0" lang="en-US" sz="1200" b="0" i="0"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endParaRPr>
          </a:p>
        </p:txBody>
      </p:sp>
      <p:sp>
        <p:nvSpPr>
          <p:cNvPr id="7" name="Rectangle 6">
            <a:extLst>
              <a:ext uri="{FF2B5EF4-FFF2-40B4-BE49-F238E27FC236}">
                <a16:creationId xmlns:a16="http://schemas.microsoft.com/office/drawing/2014/main" id="{C9406DC3-6140-45AE-93A8-1D6947A73029}"/>
              </a:ext>
            </a:extLst>
          </p:cNvPr>
          <p:cNvSpPr/>
          <p:nvPr/>
        </p:nvSpPr>
        <p:spPr>
          <a:xfrm>
            <a:off x="8294647" y="1295352"/>
            <a:ext cx="3748669" cy="2286000"/>
          </a:xfrm>
          <a:prstGeom prst="rect">
            <a:avLst/>
          </a:prstGeom>
          <a:solidFill>
            <a:srgbClr val="C00000"/>
          </a:solidFill>
          <a:ln w="25400" cap="flat" cmpd="sng" algn="ctr">
            <a:solidFill>
              <a:srgbClr val="00CC99">
                <a:shade val="50000"/>
              </a:srgbClr>
            </a:solid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a:ln>
                  <a:noFill/>
                </a:ln>
                <a:solidFill>
                  <a:srgbClr val="FFFFFF"/>
                </a:solidFill>
                <a:effectLst/>
                <a:uLnTx/>
                <a:uFillTx/>
                <a:latin typeface="Calibri" panose="020F0502020204030204" pitchFamily="34" charset="0"/>
                <a:ea typeface="+mn-ea"/>
                <a:cs typeface="+mn-cs"/>
              </a:rPr>
              <a:t>Photo explaining what was done wrong</a:t>
            </a:r>
          </a:p>
        </p:txBody>
      </p:sp>
      <p:sp>
        <p:nvSpPr>
          <p:cNvPr id="8" name="Rectangle 7">
            <a:extLst>
              <a:ext uri="{FF2B5EF4-FFF2-40B4-BE49-F238E27FC236}">
                <a16:creationId xmlns:a16="http://schemas.microsoft.com/office/drawing/2014/main" id="{AA16C3A5-10F2-408B-9D18-ED534C5F017C}"/>
              </a:ext>
            </a:extLst>
          </p:cNvPr>
          <p:cNvSpPr/>
          <p:nvPr/>
        </p:nvSpPr>
        <p:spPr>
          <a:xfrm>
            <a:off x="8294647" y="3808612"/>
            <a:ext cx="3748668" cy="2286000"/>
          </a:xfrm>
          <a:prstGeom prst="rect">
            <a:avLst/>
          </a:prstGeom>
          <a:solidFill>
            <a:srgbClr val="00B050"/>
          </a:solidFill>
          <a:ln w="25400" cap="flat" cmpd="sng" algn="ctr">
            <a:solidFill>
              <a:srgbClr val="00CC99">
                <a:shade val="50000"/>
              </a:srgbClr>
            </a:solid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a:ln>
                  <a:noFill/>
                </a:ln>
                <a:solidFill>
                  <a:srgbClr val="FFFFFF"/>
                </a:solidFill>
                <a:effectLst/>
                <a:uLnTx/>
                <a:uFillTx/>
                <a:latin typeface="Calibri" panose="020F0502020204030204" pitchFamily="34" charset="0"/>
                <a:ea typeface="+mn-ea"/>
                <a:cs typeface="+mn-cs"/>
              </a:rPr>
              <a:t>Photo explaining how it should be done right</a:t>
            </a:r>
          </a:p>
        </p:txBody>
      </p:sp>
      <p:sp>
        <p:nvSpPr>
          <p:cNvPr id="14" name="Rectangle 13">
            <a:extLst>
              <a:ext uri="{FF2B5EF4-FFF2-40B4-BE49-F238E27FC236}">
                <a16:creationId xmlns:a16="http://schemas.microsoft.com/office/drawing/2014/main" id="{27AC772E-6015-4076-A0DC-005445BF4556}"/>
              </a:ext>
            </a:extLst>
          </p:cNvPr>
          <p:cNvSpPr/>
          <p:nvPr/>
        </p:nvSpPr>
        <p:spPr>
          <a:xfrm>
            <a:off x="416362" y="984640"/>
            <a:ext cx="6814756" cy="461665"/>
          </a:xfrm>
          <a:prstGeom prst="rect">
            <a:avLst/>
          </a:prstGeom>
          <a:solidFill>
            <a:srgbClr val="FFC000"/>
          </a:solidFill>
        </p:spPr>
        <p:txBody>
          <a:bodyPr wrap="square">
            <a:spAutoFit/>
          </a:bodyPr>
          <a:lstStyle/>
          <a:p>
            <a:pPr lvl="0">
              <a:defRPr/>
            </a:pPr>
            <a:r>
              <a:rPr lang="hi-IN" sz="2400" b="1" dirty="0">
                <a:solidFill>
                  <a:srgbClr val="0D38B3"/>
                </a:solidFill>
                <a:latin typeface="Kokila" panose="020B0604020202020204" pitchFamily="34" charset="0"/>
                <a:cs typeface="Kokila" panose="020B0604020202020204" pitchFamily="34" charset="0"/>
              </a:rPr>
              <a:t>लक्षित दर्शक:</a:t>
            </a:r>
            <a:r>
              <a:rPr lang="en-US" sz="2400" b="1" dirty="0">
                <a:solidFill>
                  <a:srgbClr val="0D38B3"/>
                </a:solidFill>
                <a:latin typeface="Kokila" panose="020B0604020202020204" pitchFamily="34" charset="0"/>
                <a:cs typeface="Kokila" panose="020B0604020202020204" pitchFamily="34" charset="0"/>
              </a:rPr>
              <a:t> </a:t>
            </a:r>
            <a:r>
              <a:rPr lang="hi-IN" sz="2000" b="1" dirty="0">
                <a:solidFill>
                  <a:srgbClr val="FF0000"/>
                </a:solidFill>
                <a:latin typeface="Kokila" panose="020B0604020202020204" pitchFamily="34" charset="0"/>
                <a:cs typeface="Kokila" panose="020B0604020202020204" pitchFamily="34" charset="0"/>
              </a:rPr>
              <a:t>ड्रिलिंग, लॉजिस्टिक्स, संचालन और निर्माण</a:t>
            </a:r>
            <a:r>
              <a:rPr lang="en-US" sz="2000" b="1" dirty="0">
                <a:solidFill>
                  <a:srgbClr val="FF0000"/>
                </a:solidFill>
                <a:latin typeface="Kokila" panose="020B0604020202020204" pitchFamily="34" charset="0"/>
                <a:cs typeface="Kokila" panose="020B0604020202020204" pitchFamily="34" charset="0"/>
              </a:rPr>
              <a:t> </a:t>
            </a:r>
          </a:p>
        </p:txBody>
      </p:sp>
      <p:sp>
        <p:nvSpPr>
          <p:cNvPr id="2" name="TextBox 1">
            <a:extLst>
              <a:ext uri="{FF2B5EF4-FFF2-40B4-BE49-F238E27FC236}">
                <a16:creationId xmlns:a16="http://schemas.microsoft.com/office/drawing/2014/main" id="{79534F91-FFF5-4BE2-969F-08BDA81C29D8}"/>
              </a:ext>
            </a:extLst>
          </p:cNvPr>
          <p:cNvSpPr txBox="1"/>
          <p:nvPr/>
        </p:nvSpPr>
        <p:spPr>
          <a:xfrm>
            <a:off x="573240" y="6075098"/>
            <a:ext cx="7530028" cy="461665"/>
          </a:xfrm>
          <a:prstGeom prst="rect">
            <a:avLst/>
          </a:prstGeom>
          <a:solidFill>
            <a:schemeClr val="accent1"/>
          </a:solidFill>
        </p:spPr>
        <p:txBody>
          <a:bodyPr wrap="square" rtlCol="0">
            <a:spAutoFit/>
          </a:bodyPr>
          <a:lstStyle/>
          <a:p>
            <a:pPr algn="ctr" fontAlgn="base">
              <a:spcBef>
                <a:spcPct val="0"/>
              </a:spcBef>
              <a:spcAft>
                <a:spcPct val="0"/>
              </a:spcAft>
              <a:defRPr/>
            </a:pPr>
            <a:r>
              <a:rPr lang="hi-IN" sz="2400" b="1" dirty="0">
                <a:solidFill>
                  <a:srgbClr val="FFFF00"/>
                </a:solidFill>
                <a:latin typeface="Kokila" panose="020B0604020202020204" pitchFamily="34" charset="0"/>
                <a:ea typeface="MS PGothic" pitchFamily="34" charset="-128"/>
                <a:cs typeface="Kokila" panose="020B0604020202020204" pitchFamily="34" charset="0"/>
              </a:rPr>
              <a:t>हमेशा रक्षात्मक ड्राइविंग तकनीक का पालन करें।</a:t>
            </a:r>
            <a:endParaRPr kumimoji="0" lang="en-US" sz="2800" b="1" i="0" u="none" strike="noStrike" kern="1200" cap="none" spc="0" normalizeH="0" baseline="0" noProof="0" dirty="0">
              <a:ln>
                <a:noFill/>
              </a:ln>
              <a:solidFill>
                <a:srgbClr val="FFFF00"/>
              </a:solidFill>
              <a:effectLst/>
              <a:uLnTx/>
              <a:uFillTx/>
              <a:latin typeface="Kokila" panose="020B0604020202020204" pitchFamily="34" charset="0"/>
              <a:ea typeface="MS PGothic" pitchFamily="34" charset="-128"/>
              <a:cs typeface="Kokila" panose="020B0604020202020204" pitchFamily="34" charset="0"/>
            </a:endParaRPr>
          </a:p>
        </p:txBody>
      </p:sp>
      <p:pic>
        <p:nvPicPr>
          <p:cNvPr id="3" name="Picture 2" descr="A fire trucks parked on a road&#10;&#10;AI-generated content may be incorrect.">
            <a:extLst>
              <a:ext uri="{FF2B5EF4-FFF2-40B4-BE49-F238E27FC236}">
                <a16:creationId xmlns:a16="http://schemas.microsoft.com/office/drawing/2014/main" id="{B30B67E1-7084-97A3-4304-F19414CE616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94648" y="1295353"/>
            <a:ext cx="3748668" cy="2286000"/>
          </a:xfrm>
          <a:prstGeom prst="rect">
            <a:avLst/>
          </a:prstGeom>
        </p:spPr>
      </p:pic>
      <p:pic>
        <p:nvPicPr>
          <p:cNvPr id="6" name="Picture 5" descr="A fire trucks on a road&#10;&#10;AI-generated content may be incorrect.">
            <a:extLst>
              <a:ext uri="{FF2B5EF4-FFF2-40B4-BE49-F238E27FC236}">
                <a16:creationId xmlns:a16="http://schemas.microsoft.com/office/drawing/2014/main" id="{363B676E-7279-1BF8-4060-581ECCE46F9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64913" y="3808612"/>
            <a:ext cx="3778402" cy="2286000"/>
          </a:xfrm>
          <a:prstGeom prst="rect">
            <a:avLst/>
          </a:prstGeom>
        </p:spPr>
      </p:pic>
      <p:sp>
        <p:nvSpPr>
          <p:cNvPr id="9" name="Freeform 132">
            <a:extLst>
              <a:ext uri="{FF2B5EF4-FFF2-40B4-BE49-F238E27FC236}">
                <a16:creationId xmlns:a16="http://schemas.microsoft.com/office/drawing/2014/main" id="{A68310E0-CF63-4276-BC7B-52B36A6230C6}"/>
              </a:ext>
            </a:extLst>
          </p:cNvPr>
          <p:cNvSpPr>
            <a:spLocks/>
          </p:cNvSpPr>
          <p:nvPr/>
        </p:nvSpPr>
        <p:spPr bwMode="auto">
          <a:xfrm>
            <a:off x="11529720" y="5514201"/>
            <a:ext cx="457200" cy="457200"/>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nvGrpSpPr>
          <p:cNvPr id="10" name="Group 131">
            <a:extLst>
              <a:ext uri="{FF2B5EF4-FFF2-40B4-BE49-F238E27FC236}">
                <a16:creationId xmlns:a16="http://schemas.microsoft.com/office/drawing/2014/main" id="{E98A0724-90B5-68FC-920D-5604EA2CAC5F}"/>
              </a:ext>
            </a:extLst>
          </p:cNvPr>
          <p:cNvGrpSpPr>
            <a:grpSpLocks/>
          </p:cNvGrpSpPr>
          <p:nvPr/>
        </p:nvGrpSpPr>
        <p:grpSpPr bwMode="auto">
          <a:xfrm>
            <a:off x="11376299" y="3149195"/>
            <a:ext cx="468109" cy="465806"/>
            <a:chOff x="3504" y="544"/>
            <a:chExt cx="2287" cy="1855"/>
          </a:xfrm>
        </p:grpSpPr>
        <p:sp>
          <p:nvSpPr>
            <p:cNvPr id="11" name="Line 129">
              <a:extLst>
                <a:ext uri="{FF2B5EF4-FFF2-40B4-BE49-F238E27FC236}">
                  <a16:creationId xmlns:a16="http://schemas.microsoft.com/office/drawing/2014/main" id="{1325477B-8B3F-B126-EF3D-A18EFC9E5D3A}"/>
                </a:ext>
              </a:extLst>
            </p:cNvPr>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pPr defTabSz="778472" eaLnBrk="0" fontAlgn="base" hangingPunct="0">
                <a:spcBef>
                  <a:spcPct val="0"/>
                </a:spcBef>
                <a:spcAft>
                  <a:spcPct val="0"/>
                </a:spcAft>
                <a:defRPr/>
              </a:pPr>
              <a:endParaRPr lang="en-US" sz="2043">
                <a:solidFill>
                  <a:srgbClr val="000000"/>
                </a:solidFill>
                <a:latin typeface="Times New Roman" pitchFamily="18" charset="0"/>
              </a:endParaRPr>
            </a:p>
          </p:txBody>
        </p:sp>
        <p:sp>
          <p:nvSpPr>
            <p:cNvPr id="12" name="Line 130">
              <a:extLst>
                <a:ext uri="{FF2B5EF4-FFF2-40B4-BE49-F238E27FC236}">
                  <a16:creationId xmlns:a16="http://schemas.microsoft.com/office/drawing/2014/main" id="{F958A6CE-7765-50A4-6533-5F0C5A1F65B9}"/>
                </a:ext>
              </a:extLst>
            </p:cNvPr>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pPr defTabSz="778472" eaLnBrk="0" fontAlgn="base" hangingPunct="0">
                <a:spcBef>
                  <a:spcPct val="0"/>
                </a:spcBef>
                <a:spcAft>
                  <a:spcPct val="0"/>
                </a:spcAft>
                <a:defRPr/>
              </a:pPr>
              <a:endParaRPr lang="en-US" sz="2043">
                <a:solidFill>
                  <a:srgbClr val="000000"/>
                </a:solidFill>
                <a:latin typeface="Times New Roman" pitchFamily="18" charset="0"/>
              </a:endParaRPr>
            </a:p>
          </p:txBody>
        </p:sp>
      </p:grpSp>
      <p:graphicFrame>
        <p:nvGraphicFramePr>
          <p:cNvPr id="5" name="Table 4">
            <a:extLst>
              <a:ext uri="{FF2B5EF4-FFF2-40B4-BE49-F238E27FC236}">
                <a16:creationId xmlns:a16="http://schemas.microsoft.com/office/drawing/2014/main" id="{BAEFDFDA-3682-5E2C-E18E-5EF2116DCD91}"/>
              </a:ext>
            </a:extLst>
          </p:cNvPr>
          <p:cNvGraphicFramePr>
            <a:graphicFrameLocks noGrp="1"/>
          </p:cNvGraphicFramePr>
          <p:nvPr>
            <p:extLst>
              <p:ext uri="{D42A27DB-BD31-4B8C-83A1-F6EECF244321}">
                <p14:modId xmlns:p14="http://schemas.microsoft.com/office/powerpoint/2010/main" val="584914678"/>
              </p:ext>
            </p:extLst>
          </p:nvPr>
        </p:nvGraphicFramePr>
        <p:xfrm>
          <a:off x="396108" y="531255"/>
          <a:ext cx="11677852" cy="518160"/>
        </p:xfrm>
        <a:graphic>
          <a:graphicData uri="http://schemas.openxmlformats.org/drawingml/2006/table">
            <a:tbl>
              <a:tblPr firstRow="1" bandRow="1">
                <a:tableStyleId>{F5AB1C69-6EDB-4FF4-983F-18BD219EF322}</a:tableStyleId>
              </a:tblPr>
              <a:tblGrid>
                <a:gridCol w="650327">
                  <a:extLst>
                    <a:ext uri="{9D8B030D-6E8A-4147-A177-3AD203B41FA5}">
                      <a16:colId xmlns:a16="http://schemas.microsoft.com/office/drawing/2014/main" val="2915212829"/>
                    </a:ext>
                  </a:extLst>
                </a:gridCol>
                <a:gridCol w="919525">
                  <a:extLst>
                    <a:ext uri="{9D8B030D-6E8A-4147-A177-3AD203B41FA5}">
                      <a16:colId xmlns:a16="http://schemas.microsoft.com/office/drawing/2014/main" val="1263731317"/>
                    </a:ext>
                  </a:extLst>
                </a:gridCol>
                <a:gridCol w="1161988">
                  <a:extLst>
                    <a:ext uri="{9D8B030D-6E8A-4147-A177-3AD203B41FA5}">
                      <a16:colId xmlns:a16="http://schemas.microsoft.com/office/drawing/2014/main" val="3493424009"/>
                    </a:ext>
                  </a:extLst>
                </a:gridCol>
                <a:gridCol w="901144">
                  <a:extLst>
                    <a:ext uri="{9D8B030D-6E8A-4147-A177-3AD203B41FA5}">
                      <a16:colId xmlns:a16="http://schemas.microsoft.com/office/drawing/2014/main" val="578596613"/>
                    </a:ext>
                  </a:extLst>
                </a:gridCol>
                <a:gridCol w="1730607">
                  <a:extLst>
                    <a:ext uri="{9D8B030D-6E8A-4147-A177-3AD203B41FA5}">
                      <a16:colId xmlns:a16="http://schemas.microsoft.com/office/drawing/2014/main" val="710035722"/>
                    </a:ext>
                  </a:extLst>
                </a:gridCol>
                <a:gridCol w="1607724">
                  <a:extLst>
                    <a:ext uri="{9D8B030D-6E8A-4147-A177-3AD203B41FA5}">
                      <a16:colId xmlns:a16="http://schemas.microsoft.com/office/drawing/2014/main" val="1371902183"/>
                    </a:ext>
                  </a:extLst>
                </a:gridCol>
                <a:gridCol w="1454119">
                  <a:extLst>
                    <a:ext uri="{9D8B030D-6E8A-4147-A177-3AD203B41FA5}">
                      <a16:colId xmlns:a16="http://schemas.microsoft.com/office/drawing/2014/main" val="1814095484"/>
                    </a:ext>
                  </a:extLst>
                </a:gridCol>
                <a:gridCol w="652093">
                  <a:extLst>
                    <a:ext uri="{9D8B030D-6E8A-4147-A177-3AD203B41FA5}">
                      <a16:colId xmlns:a16="http://schemas.microsoft.com/office/drawing/2014/main" val="2001367833"/>
                    </a:ext>
                  </a:extLst>
                </a:gridCol>
                <a:gridCol w="962025">
                  <a:extLst>
                    <a:ext uri="{9D8B030D-6E8A-4147-A177-3AD203B41FA5}">
                      <a16:colId xmlns:a16="http://schemas.microsoft.com/office/drawing/2014/main" val="2964666558"/>
                    </a:ext>
                  </a:extLst>
                </a:gridCol>
                <a:gridCol w="1638300">
                  <a:extLst>
                    <a:ext uri="{9D8B030D-6E8A-4147-A177-3AD203B41FA5}">
                      <a16:colId xmlns:a16="http://schemas.microsoft.com/office/drawing/2014/main" val="695451150"/>
                    </a:ext>
                  </a:extLst>
                </a:gridCol>
              </a:tblGrid>
              <a:tr h="399447">
                <a:tc>
                  <a:txBody>
                    <a:bodyPr/>
                    <a:lstStyle/>
                    <a:p>
                      <a:pPr algn="r"/>
                      <a:r>
                        <a:rPr lang="hi-IN" sz="1400" b="1" dirty="0">
                          <a:solidFill>
                            <a:prstClr val="black"/>
                          </a:solidFill>
                          <a:latin typeface="Kokila" panose="020B0604020202020204" pitchFamily="34" charset="0"/>
                          <a:cs typeface="Kokila" panose="020B0604020202020204" pitchFamily="34" charset="0"/>
                        </a:rPr>
                        <a:t>तारीख</a:t>
                      </a:r>
                      <a:r>
                        <a:rPr kumimoji="0" lang="en-GB" sz="1400" b="1" i="0"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rPr>
                        <a:t>:</a:t>
                      </a:r>
                      <a:endParaRPr kumimoji="0" lang="en-GB" sz="1400" b="1"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endParaRPr>
                    </a:p>
                    <a:p>
                      <a:pPr algn="r"/>
                      <a:r>
                        <a:rPr kumimoji="0" lang="hi-IN" sz="1400" b="1"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rPr>
                        <a:t>समय</a:t>
                      </a:r>
                      <a:r>
                        <a:rPr kumimoji="0" lang="en-GB" sz="1400" b="1"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rPr>
                        <a:t>:</a:t>
                      </a:r>
                      <a:endParaRPr lang="en-US" sz="1400" dirty="0">
                        <a:latin typeface="Kokila" panose="020B0604020202020204" pitchFamily="34" charset="0"/>
                        <a:cs typeface="Kokila" panose="020B060402020202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en-GB" sz="1400" b="1" u="none" strike="noStrike" kern="1200" cap="none" spc="0" normalizeH="0" baseline="0" noProof="0" dirty="0">
                          <a:ln>
                            <a:noFill/>
                          </a:ln>
                          <a:solidFill>
                            <a:srgbClr val="4472C4"/>
                          </a:solidFill>
                          <a:effectLst/>
                          <a:uLnTx/>
                          <a:uFillTx/>
                          <a:latin typeface="Kokila" panose="020B0604020202020204" pitchFamily="34" charset="0"/>
                          <a:cs typeface="Kokila" panose="020B0604020202020204" pitchFamily="34" charset="0"/>
                        </a:rPr>
                        <a:t>18.02.2025 </a:t>
                      </a:r>
                    </a:p>
                    <a:p>
                      <a:r>
                        <a:rPr kumimoji="0" lang="en-GB" sz="1400" b="1" u="none" strike="noStrike" kern="1200" cap="none" spc="0" normalizeH="0" baseline="0" noProof="0" dirty="0">
                          <a:ln>
                            <a:noFill/>
                          </a:ln>
                          <a:solidFill>
                            <a:srgbClr val="4472C4"/>
                          </a:solidFill>
                          <a:effectLst/>
                          <a:uLnTx/>
                          <a:uFillTx/>
                          <a:latin typeface="Kokila" panose="020B0604020202020204" pitchFamily="34" charset="0"/>
                          <a:cs typeface="Kokila" panose="020B0604020202020204" pitchFamily="34" charset="0"/>
                        </a:rPr>
                        <a:t>02:15 </a:t>
                      </a:r>
                      <a:r>
                        <a:rPr kumimoji="0" lang="hi-IN" sz="1400" b="1" u="none" strike="noStrike" kern="1200" cap="none" spc="0" normalizeH="0" baseline="0" noProof="0" dirty="0">
                          <a:ln>
                            <a:noFill/>
                          </a:ln>
                          <a:solidFill>
                            <a:srgbClr val="4472C4"/>
                          </a:solidFill>
                          <a:effectLst/>
                          <a:uLnTx/>
                          <a:uFillTx/>
                          <a:latin typeface="Kokila" panose="020B0604020202020204" pitchFamily="34" charset="0"/>
                          <a:cs typeface="Kokila" panose="020B0604020202020204" pitchFamily="34" charset="0"/>
                        </a:rPr>
                        <a:t>पूर्वाह्न</a:t>
                      </a:r>
                      <a:endParaRPr lang="en-US" sz="1400" dirty="0">
                        <a:latin typeface="Kokila" panose="020B0604020202020204" pitchFamily="34" charset="0"/>
                        <a:cs typeface="Kokila" panose="020B060402020202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hi-IN" sz="1400" b="1" dirty="0">
                          <a:solidFill>
                            <a:prstClr val="black"/>
                          </a:solidFill>
                          <a:latin typeface="Kokila" panose="020B0604020202020204" pitchFamily="34" charset="0"/>
                          <a:cs typeface="Kokila" panose="020B0604020202020204" pitchFamily="34" charset="0"/>
                        </a:rPr>
                        <a:t>घटना का शीर्षक</a:t>
                      </a:r>
                      <a:r>
                        <a:rPr kumimoji="0" lang="en-US" sz="1400" b="1"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rPr>
                        <a:t>: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hi-IN" sz="1400" b="1"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rPr>
                        <a:t>पीआईएम</a:t>
                      </a:r>
                      <a:r>
                        <a:rPr kumimoji="0" lang="en-GB" sz="1400" b="1"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rPr>
                        <a:t>#</a:t>
                      </a:r>
                      <a:endParaRPr kumimoji="0" lang="en-GB" sz="1400" b="1" i="0" u="none" strike="noStrike" kern="1200" cap="none" spc="0" normalizeH="0" baseline="0" noProof="0" dirty="0">
                        <a:ln>
                          <a:noFill/>
                        </a:ln>
                        <a:solidFill>
                          <a:prstClr val="black"/>
                        </a:solidFill>
                        <a:effectLst/>
                        <a:uLnTx/>
                        <a:uFillTx/>
                        <a:latin typeface="Kokila" panose="020B0604020202020204" pitchFamily="34" charset="0"/>
                        <a:ea typeface="+mn-ea"/>
                        <a:cs typeface="Kokila" panose="020B060402020202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hi-IN" sz="1400" b="1" dirty="0">
                          <a:solidFill>
                            <a:srgbClr val="4472C4"/>
                          </a:solidFill>
                          <a:latin typeface="Kokila" panose="020B0604020202020204" pitchFamily="34" charset="0"/>
                          <a:cs typeface="Kokila" panose="020B0604020202020204" pitchFamily="34" charset="0"/>
                        </a:rPr>
                        <a:t>हाईपो</a:t>
                      </a:r>
                      <a:r>
                        <a:rPr kumimoji="0" lang="en-US" sz="1400" b="1" u="none" strike="noStrike" kern="1200" cap="none" spc="0" normalizeH="0" baseline="0" noProof="0" dirty="0">
                          <a:ln>
                            <a:noFill/>
                          </a:ln>
                          <a:solidFill>
                            <a:srgbClr val="4472C4"/>
                          </a:solidFill>
                          <a:effectLst/>
                          <a:uLnTx/>
                          <a:uFillTx/>
                          <a:latin typeface="Kokila" panose="020B0604020202020204" pitchFamily="34" charset="0"/>
                          <a:cs typeface="Kokila" panose="020B0604020202020204" pitchFamily="34" charset="0"/>
                        </a:rPr>
                        <a:t>#13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u="none" strike="noStrike" kern="1200" cap="none" spc="0" normalizeH="0" baseline="0" noProof="0" dirty="0">
                          <a:ln>
                            <a:noFill/>
                          </a:ln>
                          <a:solidFill>
                            <a:srgbClr val="4472C4"/>
                          </a:solidFill>
                          <a:effectLst/>
                          <a:uLnTx/>
                          <a:uFillTx/>
                          <a:latin typeface="Kokila" panose="020B0604020202020204" pitchFamily="34" charset="0"/>
                          <a:ea typeface="+mn-ea"/>
                          <a:cs typeface="Kokila" panose="020B0604020202020204" pitchFamily="34" charset="0"/>
                        </a:rPr>
                        <a:t> 1175011</a:t>
                      </a:r>
                      <a:r>
                        <a:rPr kumimoji="0" lang="pt-BR" sz="1400" b="1" i="1" u="none" strike="noStrike" kern="1200" cap="none" spc="0" normalizeH="0" baseline="0" noProof="0" dirty="0">
                          <a:ln>
                            <a:noFill/>
                          </a:ln>
                          <a:solidFill>
                            <a:srgbClr val="E7E6E6">
                              <a:lumMod val="50000"/>
                            </a:srgbClr>
                          </a:solidFill>
                          <a:effectLst/>
                          <a:uLnTx/>
                          <a:uFillTx/>
                          <a:latin typeface="Kokila" panose="020B0604020202020204" pitchFamily="34" charset="0"/>
                          <a:ea typeface="+mn-ea"/>
                          <a:cs typeface="Kokila" panose="020B0604020202020204" pitchFamily="34" charset="0"/>
                        </a:rPr>
                        <a:t> </a:t>
                      </a:r>
                      <a:r>
                        <a:rPr kumimoji="0" lang="en-US" sz="1400" b="1" u="none" strike="noStrike" kern="1200" cap="none" spc="0" normalizeH="0" baseline="0" noProof="0" dirty="0">
                          <a:ln>
                            <a:noFill/>
                          </a:ln>
                          <a:solidFill>
                            <a:srgbClr val="4472C4"/>
                          </a:solidFill>
                          <a:effectLst/>
                          <a:uLnTx/>
                          <a:uFillTx/>
                          <a:latin typeface="Kokila" panose="020B0604020202020204" pitchFamily="34" charset="0"/>
                          <a:ea typeface="+mn-ea"/>
                          <a:cs typeface="Kokila" panose="020B0604020202020204" pitchFamily="34" charset="0"/>
                        </a:rPr>
                        <a:t>                  </a:t>
                      </a:r>
                      <a:endParaRPr kumimoji="0" lang="en-US" sz="1400" b="1" u="none" strike="noStrike" kern="1200" cap="none" spc="0" normalizeH="0" baseline="0" dirty="0">
                        <a:ln>
                          <a:noFill/>
                        </a:ln>
                        <a:solidFill>
                          <a:srgbClr val="4472C4"/>
                        </a:solidFill>
                        <a:effectLst/>
                        <a:uLnTx/>
                        <a:uFillTx/>
                        <a:latin typeface="Kokila" panose="020B0604020202020204" pitchFamily="34" charset="0"/>
                        <a:ea typeface="+mn-ea"/>
                        <a:cs typeface="Kokila" panose="020B060402020202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hi-IN" sz="1400" b="1"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rPr>
                        <a:t>जोखिम श्रेणी</a:t>
                      </a:r>
                      <a:r>
                        <a:rPr kumimoji="0" lang="en-US" sz="1400" b="1"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rPr>
                        <a:t>: </a:t>
                      </a:r>
                    </a:p>
                    <a:p>
                      <a:pPr marL="0" marR="0" lvl="0" indent="0" algn="r" defTabSz="914400" rtl="0" eaLnBrk="1" fontAlgn="auto" latinLnBrk="0" hangingPunct="1">
                        <a:lnSpc>
                          <a:spcPct val="100000"/>
                        </a:lnSpc>
                        <a:spcBef>
                          <a:spcPts val="0"/>
                        </a:spcBef>
                        <a:spcAft>
                          <a:spcPts val="0"/>
                        </a:spcAft>
                        <a:buClrTx/>
                        <a:buSzTx/>
                        <a:buFontTx/>
                        <a:buNone/>
                        <a:tabLst/>
                        <a:defRPr/>
                      </a:pPr>
                      <a:r>
                        <a:rPr lang="hi-IN" sz="1400" b="1" kern="1200" noProof="0" dirty="0">
                          <a:solidFill>
                            <a:schemeClr val="tx1"/>
                          </a:solidFill>
                          <a:latin typeface="Kokila" panose="020B0604020202020204" pitchFamily="34" charset="0"/>
                          <a:cs typeface="Kokila" panose="020B0604020202020204" pitchFamily="34" charset="0"/>
                        </a:rPr>
                        <a:t>चोट/संपत्ति क्षति</a:t>
                      </a:r>
                      <a:r>
                        <a:rPr lang="en-US" sz="1400" b="1" kern="1200" noProof="0" dirty="0">
                          <a:solidFill>
                            <a:schemeClr val="tx1"/>
                          </a:solidFill>
                          <a:latin typeface="Kokila" panose="020B0604020202020204" pitchFamily="34" charset="0"/>
                          <a:cs typeface="Kokila" panose="020B0604020202020204" pitchFamily="34" charset="0"/>
                        </a:rPr>
                        <a:t>:</a:t>
                      </a:r>
                      <a:endParaRPr lang="en-US" sz="1400" b="1" kern="1200" dirty="0">
                        <a:solidFill>
                          <a:schemeClr val="tx1"/>
                        </a:solidFill>
                        <a:latin typeface="Kokila" panose="020B0604020202020204" pitchFamily="34" charset="0"/>
                        <a:ea typeface="+mn-ea"/>
                        <a:cs typeface="Kokila" panose="020B060402020202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hi-IN" sz="1400" b="1" u="none" strike="noStrike" kern="1200" cap="none" spc="0" normalizeH="0" baseline="0" noProof="0" dirty="0">
                          <a:ln>
                            <a:noFill/>
                          </a:ln>
                          <a:solidFill>
                            <a:srgbClr val="4472C4"/>
                          </a:solidFill>
                          <a:effectLst/>
                          <a:uLnTx/>
                          <a:uFillTx/>
                          <a:latin typeface="Kokila" panose="020B0604020202020204" pitchFamily="34" charset="0"/>
                          <a:cs typeface="Kokila" panose="020B0604020202020204" pitchFamily="34" charset="0"/>
                        </a:rPr>
                        <a:t>एमवीआई</a:t>
                      </a:r>
                      <a:endParaRPr kumimoji="0" lang="en-US" sz="1400" b="1" u="none" strike="noStrike" kern="1200" cap="none" spc="0" normalizeH="0" baseline="0" noProof="0" dirty="0">
                        <a:ln>
                          <a:noFill/>
                        </a:ln>
                        <a:solidFill>
                          <a:srgbClr val="4472C4"/>
                        </a:solidFill>
                        <a:effectLst/>
                        <a:uLnTx/>
                        <a:uFillTx/>
                        <a:latin typeface="Kokila" panose="020B0604020202020204" pitchFamily="34" charset="0"/>
                        <a:cs typeface="Kokila" panose="020B0604020202020204" pitchFamily="34" charset="0"/>
                      </a:endParaRPr>
                    </a:p>
                    <a:p>
                      <a:r>
                        <a:rPr kumimoji="0" lang="hi-IN" sz="1400" b="1" u="none" strike="noStrike" kern="1200" cap="none" spc="0" normalizeH="0" baseline="0" noProof="0" dirty="0">
                          <a:ln>
                            <a:noFill/>
                          </a:ln>
                          <a:solidFill>
                            <a:srgbClr val="4472C4"/>
                          </a:solidFill>
                          <a:effectLst/>
                          <a:uLnTx/>
                          <a:uFillTx/>
                          <a:latin typeface="Kokila" panose="020B0604020202020204" pitchFamily="34" charset="0"/>
                          <a:cs typeface="Kokila" panose="020B0604020202020204" pitchFamily="34" charset="0"/>
                        </a:rPr>
                        <a:t>प्राथमिक चिकित्सा मामला</a:t>
                      </a:r>
                      <a:endParaRPr kumimoji="0" lang="en-US" sz="1400" b="1" u="none" strike="noStrike" kern="1200" cap="none" spc="0" normalizeH="0" baseline="0" noProof="0" dirty="0">
                        <a:ln>
                          <a:noFill/>
                        </a:ln>
                        <a:solidFill>
                          <a:srgbClr val="4472C4"/>
                        </a:solidFill>
                        <a:effectLst/>
                        <a:uLnTx/>
                        <a:uFillTx/>
                        <a:latin typeface="Kokila" panose="020B0604020202020204" pitchFamily="34" charset="0"/>
                        <a:cs typeface="Kokila" panose="020B060402020202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0" lang="hi-IN" sz="1400" b="1"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rPr>
                        <a:t>वास्तविक गंभीरता</a:t>
                      </a:r>
                      <a:r>
                        <a:rPr kumimoji="0" lang="en-US" sz="1400" b="1"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rPr>
                        <a:t>:</a:t>
                      </a:r>
                    </a:p>
                    <a:p>
                      <a:pPr algn="r"/>
                      <a:r>
                        <a:rPr kumimoji="0" lang="hi-IN" sz="1400" b="1"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rPr>
                        <a:t>संभावित गंभीरता</a:t>
                      </a:r>
                      <a:r>
                        <a:rPr kumimoji="0" lang="en-US" sz="1400" b="1"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rPr>
                        <a:t>: </a:t>
                      </a:r>
                      <a:endParaRPr lang="en-US" sz="1400" dirty="0">
                        <a:latin typeface="Kokila" panose="020B0604020202020204" pitchFamily="34" charset="0"/>
                        <a:cs typeface="Kokila" panose="020B060402020202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en-GB" sz="1400" b="1" u="none" strike="noStrike" kern="1200" cap="none" spc="0" normalizeH="0" baseline="0" noProof="0" dirty="0">
                          <a:ln>
                            <a:noFill/>
                          </a:ln>
                          <a:solidFill>
                            <a:srgbClr val="4472C4"/>
                          </a:solidFill>
                          <a:effectLst/>
                          <a:uLnTx/>
                          <a:uFillTx/>
                          <a:latin typeface="Kokila" panose="020B0604020202020204" pitchFamily="34" charset="0"/>
                          <a:cs typeface="Kokila" panose="020B0604020202020204" pitchFamily="34" charset="0"/>
                        </a:rPr>
                        <a:t>3</a:t>
                      </a:r>
                      <a:r>
                        <a:rPr kumimoji="0" lang="hi-IN" sz="1400" b="1" u="none" strike="noStrike" kern="1200" cap="none" spc="0" normalizeH="0" baseline="0" noProof="0" dirty="0">
                          <a:ln>
                            <a:noFill/>
                          </a:ln>
                          <a:solidFill>
                            <a:srgbClr val="4472C4"/>
                          </a:solidFill>
                          <a:effectLst/>
                          <a:uLnTx/>
                          <a:uFillTx/>
                          <a:latin typeface="Kokila" panose="020B0604020202020204" pitchFamily="34" charset="0"/>
                          <a:cs typeface="Kokila" panose="020B0604020202020204" pitchFamily="34" charset="0"/>
                        </a:rPr>
                        <a:t>ए</a:t>
                      </a:r>
                      <a:endParaRPr kumimoji="0" lang="en-GB" sz="1400" b="1" u="none" strike="noStrike" kern="1200" cap="none" spc="0" normalizeH="0" baseline="0" noProof="0" dirty="0">
                        <a:ln>
                          <a:noFill/>
                        </a:ln>
                        <a:solidFill>
                          <a:srgbClr val="4472C4"/>
                        </a:solidFill>
                        <a:effectLst/>
                        <a:uLnTx/>
                        <a:uFillTx/>
                        <a:latin typeface="Kokila" panose="020B0604020202020204" pitchFamily="34" charset="0"/>
                        <a:cs typeface="Kokila" panose="020B0604020202020204" pitchFamily="34" charset="0"/>
                      </a:endParaRPr>
                    </a:p>
                    <a:p>
                      <a:r>
                        <a:rPr kumimoji="0" lang="hi-IN" sz="1400" b="1" u="none" strike="noStrike" kern="1200" cap="none" spc="0" normalizeH="0" baseline="0" noProof="0" dirty="0">
                          <a:ln>
                            <a:noFill/>
                          </a:ln>
                          <a:solidFill>
                            <a:srgbClr val="4472C4"/>
                          </a:solidFill>
                          <a:effectLst/>
                          <a:uLnTx/>
                          <a:uFillTx/>
                          <a:latin typeface="Kokila" panose="020B0604020202020204" pitchFamily="34" charset="0"/>
                          <a:cs typeface="Kokila" panose="020B0604020202020204" pitchFamily="34" charset="0"/>
                        </a:rPr>
                        <a:t>सी</a:t>
                      </a:r>
                      <a:r>
                        <a:rPr kumimoji="0" lang="en-GB" sz="1400" b="1" u="none" strike="noStrike" kern="1200" cap="none" spc="0" normalizeH="0" baseline="0" noProof="0" dirty="0">
                          <a:ln>
                            <a:noFill/>
                          </a:ln>
                          <a:solidFill>
                            <a:srgbClr val="4472C4"/>
                          </a:solidFill>
                          <a:effectLst/>
                          <a:uLnTx/>
                          <a:uFillTx/>
                          <a:latin typeface="Kokila" panose="020B0604020202020204" pitchFamily="34" charset="0"/>
                          <a:cs typeface="Kokila" panose="020B0604020202020204" pitchFamily="34" charset="0"/>
                        </a:rPr>
                        <a:t>4</a:t>
                      </a:r>
                      <a:r>
                        <a:rPr kumimoji="0" lang="hi-IN" sz="1400" b="1" u="none" strike="noStrike" kern="1200" cap="none" spc="0" normalizeH="0" baseline="0" noProof="0" dirty="0">
                          <a:ln>
                            <a:noFill/>
                          </a:ln>
                          <a:solidFill>
                            <a:srgbClr val="4472C4"/>
                          </a:solidFill>
                          <a:effectLst/>
                          <a:uLnTx/>
                          <a:uFillTx/>
                          <a:latin typeface="Kokila" panose="020B0604020202020204" pitchFamily="34" charset="0"/>
                          <a:cs typeface="Kokila" panose="020B0604020202020204" pitchFamily="34" charset="0"/>
                        </a:rPr>
                        <a:t>पी</a:t>
                      </a:r>
                      <a:endParaRPr kumimoji="0" lang="en-GB" sz="1400" b="1" u="none" strike="noStrike" kern="1200" cap="none" spc="0" normalizeH="0" baseline="0" noProof="0" dirty="0">
                        <a:ln>
                          <a:noFill/>
                        </a:ln>
                        <a:solidFill>
                          <a:srgbClr val="4472C4"/>
                        </a:solidFill>
                        <a:effectLst/>
                        <a:uLnTx/>
                        <a:uFillTx/>
                        <a:latin typeface="Kokila" panose="020B0604020202020204" pitchFamily="34" charset="0"/>
                        <a:cs typeface="Kokila" panose="020B060402020202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0" lang="hi-IN" sz="1400" b="1" u="none" strike="noStrike" kern="1200" cap="none" spc="0" normalizeH="0" baseline="0" dirty="0">
                          <a:ln>
                            <a:noFill/>
                          </a:ln>
                          <a:solidFill>
                            <a:prstClr val="black"/>
                          </a:solidFill>
                          <a:effectLst/>
                          <a:uLnTx/>
                          <a:uFillTx/>
                          <a:latin typeface="Kokila" panose="020B0604020202020204" pitchFamily="34" charset="0"/>
                          <a:cs typeface="Kokila" panose="020B0604020202020204" pitchFamily="34" charset="0"/>
                        </a:rPr>
                        <a:t>गतिविधि</a:t>
                      </a:r>
                      <a:r>
                        <a:rPr kumimoji="0" lang="en-GB" sz="1400" b="1" u="none" strike="noStrike" kern="1200" cap="none" spc="0" normalizeH="0" baseline="0" dirty="0">
                          <a:ln>
                            <a:noFill/>
                          </a:ln>
                          <a:solidFill>
                            <a:prstClr val="black"/>
                          </a:solidFill>
                          <a:effectLst/>
                          <a:uLnTx/>
                          <a:uFillTx/>
                          <a:latin typeface="Kokila" panose="020B0604020202020204" pitchFamily="34" charset="0"/>
                          <a:cs typeface="Kokila" panose="020B0604020202020204" pitchFamily="34" charset="0"/>
                        </a:rPr>
                        <a:t>:</a:t>
                      </a:r>
                    </a:p>
                    <a:p>
                      <a:pPr marL="0" algn="r" defTabSz="914400" rtl="0" eaLnBrk="1" latinLnBrk="0" hangingPunct="1"/>
                      <a:r>
                        <a:rPr kumimoji="0" lang="hi-IN" sz="1400" b="1" u="none" strike="noStrike" kern="1200" cap="none" spc="0" normalizeH="0" baseline="0" dirty="0">
                          <a:ln>
                            <a:noFill/>
                          </a:ln>
                          <a:solidFill>
                            <a:prstClr val="black"/>
                          </a:solidFill>
                          <a:effectLst/>
                          <a:uLnTx/>
                          <a:uFillTx/>
                          <a:latin typeface="Kokila" panose="020B0604020202020204" pitchFamily="34" charset="0"/>
                          <a:cs typeface="Kokila" panose="020B0604020202020204" pitchFamily="34" charset="0"/>
                        </a:rPr>
                        <a:t>स्थान</a:t>
                      </a:r>
                      <a:r>
                        <a:rPr kumimoji="0" lang="en-GB" sz="1400" b="1" u="none" strike="noStrike" kern="1200" cap="none" spc="0" normalizeH="0" baseline="0" dirty="0">
                          <a:ln>
                            <a:noFill/>
                          </a:ln>
                          <a:solidFill>
                            <a:prstClr val="black"/>
                          </a:solidFill>
                          <a:effectLst/>
                          <a:uLnTx/>
                          <a:uFillTx/>
                          <a:latin typeface="Kokila" panose="020B0604020202020204" pitchFamily="34" charset="0"/>
                          <a:cs typeface="Kokila" panose="020B0604020202020204" pitchFamily="34" charset="0"/>
                        </a:rPr>
                        <a:t>:   </a:t>
                      </a:r>
                      <a:endParaRPr kumimoji="0" lang="en-US" sz="1400" b="1" i="0" u="none" strike="noStrike" kern="1200" cap="none" spc="0" normalizeH="0" baseline="0" dirty="0">
                        <a:ln>
                          <a:noFill/>
                        </a:ln>
                        <a:solidFill>
                          <a:prstClr val="black"/>
                        </a:solidFill>
                        <a:effectLst/>
                        <a:uLnTx/>
                        <a:uFillTx/>
                        <a:latin typeface="Kokila" panose="020B0604020202020204" pitchFamily="34" charset="0"/>
                        <a:ea typeface="+mn-ea"/>
                        <a:cs typeface="Kokila" panose="020B060402020202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hi-IN" sz="1400" b="1" u="none" strike="noStrike" kern="1200" cap="none" spc="0" normalizeH="0" baseline="0" dirty="0">
                          <a:ln>
                            <a:noFill/>
                          </a:ln>
                          <a:solidFill>
                            <a:srgbClr val="4472C4"/>
                          </a:solidFill>
                          <a:effectLst/>
                          <a:uLnTx/>
                          <a:uFillTx/>
                          <a:latin typeface="Kokila" panose="020B0604020202020204" pitchFamily="34" charset="0"/>
                          <a:ea typeface="+mn-ea"/>
                          <a:cs typeface="Kokila" panose="020B0604020202020204" pitchFamily="34" charset="0"/>
                        </a:rPr>
                        <a:t>अभ्यास</a:t>
                      </a:r>
                      <a:r>
                        <a:rPr kumimoji="0" lang="en-US" sz="1400" b="1" u="none" strike="noStrike" kern="1200" cap="none" spc="0" normalizeH="0" baseline="0" dirty="0">
                          <a:ln>
                            <a:noFill/>
                          </a:ln>
                          <a:solidFill>
                            <a:srgbClr val="4472C4"/>
                          </a:solidFill>
                          <a:effectLst/>
                          <a:uLnTx/>
                          <a:uFillTx/>
                          <a:latin typeface="Kokila" panose="020B0604020202020204" pitchFamily="34" charset="0"/>
                          <a:ea typeface="+mn-ea"/>
                          <a:cs typeface="Kokila" panose="020B0604020202020204" pitchFamily="34" charset="0"/>
                        </a:rPr>
                        <a:t> </a:t>
                      </a:r>
                    </a:p>
                    <a:p>
                      <a:r>
                        <a:rPr kumimoji="0" lang="hi-IN" sz="1400" b="1" u="none" strike="noStrike" kern="1200" cap="none" spc="0" normalizeH="0" baseline="0" dirty="0">
                          <a:ln>
                            <a:noFill/>
                          </a:ln>
                          <a:solidFill>
                            <a:srgbClr val="4472C4"/>
                          </a:solidFill>
                          <a:effectLst/>
                          <a:uLnTx/>
                          <a:uFillTx/>
                          <a:latin typeface="Kokila" panose="020B0604020202020204" pitchFamily="34" charset="0"/>
                          <a:ea typeface="+mn-ea"/>
                          <a:cs typeface="Kokila" panose="020B0604020202020204" pitchFamily="34" charset="0"/>
                        </a:rPr>
                        <a:t>फहुद हवाई अड्डा</a:t>
                      </a:r>
                      <a:endParaRPr kumimoji="0" lang="en-US" sz="1400" b="1" u="none" strike="noStrike" kern="1200" cap="none" spc="0" normalizeH="0" baseline="0" dirty="0">
                        <a:ln>
                          <a:noFill/>
                        </a:ln>
                        <a:solidFill>
                          <a:srgbClr val="4472C4"/>
                        </a:solidFill>
                        <a:effectLst/>
                        <a:uLnTx/>
                        <a:uFillTx/>
                        <a:latin typeface="Kokila" panose="020B0604020202020204" pitchFamily="34" charset="0"/>
                        <a:ea typeface="+mn-ea"/>
                        <a:cs typeface="Kokila" panose="020B060402020202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34084804"/>
                  </a:ext>
                </a:extLst>
              </a:tr>
            </a:tbl>
          </a:graphicData>
        </a:graphic>
      </p:graphicFrame>
      <p:sp>
        <p:nvSpPr>
          <p:cNvPr id="13" name="Title 1">
            <a:extLst>
              <a:ext uri="{FF2B5EF4-FFF2-40B4-BE49-F238E27FC236}">
                <a16:creationId xmlns:a16="http://schemas.microsoft.com/office/drawing/2014/main" id="{ACA2AD93-D513-3A80-D43A-99662668D461}"/>
              </a:ext>
            </a:extLst>
          </p:cNvPr>
          <p:cNvSpPr txBox="1">
            <a:spLocks/>
          </p:cNvSpPr>
          <p:nvPr/>
        </p:nvSpPr>
        <p:spPr>
          <a:xfrm>
            <a:off x="346509" y="0"/>
            <a:ext cx="11845491" cy="532596"/>
          </a:xfrm>
          <a:prstGeom prst="rect">
            <a:avLst/>
          </a:prstGeom>
          <a:solidFill>
            <a:srgbClr val="FFC91D"/>
          </a:solidFill>
        </p:spPr>
        <p:txBody>
          <a:bodyPr/>
          <a:lst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a:lstStyle>
          <a:p>
            <a:pPr algn="ctr">
              <a:defRPr/>
            </a:pPr>
            <a:r>
              <a:rPr lang="hi-IN" sz="3600" b="1" dirty="0">
                <a:solidFill>
                  <a:srgbClr val="00B050"/>
                </a:solidFill>
                <a:latin typeface="Kokila" panose="020B0604020202020204" pitchFamily="34" charset="0"/>
                <a:ea typeface="Tahoma" panose="020B0604030504040204" pitchFamily="34" charset="0"/>
                <a:cs typeface="Kokila" panose="020B0604020202020204" pitchFamily="34" charset="0"/>
              </a:rPr>
              <a:t>पीडीओ दूसरी चेतावनी </a:t>
            </a:r>
            <a:r>
              <a:rPr lang="en-US" sz="32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3616206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E45F78-3908-4D1A-82F1-C1ADC42E3FB1}"/>
              </a:ext>
            </a:extLst>
          </p:cNvPr>
          <p:cNvSpPr>
            <a:spLocks noGrp="1"/>
          </p:cNvSpPr>
          <p:nvPr>
            <p:ph type="title"/>
          </p:nvPr>
        </p:nvSpPr>
        <p:spPr>
          <a:xfrm>
            <a:off x="180870" y="-6892"/>
            <a:ext cx="12011130" cy="453582"/>
          </a:xfrm>
          <a:solidFill>
            <a:srgbClr val="FFC91D"/>
          </a:solidFill>
        </p:spPr>
        <p:txBody>
          <a:bodyPr>
            <a:noAutofit/>
          </a:bodyPr>
          <a:lstStyle/>
          <a:p>
            <a:pPr algn="ctr"/>
            <a:br>
              <a:rPr lang="en-GB" sz="2800" b="1" dirty="0">
                <a:solidFill>
                  <a:srgbClr val="00B050"/>
                </a:solidFill>
                <a:ea typeface="MS PGothic" pitchFamily="34" charset="-128"/>
              </a:rPr>
            </a:br>
            <a:br>
              <a:rPr lang="en-GB" sz="2800" b="1" dirty="0">
                <a:solidFill>
                  <a:srgbClr val="00B050"/>
                </a:solidFill>
                <a:ea typeface="MS PGothic" pitchFamily="34" charset="-128"/>
              </a:rPr>
            </a:br>
            <a:br>
              <a:rPr lang="en-GB" sz="2800" b="1" dirty="0">
                <a:solidFill>
                  <a:srgbClr val="00B050"/>
                </a:solidFill>
                <a:ea typeface="MS PGothic" pitchFamily="34" charset="-128"/>
              </a:rPr>
            </a:br>
            <a:r>
              <a:rPr lang="hi-IN" sz="2800" b="1" dirty="0">
                <a:solidFill>
                  <a:srgbClr val="00B050"/>
                </a:solidFill>
                <a:latin typeface="Kokila" panose="020B0604020202020204" pitchFamily="34" charset="0"/>
                <a:ea typeface="MS PGothic" pitchFamily="34" charset="-128"/>
                <a:cs typeface="Kokila" panose="020B0604020202020204" pitchFamily="34" charset="0"/>
              </a:rPr>
              <a:t>प्रभावी सीख</a:t>
            </a:r>
            <a:br>
              <a:rPr lang="en-GB" sz="3200" b="1" dirty="0">
                <a:solidFill>
                  <a:srgbClr val="00B050"/>
                </a:solidFill>
                <a:ea typeface="MS PGothic" pitchFamily="34" charset="-128"/>
              </a:rPr>
            </a:br>
            <a:br>
              <a:rPr lang="en-GB" sz="2800" b="1" dirty="0">
                <a:solidFill>
                  <a:srgbClr val="00B050"/>
                </a:solidFill>
                <a:ea typeface="MS PGothic" pitchFamily="34" charset="-128"/>
              </a:rPr>
            </a:br>
            <a:endParaRPr lang="en-US" sz="4800" dirty="0"/>
          </a:p>
        </p:txBody>
      </p:sp>
      <p:sp>
        <p:nvSpPr>
          <p:cNvPr id="6" name="Rectangle 5">
            <a:extLst>
              <a:ext uri="{FF2B5EF4-FFF2-40B4-BE49-F238E27FC236}">
                <a16:creationId xmlns:a16="http://schemas.microsoft.com/office/drawing/2014/main" id="{2A4C66E9-CF65-4A0F-9A16-76B64C582F3A}"/>
              </a:ext>
            </a:extLst>
          </p:cNvPr>
          <p:cNvSpPr/>
          <p:nvPr/>
        </p:nvSpPr>
        <p:spPr>
          <a:xfrm>
            <a:off x="425605" y="1022338"/>
            <a:ext cx="10928195" cy="307777"/>
          </a:xfrm>
          <a:prstGeom prst="rect">
            <a:avLst/>
          </a:prstGeom>
        </p:spPr>
        <p:txBody>
          <a:bodyPr wrap="square">
            <a:spAutoFit/>
          </a:bodyPr>
          <a:lstStyle/>
          <a:p>
            <a:pPr marL="342900" indent="-342900">
              <a:defRPr/>
            </a:pPr>
            <a:r>
              <a:rPr lang="hi-IN" sz="1400" b="1" dirty="0">
                <a:latin typeface="Tahoma" pitchFamily="34" charset="0"/>
              </a:rPr>
              <a:t>यह सुनिश्चित करने के लिए कि सीख को साइट पर रोजमर्रा की गतिविधियों में लागू किया जाए, कृपया नीचे दिए गए सवालों के जवाब दें:</a:t>
            </a:r>
          </a:p>
        </p:txBody>
      </p:sp>
      <p:sp>
        <p:nvSpPr>
          <p:cNvPr id="7" name="Rectangle 6">
            <a:extLst>
              <a:ext uri="{FF2B5EF4-FFF2-40B4-BE49-F238E27FC236}">
                <a16:creationId xmlns:a16="http://schemas.microsoft.com/office/drawing/2014/main" id="{4D883F2B-B3CE-4AB4-AB99-0AA90A5717A9}"/>
              </a:ext>
            </a:extLst>
          </p:cNvPr>
          <p:cNvSpPr/>
          <p:nvPr/>
        </p:nvSpPr>
        <p:spPr>
          <a:xfrm>
            <a:off x="425606" y="1680481"/>
            <a:ext cx="11134492" cy="3240759"/>
          </a:xfrm>
          <a:prstGeom prst="rect">
            <a:avLst/>
          </a:prstGeom>
        </p:spPr>
        <p:txBody>
          <a:bodyPr wrap="square">
            <a:spAutoFit/>
          </a:bodyPr>
          <a:lstStyle/>
          <a:p>
            <a:pPr marL="342900" indent="-342900">
              <a:defRPr/>
            </a:pPr>
            <a:r>
              <a:rPr lang="hi-IN" sz="2000" b="1" dirty="0">
                <a:solidFill>
                  <a:prstClr val="black"/>
                </a:solidFill>
                <a:latin typeface="Kokila" panose="020B0604020202020204" pitchFamily="34" charset="0"/>
                <a:cs typeface="Kokila" panose="020B0604020202020204" pitchFamily="34" charset="0"/>
              </a:rPr>
              <a:t>निम्नलिखित की पुष्टि करें:</a:t>
            </a:r>
            <a:endParaRPr lang="en-US" sz="2000" b="1" dirty="0">
              <a:solidFill>
                <a:prstClr val="black"/>
              </a:solidFill>
              <a:latin typeface="Kokila" panose="020B0604020202020204" pitchFamily="34" charset="0"/>
              <a:cs typeface="Kokila" panose="020B0604020202020204" pitchFamily="34" charset="0"/>
            </a:endParaRPr>
          </a:p>
          <a:p>
            <a:pPr marL="342900" indent="-342900">
              <a:defRPr/>
            </a:pPr>
            <a:endParaRPr kumimoji="0" lang="en-US" b="0" i="0" u="none" strike="noStrike" kern="1200" cap="none" spc="0" normalizeH="0" baseline="0" noProof="0" dirty="0">
              <a:ln>
                <a:noFill/>
              </a:ln>
              <a:solidFill>
                <a:srgbClr val="0033CC"/>
              </a:solidFill>
              <a:effectLst/>
              <a:uLnTx/>
              <a:uFillTx/>
              <a:latin typeface="Kokila" panose="020B0604020202020204" pitchFamily="34" charset="0"/>
              <a:cs typeface="Kokila" panose="020B0604020202020204" pitchFamily="34" charset="0"/>
              <a:sym typeface="Wingdings" pitchFamily="2" charset="2"/>
            </a:endParaRPr>
          </a:p>
          <a:p>
            <a:pPr marL="342900" lvl="0" indent="-342900">
              <a:buFont typeface="+mj-lt"/>
              <a:buAutoNum type="arabicPeriod"/>
              <a:defRPr/>
            </a:pPr>
            <a:r>
              <a:rPr lang="hi-IN" dirty="0">
                <a:solidFill>
                  <a:prstClr val="black"/>
                </a:solidFill>
                <a:latin typeface="Kokila" panose="020B0604020202020204" pitchFamily="34" charset="0"/>
                <a:cs typeface="Kokila" panose="020B0604020202020204" pitchFamily="34" charset="0"/>
                <a:sym typeface="Wingdings" pitchFamily="2" charset="2"/>
              </a:rPr>
              <a:t>क्या आपके कर्मचारी पीडीओ आपातकालीन नंबर जानते हैं और कब कॉल करना है?</a:t>
            </a:r>
            <a:endParaRPr lang="en-US" dirty="0">
              <a:solidFill>
                <a:prstClr val="black"/>
              </a:solidFill>
              <a:latin typeface="Kokila" panose="020B0604020202020204" pitchFamily="34" charset="0"/>
              <a:cs typeface="Kokila" panose="020B0604020202020204" pitchFamily="34" charset="0"/>
              <a:sym typeface="Wingdings" pitchFamily="2" charset="2"/>
            </a:endParaRPr>
          </a:p>
          <a:p>
            <a:pPr marL="342900" lvl="0" indent="-342900">
              <a:buFont typeface="+mj-lt"/>
              <a:buAutoNum type="arabicPeriod"/>
              <a:defRPr/>
            </a:pPr>
            <a:r>
              <a:rPr lang="hi-IN" dirty="0">
                <a:solidFill>
                  <a:prstClr val="black"/>
                </a:solidFill>
                <a:latin typeface="Kokila" panose="020B0604020202020204" pitchFamily="34" charset="0"/>
                <a:cs typeface="Kokila" panose="020B0604020202020204" pitchFamily="34" charset="0"/>
                <a:sym typeface="Wingdings" pitchFamily="2" charset="2"/>
              </a:rPr>
              <a:t>क्या सभी खतरनाक कार्य आपके जोखिम रजिस्टर में शामिल हैं?</a:t>
            </a:r>
            <a:endParaRPr lang="en-US" dirty="0">
              <a:solidFill>
                <a:prstClr val="black"/>
              </a:solidFill>
              <a:latin typeface="Kokila" panose="020B0604020202020204" pitchFamily="34" charset="0"/>
              <a:cs typeface="Kokila" panose="020B0604020202020204" pitchFamily="34" charset="0"/>
              <a:sym typeface="Wingdings" pitchFamily="2" charset="2"/>
            </a:endParaRPr>
          </a:p>
          <a:p>
            <a:pPr marL="342900" lvl="0" indent="-342900">
              <a:buFont typeface="+mj-lt"/>
              <a:buAutoNum type="arabicPeriod"/>
              <a:defRPr/>
            </a:pPr>
            <a:r>
              <a:rPr lang="hi-IN" dirty="0">
                <a:solidFill>
                  <a:prstClr val="black"/>
                </a:solidFill>
                <a:latin typeface="Kokila" panose="020B0604020202020204" pitchFamily="34" charset="0"/>
                <a:cs typeface="Kokila" panose="020B0604020202020204" pitchFamily="34" charset="0"/>
                <a:sym typeface="Wingdings" pitchFamily="2" charset="2"/>
              </a:rPr>
              <a:t>आपका संगठन गैर-नियमित कार्यों की योजना कैसे बनाता है?</a:t>
            </a:r>
            <a:endParaRPr lang="en-US" dirty="0">
              <a:solidFill>
                <a:prstClr val="black"/>
              </a:solidFill>
              <a:latin typeface="Kokila" panose="020B0604020202020204" pitchFamily="34" charset="0"/>
              <a:cs typeface="Kokila" panose="020B0604020202020204" pitchFamily="34" charset="0"/>
              <a:sym typeface="Wingdings" pitchFamily="2" charset="2"/>
            </a:endParaRPr>
          </a:p>
          <a:p>
            <a:pPr marL="342900" lvl="0" indent="-342900">
              <a:buFont typeface="+mj-lt"/>
              <a:buAutoNum type="arabicPeriod"/>
              <a:defRPr/>
            </a:pPr>
            <a:r>
              <a:rPr lang="hi-IN" dirty="0">
                <a:solidFill>
                  <a:prstClr val="black"/>
                </a:solidFill>
                <a:latin typeface="Kokila" panose="020B0604020202020204" pitchFamily="34" charset="0"/>
                <a:cs typeface="Kokila" panose="020B0604020202020204" pitchFamily="34" charset="0"/>
                <a:sym typeface="Wingdings" pitchFamily="2" charset="2"/>
              </a:rPr>
              <a:t>क्या आपका संगठन पर्यावरणीय और मौसम संबंधी जोखिमों का पर्याप्त मूल्यांकन करता है?</a:t>
            </a:r>
            <a:endParaRPr lang="en-US" dirty="0">
              <a:solidFill>
                <a:srgbClr val="0033CC"/>
              </a:solidFill>
              <a:latin typeface="Kokila" panose="020B0604020202020204" pitchFamily="34" charset="0"/>
              <a:cs typeface="Kokila" panose="020B0604020202020204" pitchFamily="34" charset="0"/>
              <a:sym typeface="Wingdings"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srgbClr val="0033CC"/>
              </a:solidFill>
              <a:effectLst/>
              <a:uLnTx/>
              <a:uFillTx/>
              <a:latin typeface="Kokila" panose="020B0604020202020204" pitchFamily="34" charset="0"/>
              <a:cs typeface="Kokila" panose="020B0604020202020204" pitchFamily="34" charset="0"/>
              <a:sym typeface="Wingdings"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srgbClr val="0033CC"/>
              </a:solidFill>
              <a:effectLst/>
              <a:uLnTx/>
              <a:uFillTx/>
              <a:latin typeface="Kokila" panose="020B0604020202020204" pitchFamily="34" charset="0"/>
              <a:cs typeface="Kokila" panose="020B0604020202020204" pitchFamily="34" charset="0"/>
              <a:sym typeface="Wingdings" pitchFamily="2" charset="2"/>
            </a:endParaRPr>
          </a:p>
          <a:p>
            <a:pPr marL="285750" marR="0" lvl="0" indent="-285750" algn="l" defTabSz="914400" rtl="0" eaLnBrk="1" fontAlgn="auto" latinLnBrk="0" hangingPunct="1">
              <a:lnSpc>
                <a:spcPct val="107000"/>
              </a:lnSpc>
              <a:spcBef>
                <a:spcPts val="200"/>
              </a:spcBef>
              <a:spcAft>
                <a:spcPts val="200"/>
              </a:spcAft>
              <a:buClrTx/>
              <a:buSzTx/>
              <a:buFont typeface="Wingdings" panose="05000000000000000000" pitchFamily="2" charset="2"/>
              <a:buChar char="ü"/>
              <a:tabLst/>
              <a:defRPr/>
            </a:pPr>
            <a:endParaRPr kumimoji="0" lang="en-US" b="0" i="0"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srgbClr val="0033CC"/>
              </a:solidFill>
              <a:effectLst/>
              <a:uLnTx/>
              <a:uFillTx/>
              <a:latin typeface="Kokila" panose="020B0604020202020204" pitchFamily="34" charset="0"/>
              <a:cs typeface="Kokila" panose="020B0604020202020204" pitchFamily="34" charset="0"/>
              <a:sym typeface="Wingdings"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srgbClr val="0033CC"/>
              </a:solidFill>
              <a:effectLst/>
              <a:uLnTx/>
              <a:uFillTx/>
              <a:latin typeface="Kokila" panose="020B0604020202020204" pitchFamily="34" charset="0"/>
              <a:cs typeface="Kokila" panose="020B0604020202020204" pitchFamily="34" charset="0"/>
              <a:sym typeface="Wingdings" pitchFamily="2" charset="2"/>
            </a:endParaRPr>
          </a:p>
        </p:txBody>
      </p:sp>
      <p:sp>
        <p:nvSpPr>
          <p:cNvPr id="2" name="TextBox 1">
            <a:extLst>
              <a:ext uri="{FF2B5EF4-FFF2-40B4-BE49-F238E27FC236}">
                <a16:creationId xmlns:a16="http://schemas.microsoft.com/office/drawing/2014/main" id="{27254EDF-A152-D85F-3F18-6F1F1E5209F2}"/>
              </a:ext>
            </a:extLst>
          </p:cNvPr>
          <p:cNvSpPr txBox="1"/>
          <p:nvPr/>
        </p:nvSpPr>
        <p:spPr>
          <a:xfrm>
            <a:off x="2870730" y="6152346"/>
            <a:ext cx="6096000" cy="338554"/>
          </a:xfrm>
          <a:prstGeom prst="rect">
            <a:avLst/>
          </a:prstGeom>
          <a:noFill/>
        </p:spPr>
        <p:txBody>
          <a:bodyPr wrap="square">
            <a:spAutoFit/>
          </a:bodyPr>
          <a:lstStyle/>
          <a:p>
            <a:pPr algn="ctr"/>
            <a:r>
              <a:rPr lang="hi-IN" sz="1600" dirty="0"/>
              <a:t>गोपनीय - पीडीओ/पीडीओ ठेकेदारों के बाहर साझा न करें</a:t>
            </a:r>
            <a:r>
              <a:rPr lang="en-IN" sz="700" dirty="0"/>
              <a:t> </a:t>
            </a:r>
            <a:endParaRPr lang="en-US" sz="300" dirty="0">
              <a:solidFill>
                <a:srgbClr val="FF0000"/>
              </a:solidFill>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2429660822"/>
      </p:ext>
    </p:extLst>
  </p:cSld>
  <p:clrMapOvr>
    <a:overrideClrMapping bg1="lt1" tx1="dk1" bg2="lt2" tx2="dk2" accent1="accent1" accent2="accent2" accent3="accent3" accent4="accent4" accent5="accent5" accent6="accent6" hlink="hlink" folHlink="folHlink"/>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xml><?xml version="1.0" encoding="utf-8"?>
<p:tagLst xmlns:a="http://schemas.openxmlformats.org/drawingml/2006/main" xmlns:r="http://schemas.openxmlformats.org/officeDocument/2006/relationships" xmlns:p="http://schemas.openxmlformats.org/presentationml/2006/main">
  <p:tag name="SHAPENAME" val="3. Subtitle"/>
</p:tagLst>
</file>

<file path=ppt/tags/tag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xml><?xml version="1.0" encoding="utf-8"?>
<p:tagLst xmlns:a="http://schemas.openxmlformats.org/drawingml/2006/main" xmlns:r="http://schemas.openxmlformats.org/officeDocument/2006/relationships" xmlns:p="http://schemas.openxmlformats.org/presentationml/2006/main">
  <p:tag name="SHAPENAME" val="5. Source"/>
</p:tagLst>
</file>

<file path=ppt/tags/tag7.xml><?xml version="1.0" encoding="utf-8"?>
<p:tagLst xmlns:a="http://schemas.openxmlformats.org/drawingml/2006/main" xmlns:r="http://schemas.openxmlformats.org/officeDocument/2006/relationships" xmlns:p="http://schemas.openxmlformats.org/presentationml/2006/main">
  <p:tag name="SHAPENAME" val="1. On-page tracker"/>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anguage xmlns="4880e4f8-4b7d-4bdd-91e3-e10d47036eca">Hindi</Language>
    <DocId xmlns="4880e4f8-4b7d-4bdd-91e3-e10d47036eca">92954</DocId>
    <ImageCreateDate xmlns="4880E4F8-4B7D-4BDD-91E3-E10D47036ECA" xsi:nil="true"/>
    <wic_System_Copyright xmlns="http://schemas.microsoft.com/sharepoint/v3/fields" xsi:nil="true"/>
  </documentManagement>
</p:properties>
</file>

<file path=customXml/itemProps1.xml><?xml version="1.0" encoding="utf-8"?>
<ds:datastoreItem xmlns:ds="http://schemas.openxmlformats.org/officeDocument/2006/customXml" ds:itemID="{7B4D2E3E-028C-4A6F-9E12-D41AF600E06B}"/>
</file>

<file path=customXml/itemProps2.xml><?xml version="1.0" encoding="utf-8"?>
<ds:datastoreItem xmlns:ds="http://schemas.openxmlformats.org/officeDocument/2006/customXml" ds:itemID="{C6BEB051-009C-495B-9757-77E05CF11BA2}"/>
</file>

<file path=customXml/itemProps3.xml><?xml version="1.0" encoding="utf-8"?>
<ds:datastoreItem xmlns:ds="http://schemas.openxmlformats.org/officeDocument/2006/customXml" ds:itemID="{3FBEF798-9E1C-4F1E-B083-D91C290453E6}"/>
</file>

<file path=docProps/app.xml><?xml version="1.0" encoding="utf-8"?>
<Properties xmlns="http://schemas.openxmlformats.org/officeDocument/2006/extended-properties" xmlns:vt="http://schemas.openxmlformats.org/officeDocument/2006/docPropsVTypes">
  <TotalTime>68</TotalTime>
  <Words>648</Words>
  <Application>Microsoft Office PowerPoint</Application>
  <PresentationFormat>Widescreen</PresentationFormat>
  <Paragraphs>75</Paragraphs>
  <Slides>2</Slides>
  <Notes>2</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2</vt:i4>
      </vt:variant>
    </vt:vector>
  </HeadingPairs>
  <TitlesOfParts>
    <vt:vector size="13" baseType="lpstr">
      <vt:lpstr>MS PGothic</vt:lpstr>
      <vt:lpstr>Aptos</vt:lpstr>
      <vt:lpstr>Arial</vt:lpstr>
      <vt:lpstr>Calibri</vt:lpstr>
      <vt:lpstr>Kokila</vt:lpstr>
      <vt:lpstr>Segoe UI</vt:lpstr>
      <vt:lpstr>Tahoma</vt:lpstr>
      <vt:lpstr>Times New Roman</vt:lpstr>
      <vt:lpstr>Wingdings</vt:lpstr>
      <vt:lpstr>1_Office Theme</vt:lpstr>
      <vt:lpstr>think-cell Slide</vt:lpstr>
      <vt:lpstr>PowerPoint Presentation</vt:lpstr>
      <vt:lpstr>   प्रभावी सीख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2nd Alert HiPo_13 Fire Truck rolled over  - AR</dc:title>
  <dc:creator>Rawahi, Ahmed MSE34</dc:creator>
  <cp:lastModifiedBy>A PC</cp:lastModifiedBy>
  <cp:revision>18</cp:revision>
  <dcterms:created xsi:type="dcterms:W3CDTF">2025-07-13T12:13:09Z</dcterms:created>
  <dcterms:modified xsi:type="dcterms:W3CDTF">2025-12-25T06:42:58Z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