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147482452" r:id="rId2"/>
    <p:sldId id="35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B68D2-075F-45F0-AA7A-E27C97527D61}" type="datetimeFigureOut">
              <a:rPr lang="en-US" smtClean="0"/>
              <a:t>24/12/2025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81B4D-78C2-45E7-B3B0-4CF7895CAC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6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Ensure all dates and titles are input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main point you want to get across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4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Guideline for Effective Learning &amp; Sustainability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replicated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across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similar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contractor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activities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Shall be SMART- Specific ,Measurable , Achievable ,Realistic &amp; Timebound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>
                <a:effectLst/>
                <a:latin typeface="Times New Roman" panose="02020603050405020304" pitchFamily="18" charset="0"/>
              </a:rPr>
              <a:t>•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Can be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implemented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</a:t>
            </a:r>
            <a:r>
              <a:rPr lang="en-US" sz="1800">
                <a:effectLst/>
                <a:latin typeface="Times New Roman" panose="02020603050405020304" pitchFamily="18" charset="0"/>
              </a:rPr>
              <a:t> 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months' time</a:t>
            </a:r>
            <a:r>
              <a:rPr lang="en-US" sz="180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 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solidFill>
                  <a:srgbClr val="4E586A"/>
                </a:solidFill>
                <a:effectLst/>
                <a:latin typeface="Segoe UI" panose="020B0502040204020203" pitchFamily="34" charset="0"/>
              </a:rPr>
              <a:t> </a:t>
            </a:r>
            <a:endParaRPr lang="en-US" sz="1800">
              <a:effectLst/>
              <a:latin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</a:rPr>
              <a:t> 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Confidential - Not to be shared outside of PDO/PDO contractors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714CE-FB4E-4316-BED5-DE0DF6B1D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5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4.emf"/><Relationship Id="rId4" Type="http://schemas.openxmlformats.org/officeDocument/2006/relationships/tags" Target="../tags/tag4.xml"/><Relationship Id="rId9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2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5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50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540424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54736" y="519011"/>
            <a:ext cx="11082528" cy="384721"/>
          </a:xfrm>
        </p:spPr>
        <p:txBody>
          <a:bodyPr vert="horz" wrap="square" lIns="0" tIns="0" rIns="0" bIns="0" rtlCol="0" anchor="b" anchorCtr="0">
            <a:spAutoFit/>
          </a:bodyPr>
          <a:lstStyle>
            <a:lvl1pPr>
              <a:defRPr lang="en-US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54736" y="903861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54734" y="6498754"/>
            <a:ext cx="1005840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44398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B9F12B-012B-511E-E1AF-940C15C48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53C70-2C6D-7EF6-9D8B-F252F2B7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370DFB-2757-20B9-7E69-B0B0CE960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1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8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1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1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9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61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859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44F6AEF2-20D4-7547-BF78-1F3F36FB60DC}" type="datetimeFigureOut">
              <a:rPr lang="en-US" smtClean="0"/>
              <a:pPr/>
              <a:t>24/12/2025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/>
              <a:t>Confidential - Not to be shared outside of PDO/PDO contractors </a:t>
            </a:r>
          </a:p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A6F64E4-CF39-E842-A871-400C57C21E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12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B8F5D341-9478-460E-8ACF-8E2BF1B80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680" y="1505411"/>
            <a:ext cx="7791263" cy="468435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What happened?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1200" dirty="0">
                <a:solidFill>
                  <a:prstClr val="black"/>
                </a:solidFill>
                <a:cs typeface="Tahoma" pitchFamily="34" charset="0"/>
              </a:rPr>
              <a:t>During a response time exercise at Fahud Airport, a fire truck (Tigon 1) rolled over while making a left turn from Taxiway Alpha onto the runway. Three firefighters inside the truck self-evacuated without injuries, but the truck sustained significant damage. The airport runway was closed, and emergency response teams were mobilized immediately.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Why it happened/Finding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High Speed During Turn: The fire truck was traveling at 67 km/h, which was excessive for the sharp turn radius.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Pressure to Meet Response Time: Driver aimed to achieve the 2-minute response requirement.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 Specific SOP: There was no dedicated Standard Operating Procedure for driving fire trucks inside the airport during emergencies.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Competency Gap: Driver held required licenses but lacked specialized emergency vehicle handling experience.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Parallel Movement Practice: Fire trucks moved in parallel during turns, reducing maneuvering space and stability.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itchFamily="34" charset="0"/>
                <a:ea typeface="宋体" panose="02010600030101010101" pitchFamily="2" charset="-122"/>
                <a:cs typeface="+mn-cs"/>
              </a:rPr>
              <a:t>Your learning from this incident..</a:t>
            </a:r>
          </a:p>
          <a:p>
            <a:pPr marL="114300" marR="0" lvl="0" indent="-1143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itchFamily="34" charset="0"/>
              <a:ea typeface="宋体" panose="02010600030101010101" pitchFamily="2" charset="-122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Do you adjust speed according to road and turn conditions?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How do you ensure defensive driving principles during emergency response?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What steps do you take as a driver and passenger to maintain safety?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How do you plan for dynamic risks during non-routine tasks? 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ahoma" pitchFamily="34" charset="0"/>
              </a:rPr>
              <a:t>Do you know when and how to activate Stop Work Authority?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ahoma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406DC3-6140-45AE-93A8-1D6947A73029}"/>
              </a:ext>
            </a:extLst>
          </p:cNvPr>
          <p:cNvSpPr/>
          <p:nvPr/>
        </p:nvSpPr>
        <p:spPr>
          <a:xfrm>
            <a:off x="8294647" y="1295352"/>
            <a:ext cx="3748669" cy="2286000"/>
          </a:xfrm>
          <a:prstGeom prst="rect">
            <a:avLst/>
          </a:prstGeom>
          <a:solidFill>
            <a:srgbClr val="C0000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what was done wrong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16C3A5-10F2-408B-9D18-ED534C5F017C}"/>
              </a:ext>
            </a:extLst>
          </p:cNvPr>
          <p:cNvSpPr/>
          <p:nvPr/>
        </p:nvSpPr>
        <p:spPr>
          <a:xfrm>
            <a:off x="8294647" y="3808612"/>
            <a:ext cx="3748668" cy="2286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rgbClr val="00CC99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 explaining how it should be done right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AC772E-6015-4076-A0DC-005445BF4556}"/>
              </a:ext>
            </a:extLst>
          </p:cNvPr>
          <p:cNvSpPr/>
          <p:nvPr/>
        </p:nvSpPr>
        <p:spPr>
          <a:xfrm>
            <a:off x="416362" y="984640"/>
            <a:ext cx="6814756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Audience: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Drilling, Logistics, Operation &amp; Construction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Calibri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C774F04-A5A4-4EBD-93B5-DF1F74CE87CA}"/>
              </a:ext>
            </a:extLst>
          </p:cNvPr>
          <p:cNvSpPr txBox="1">
            <a:spLocks/>
          </p:cNvSpPr>
          <p:nvPr/>
        </p:nvSpPr>
        <p:spPr>
          <a:xfrm>
            <a:off x="346509" y="0"/>
            <a:ext cx="11845491" cy="532596"/>
          </a:xfrm>
          <a:prstGeom prst="rect">
            <a:avLst/>
          </a:prstGeom>
          <a:solidFill>
            <a:srgbClr val="FFC91D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ill Sans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PDO Second Alert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534F91-FFF5-4BE2-969F-08BDA81C29D8}"/>
              </a:ext>
            </a:extLst>
          </p:cNvPr>
          <p:cNvSpPr txBox="1"/>
          <p:nvPr/>
        </p:nvSpPr>
        <p:spPr>
          <a:xfrm>
            <a:off x="573240" y="5971401"/>
            <a:ext cx="75300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00"/>
                </a:solidFill>
                <a:ea typeface="MS PGothic" pitchFamily="34" charset="-128"/>
              </a:rPr>
              <a:t>Always ensure to </a:t>
            </a:r>
            <a:r>
              <a:rPr lang="en-GB" b="1" dirty="0">
                <a:solidFill>
                  <a:srgbClr val="FFFF00"/>
                </a:solidFill>
                <a:ea typeface="MS PGothic" pitchFamily="34" charset="-128"/>
              </a:rPr>
              <a:t>follow the defensive driving technique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3" name="Picture 2" descr="A fire trucks parked on a road&#10;&#10;AI-generated content may be incorrect.">
            <a:extLst>
              <a:ext uri="{FF2B5EF4-FFF2-40B4-BE49-F238E27FC236}">
                <a16:creationId xmlns:a16="http://schemas.microsoft.com/office/drawing/2014/main" id="{B30B67E1-7084-97A3-4304-F19414CE61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648" y="1295353"/>
            <a:ext cx="3748668" cy="2286000"/>
          </a:xfrm>
          <a:prstGeom prst="rect">
            <a:avLst/>
          </a:prstGeom>
        </p:spPr>
      </p:pic>
      <p:pic>
        <p:nvPicPr>
          <p:cNvPr id="6" name="Picture 5" descr="A fire trucks on a road&#10;&#10;AI-generated content may be incorrect.">
            <a:extLst>
              <a:ext uri="{FF2B5EF4-FFF2-40B4-BE49-F238E27FC236}">
                <a16:creationId xmlns:a16="http://schemas.microsoft.com/office/drawing/2014/main" id="{363B676E-7279-1BF8-4060-581ECCE46F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913" y="3808612"/>
            <a:ext cx="3778402" cy="2286000"/>
          </a:xfrm>
          <a:prstGeom prst="rect">
            <a:avLst/>
          </a:prstGeom>
        </p:spPr>
      </p:pic>
      <p:sp>
        <p:nvSpPr>
          <p:cNvPr id="9" name="Freeform 132">
            <a:extLst>
              <a:ext uri="{FF2B5EF4-FFF2-40B4-BE49-F238E27FC236}">
                <a16:creationId xmlns:a16="http://schemas.microsoft.com/office/drawing/2014/main" id="{A68310E0-CF63-4276-BC7B-52B36A6230C6}"/>
              </a:ext>
            </a:extLst>
          </p:cNvPr>
          <p:cNvSpPr>
            <a:spLocks/>
          </p:cNvSpPr>
          <p:nvPr/>
        </p:nvSpPr>
        <p:spPr bwMode="auto">
          <a:xfrm>
            <a:off x="11529720" y="5514201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10" name="Group 131">
            <a:extLst>
              <a:ext uri="{FF2B5EF4-FFF2-40B4-BE49-F238E27FC236}">
                <a16:creationId xmlns:a16="http://schemas.microsoft.com/office/drawing/2014/main" id="{E98A0724-90B5-68FC-920D-5604EA2CAC5F}"/>
              </a:ext>
            </a:extLst>
          </p:cNvPr>
          <p:cNvGrpSpPr>
            <a:grpSpLocks/>
          </p:cNvGrpSpPr>
          <p:nvPr/>
        </p:nvGrpSpPr>
        <p:grpSpPr bwMode="auto">
          <a:xfrm>
            <a:off x="11376299" y="3149195"/>
            <a:ext cx="468109" cy="465806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1325477B-8B3F-B126-EF3D-A18EFC9E5D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F958A6CE-7765-50A4-6533-5F0C5A1F65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EFDFDA-3682-5E2C-E18E-5EF2116DC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034454"/>
              </p:ext>
            </p:extLst>
          </p:nvPr>
        </p:nvGraphicFramePr>
        <p:xfrm>
          <a:off x="396108" y="531255"/>
          <a:ext cx="11677852" cy="457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50327">
                  <a:extLst>
                    <a:ext uri="{9D8B030D-6E8A-4147-A177-3AD203B41FA5}">
                      <a16:colId xmlns:a16="http://schemas.microsoft.com/office/drawing/2014/main" val="2915212829"/>
                    </a:ext>
                  </a:extLst>
                </a:gridCol>
                <a:gridCol w="1032616">
                  <a:extLst>
                    <a:ext uri="{9D8B030D-6E8A-4147-A177-3AD203B41FA5}">
                      <a16:colId xmlns:a16="http://schemas.microsoft.com/office/drawing/2014/main" val="1263731317"/>
                    </a:ext>
                  </a:extLst>
                </a:gridCol>
                <a:gridCol w="1048897">
                  <a:extLst>
                    <a:ext uri="{9D8B030D-6E8A-4147-A177-3AD203B41FA5}">
                      <a16:colId xmlns:a16="http://schemas.microsoft.com/office/drawing/2014/main" val="3493424009"/>
                    </a:ext>
                  </a:extLst>
                </a:gridCol>
                <a:gridCol w="901144">
                  <a:extLst>
                    <a:ext uri="{9D8B030D-6E8A-4147-A177-3AD203B41FA5}">
                      <a16:colId xmlns:a16="http://schemas.microsoft.com/office/drawing/2014/main" val="578596613"/>
                    </a:ext>
                  </a:extLst>
                </a:gridCol>
                <a:gridCol w="1730607">
                  <a:extLst>
                    <a:ext uri="{9D8B030D-6E8A-4147-A177-3AD203B41FA5}">
                      <a16:colId xmlns:a16="http://schemas.microsoft.com/office/drawing/2014/main" val="710035722"/>
                    </a:ext>
                  </a:extLst>
                </a:gridCol>
                <a:gridCol w="1607724">
                  <a:extLst>
                    <a:ext uri="{9D8B030D-6E8A-4147-A177-3AD203B41FA5}">
                      <a16:colId xmlns:a16="http://schemas.microsoft.com/office/drawing/2014/main" val="1371902183"/>
                    </a:ext>
                  </a:extLst>
                </a:gridCol>
                <a:gridCol w="1454119">
                  <a:extLst>
                    <a:ext uri="{9D8B030D-6E8A-4147-A177-3AD203B41FA5}">
                      <a16:colId xmlns:a16="http://schemas.microsoft.com/office/drawing/2014/main" val="1814095484"/>
                    </a:ext>
                  </a:extLst>
                </a:gridCol>
                <a:gridCol w="652093">
                  <a:extLst>
                    <a:ext uri="{9D8B030D-6E8A-4147-A177-3AD203B41FA5}">
                      <a16:colId xmlns:a16="http://schemas.microsoft.com/office/drawing/2014/main" val="2001367833"/>
                    </a:ext>
                  </a:extLst>
                </a:gridCol>
                <a:gridCol w="962025">
                  <a:extLst>
                    <a:ext uri="{9D8B030D-6E8A-4147-A177-3AD203B41FA5}">
                      <a16:colId xmlns:a16="http://schemas.microsoft.com/office/drawing/2014/main" val="2964666558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695451150"/>
                    </a:ext>
                  </a:extLst>
                </a:gridCol>
              </a:tblGrid>
              <a:tr h="399447">
                <a:tc>
                  <a:txBody>
                    <a:bodyPr/>
                    <a:lstStyle/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Date:</a:t>
                      </a:r>
                    </a:p>
                    <a:p>
                      <a:pPr algn="r"/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Time: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18.02.2025 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02:15 AM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Incident title: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PIM#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</a:rPr>
                        <a:t>HiPo#13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1175011</a:t>
                      </a:r>
                      <a:r>
                        <a:rPr kumimoji="0" lang="pt-BR" sz="12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7E6E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                 </a:t>
                      </a:r>
                      <a:endParaRPr kumimoji="0" lang="en-US" sz="1200" b="1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Risk Category: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</a:rPr>
                        <a:t>Injury / Asset Damaged</a:t>
                      </a:r>
                      <a:r>
                        <a:rPr lang="en-US" sz="1200" b="1" kern="1200" noProof="0" dirty="0">
                          <a:solidFill>
                            <a:schemeClr val="tx1"/>
                          </a:solidFill>
                          <a:latin typeface="+mn-lt"/>
                        </a:rPr>
                        <a:t>: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Gill Sans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MVI</a:t>
                      </a:r>
                    </a:p>
                    <a:p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First Aid Case </a:t>
                      </a:r>
                      <a:endParaRPr kumimoji="0" lang="en-US" sz="1200" b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Actual Severity:</a:t>
                      </a:r>
                    </a:p>
                    <a:p>
                      <a:pPr algn="r"/>
                      <a:r>
                        <a:rPr kumimoji="0" lang="en-US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Potential severity: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3A</a:t>
                      </a:r>
                    </a:p>
                    <a:p>
                      <a:r>
                        <a:rPr kumimoji="0" lang="en-GB" sz="12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</a:rPr>
                        <a:t>C4P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Activity:</a:t>
                      </a:r>
                    </a:p>
                    <a:p>
                      <a:pPr marL="0" algn="r" defTabSz="914400" rtl="0" eaLnBrk="1" latinLnBrk="0" hangingPunct="1"/>
                      <a:r>
                        <a:rPr kumimoji="0" lang="en-GB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</a:rPr>
                        <a:t>Location:   </a:t>
                      </a:r>
                      <a:endParaRPr kumimoji="0" lang="en-US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Exercise </a:t>
                      </a:r>
                    </a:p>
                    <a:p>
                      <a:r>
                        <a:rPr kumimoji="0" lang="en-US" sz="12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4472C4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Fahud Airport</a:t>
                      </a: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4084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6206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E45F78-3908-4D1A-82F1-C1ADC42E3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-6892"/>
            <a:ext cx="12011130" cy="453582"/>
          </a:xfrm>
          <a:solidFill>
            <a:srgbClr val="FFC91D"/>
          </a:solidFill>
        </p:spPr>
        <p:txBody>
          <a:bodyPr>
            <a:normAutofit fontScale="90000"/>
          </a:bodyPr>
          <a:lstStyle/>
          <a:p>
            <a:pPr algn="ctr"/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  <a:t>Effective Learning </a:t>
            </a:r>
            <a:br>
              <a:rPr lang="en-GB" sz="2700" b="1" dirty="0">
                <a:solidFill>
                  <a:srgbClr val="00B050"/>
                </a:solidFill>
                <a:ea typeface="MS PGothic" pitchFamily="34" charset="-128"/>
              </a:rPr>
            </a:br>
            <a:br>
              <a:rPr lang="en-GB" sz="2200" b="1" dirty="0">
                <a:solidFill>
                  <a:srgbClr val="00B050"/>
                </a:solidFill>
                <a:ea typeface="MS PGothic" pitchFamily="34" charset="-128"/>
              </a:rPr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83480-07FA-41ED-8967-2820327476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016" y="6328486"/>
            <a:ext cx="5590517" cy="3779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4C66E9-CF65-4A0F-9A16-76B64C582F3A}"/>
              </a:ext>
            </a:extLst>
          </p:cNvPr>
          <p:cNvSpPr/>
          <p:nvPr/>
        </p:nvSpPr>
        <p:spPr>
          <a:xfrm>
            <a:off x="425605" y="1022338"/>
            <a:ext cx="109281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To make sure learning is translated to the site day to day activities , please answer the below questions :-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83F2B-B3CE-4AB4-AB99-0AA90A5717A9}"/>
              </a:ext>
            </a:extLst>
          </p:cNvPr>
          <p:cNvSpPr/>
          <p:nvPr/>
        </p:nvSpPr>
        <p:spPr>
          <a:xfrm>
            <a:off x="425606" y="1680481"/>
            <a:ext cx="11134492" cy="29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b="1" dirty="0">
                <a:solidFill>
                  <a:prstClr val="black"/>
                </a:solidFill>
                <a:latin typeface="Tahoma" pitchFamily="34" charset="0"/>
              </a:rPr>
              <a:t>Confirm the following:</a:t>
            </a:r>
            <a:endParaRPr lang="en-US" dirty="0">
              <a:solidFill>
                <a:prstClr val="black"/>
              </a:solidFill>
              <a:latin typeface="Tahoma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sym typeface="Wingdings" pitchFamily="2" charset="2"/>
              </a:rPr>
              <a:t> Do your personnel know the PDO emergency number and when to call?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sym typeface="Wingdings" pitchFamily="2" charset="2"/>
              </a:rPr>
              <a:t> Are all hazardous tasks covered in your risk register?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sym typeface="Wingdings" pitchFamily="2" charset="2"/>
              </a:rPr>
              <a:t> How does your organization plan non-routine work?</a:t>
            </a:r>
          </a:p>
          <a:p>
            <a:pPr marL="342900" lvl="0" indent="-342900">
              <a:buFont typeface="+mj-lt"/>
              <a:buAutoNum type="arabicPeriod"/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sym typeface="Wingdings" pitchFamily="2" charset="2"/>
              </a:rPr>
              <a:t>Does your organization sufficiently assess environmental and weather-related risks?</a:t>
            </a:r>
            <a:endParaRPr lang="en-US" sz="1600" dirty="0">
              <a:solidFill>
                <a:srgbClr val="0033CC"/>
              </a:solidFill>
              <a:latin typeface="Calibri" panose="020F0502020204030204" pitchFamily="34" charset="0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29660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</Language>
    <DocId xmlns="4880e4f8-4b7d-4bdd-91e3-e10d47036eca">92954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4C62C876-3825-4DE3-8486-D3EE4909F174}"/>
</file>

<file path=customXml/itemProps2.xml><?xml version="1.0" encoding="utf-8"?>
<ds:datastoreItem xmlns:ds="http://schemas.openxmlformats.org/officeDocument/2006/customXml" ds:itemID="{050A6BD5-01D1-41E3-979A-74D81ECE50A7}"/>
</file>

<file path=customXml/itemProps3.xml><?xml version="1.0" encoding="utf-8"?>
<ds:datastoreItem xmlns:ds="http://schemas.openxmlformats.org/officeDocument/2006/customXml" ds:itemID="{E4DC18F8-3500-434F-ABDF-13AE265B88CB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578</Words>
  <Application>Microsoft Office PowerPoint</Application>
  <PresentationFormat>Widescreen</PresentationFormat>
  <Paragraphs>74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MS PGothic</vt:lpstr>
      <vt:lpstr>Aptos</vt:lpstr>
      <vt:lpstr>Arial</vt:lpstr>
      <vt:lpstr>Calibri</vt:lpstr>
      <vt:lpstr>Calibri Light</vt:lpstr>
      <vt:lpstr>Gill Sans</vt:lpstr>
      <vt:lpstr>Segoe UI</vt:lpstr>
      <vt:lpstr>Tahoma</vt:lpstr>
      <vt:lpstr>Times New Roman</vt:lpstr>
      <vt:lpstr>Wingdings</vt:lpstr>
      <vt:lpstr>1_Office Theme</vt:lpstr>
      <vt:lpstr>think-cell Slide</vt:lpstr>
      <vt:lpstr>PowerPoint Presentation</vt:lpstr>
      <vt:lpstr>   Effective Learning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Alert HiPo_13 Fire Truck rolled over </dc:title>
  <dc:creator>Rawahi, Ahmed MSE34</dc:creator>
  <cp:lastModifiedBy>Rawahi, Ahmed MSE34</cp:lastModifiedBy>
  <cp:revision>5</cp:revision>
  <dcterms:created xsi:type="dcterms:W3CDTF">2025-07-13T12:13:09Z</dcterms:created>
  <dcterms:modified xsi:type="dcterms:W3CDTF">2025-12-24T07:39:38Z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