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80" r:id="rId2"/>
    <p:sldId id="214748248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94660"/>
  </p:normalViewPr>
  <p:slideViewPr>
    <p:cSldViewPr snapToGrid="0">
      <p:cViewPr varScale="1">
        <p:scale>
          <a:sx n="124" d="100"/>
          <a:sy n="124" d="100"/>
        </p:scale>
        <p:origin x="2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aziz" userId="d391a47380a65c0f" providerId="LiveId" clId="{A5BDECDB-5D40-48B1-A6B1-13C5EB013907}"/>
    <pc:docChg chg="undo redo custSel modSld">
      <pc:chgData name="ahmed aziz" userId="d391a47380a65c0f" providerId="LiveId" clId="{A5BDECDB-5D40-48B1-A6B1-13C5EB013907}" dt="2025-12-08T10:44:37.516" v="1814" actId="1036"/>
      <pc:docMkLst>
        <pc:docMk/>
      </pc:docMkLst>
      <pc:sldChg chg="addSp modSp mod">
        <pc:chgData name="ahmed aziz" userId="d391a47380a65c0f" providerId="LiveId" clId="{A5BDECDB-5D40-48B1-A6B1-13C5EB013907}" dt="2025-12-08T10:25:35.218" v="1317" actId="255"/>
        <pc:sldMkLst>
          <pc:docMk/>
          <pc:sldMk cId="2457810053" sldId="2147482480"/>
        </pc:sldMkLst>
        <pc:spChg chg="mod">
          <ac:chgData name="ahmed aziz" userId="d391a47380a65c0f" providerId="LiveId" clId="{A5BDECDB-5D40-48B1-A6B1-13C5EB013907}" dt="2025-12-08T10:22:10.866" v="1210" actId="2711"/>
          <ac:spMkLst>
            <pc:docMk/>
            <pc:sldMk cId="2457810053" sldId="2147482480"/>
            <ac:spMk id="2" creationId="{BA7F71CD-3996-A9F3-4122-6BA4FE48D313}"/>
          </ac:spMkLst>
        </pc:spChg>
        <pc:spChg chg="mod">
          <ac:chgData name="ahmed aziz" userId="d391a47380a65c0f" providerId="LiveId" clId="{A5BDECDB-5D40-48B1-A6B1-13C5EB013907}" dt="2025-12-08T09:59:36.144" v="677" actId="20577"/>
          <ac:spMkLst>
            <pc:docMk/>
            <pc:sldMk cId="2457810053" sldId="2147482480"/>
            <ac:spMk id="3" creationId="{E2CA2360-3AD5-3443-5500-84A16CBAF2A8}"/>
          </ac:spMkLst>
        </pc:spChg>
        <pc:spChg chg="mod">
          <ac:chgData name="ahmed aziz" userId="d391a47380a65c0f" providerId="LiveId" clId="{A5BDECDB-5D40-48B1-A6B1-13C5EB013907}" dt="2025-12-08T09:57:51.566" v="587" actId="6549"/>
          <ac:spMkLst>
            <pc:docMk/>
            <pc:sldMk cId="2457810053" sldId="2147482480"/>
            <ac:spMk id="4" creationId="{B8F5D341-9478-460E-8ACF-8E2BF1B80AC6}"/>
          </ac:spMkLst>
        </pc:spChg>
        <pc:spChg chg="mod">
          <ac:chgData name="ahmed aziz" userId="d391a47380a65c0f" providerId="LiveId" clId="{A5BDECDB-5D40-48B1-A6B1-13C5EB013907}" dt="2025-12-08T10:01:57.894" v="753" actId="2711"/>
          <ac:spMkLst>
            <pc:docMk/>
            <pc:sldMk cId="2457810053" sldId="2147482480"/>
            <ac:spMk id="6" creationId="{5FA402B2-2E0A-40B5-95AD-6246333ED790}"/>
          </ac:spMkLst>
        </pc:spChg>
        <pc:spChg chg="add mod">
          <ac:chgData name="ahmed aziz" userId="d391a47380a65c0f" providerId="LiveId" clId="{A5BDECDB-5D40-48B1-A6B1-13C5EB013907}" dt="2025-12-08T10:25:35.218" v="1317" actId="255"/>
          <ac:spMkLst>
            <pc:docMk/>
            <pc:sldMk cId="2457810053" sldId="2147482480"/>
            <ac:spMk id="7" creationId="{654C69CB-A382-B655-5097-7CCFDB8F7189}"/>
          </ac:spMkLst>
        </pc:spChg>
        <pc:spChg chg="mod">
          <ac:chgData name="ahmed aziz" userId="d391a47380a65c0f" providerId="LiveId" clId="{A5BDECDB-5D40-48B1-A6B1-13C5EB013907}" dt="2025-12-08T10:19:45.944" v="1113" actId="2711"/>
          <ac:spMkLst>
            <pc:docMk/>
            <pc:sldMk cId="2457810053" sldId="2147482480"/>
            <ac:spMk id="15" creationId="{8C774F04-A5A4-4EBD-93B5-DF1F74CE87CA}"/>
          </ac:spMkLst>
        </pc:spChg>
        <pc:graphicFrameChg chg="modGraphic">
          <ac:chgData name="ahmed aziz" userId="d391a47380a65c0f" providerId="LiveId" clId="{A5BDECDB-5D40-48B1-A6B1-13C5EB013907}" dt="2025-12-08T10:17:55.758" v="1061" actId="20577"/>
          <ac:graphicFrameMkLst>
            <pc:docMk/>
            <pc:sldMk cId="2457810053" sldId="2147482480"/>
            <ac:graphicFrameMk id="17" creationId="{598D0EC2-F421-CFED-9301-4E305B203863}"/>
          </ac:graphicFrameMkLst>
        </pc:graphicFrameChg>
      </pc:sldChg>
      <pc:sldChg chg="addSp modSp mod">
        <pc:chgData name="ahmed aziz" userId="d391a47380a65c0f" providerId="LiveId" clId="{A5BDECDB-5D40-48B1-A6B1-13C5EB013907}" dt="2025-12-08T10:44:37.516" v="1814" actId="1036"/>
        <pc:sldMkLst>
          <pc:docMk/>
          <pc:sldMk cId="2396688719" sldId="2147482481"/>
        </pc:sldMkLst>
        <pc:spChg chg="mod">
          <ac:chgData name="ahmed aziz" userId="d391a47380a65c0f" providerId="LiveId" clId="{A5BDECDB-5D40-48B1-A6B1-13C5EB013907}" dt="2025-12-08T10:35:06.936" v="1355" actId="20577"/>
          <ac:spMkLst>
            <pc:docMk/>
            <pc:sldMk cId="2396688719" sldId="2147482481"/>
            <ac:spMk id="3" creationId="{5A944EF1-80D1-A39C-1934-A07D24943ABB}"/>
          </ac:spMkLst>
        </pc:spChg>
        <pc:spChg chg="add mod">
          <ac:chgData name="ahmed aziz" userId="d391a47380a65c0f" providerId="LiveId" clId="{A5BDECDB-5D40-48B1-A6B1-13C5EB013907}" dt="2025-12-08T10:44:37.516" v="1814" actId="1036"/>
          <ac:spMkLst>
            <pc:docMk/>
            <pc:sldMk cId="2396688719" sldId="2147482481"/>
            <ac:spMk id="4" creationId="{6A1D2E3B-C77B-45D1-616C-646B2D8050EB}"/>
          </ac:spMkLst>
        </pc:spChg>
        <pc:spChg chg="mod">
          <ac:chgData name="ahmed aziz" userId="d391a47380a65c0f" providerId="LiveId" clId="{A5BDECDB-5D40-48B1-A6B1-13C5EB013907}" dt="2025-12-08T10:26:34.567" v="1344" actId="2711"/>
          <ac:spMkLst>
            <pc:docMk/>
            <pc:sldMk cId="2396688719" sldId="2147482481"/>
            <ac:spMk id="5" creationId="{1CE45F78-3908-4D1A-82F1-C1ADC42E3FB1}"/>
          </ac:spMkLst>
        </pc:spChg>
        <pc:spChg chg="mod">
          <ac:chgData name="ahmed aziz" userId="d391a47380a65c0f" providerId="LiveId" clId="{A5BDECDB-5D40-48B1-A6B1-13C5EB013907}" dt="2025-12-08T10:43:54.653" v="1780" actId="6549"/>
          <ac:spMkLst>
            <pc:docMk/>
            <pc:sldMk cId="2396688719" sldId="2147482481"/>
            <ac:spMk id="7" creationId="{4D883F2B-B3CE-4AB4-AB99-0AA90A5717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B8320-9351-4CA4-A877-E50AA1EFEC7F}"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462C7-A11A-4F9D-9043-FB66A3D9D299}" type="slidenum">
              <a:rPr lang="en-US" smtClean="0"/>
              <a:t>‹#›</a:t>
            </a:fld>
            <a:endParaRPr lang="en-US"/>
          </a:p>
        </p:txBody>
      </p:sp>
    </p:spTree>
    <p:extLst>
      <p:ext uri="{BB962C8B-B14F-4D97-AF65-F5344CB8AC3E}">
        <p14:creationId xmlns:p14="http://schemas.microsoft.com/office/powerpoint/2010/main" val="167638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7930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2665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3255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12/11/2025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314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7655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456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1698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7376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6975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5216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4427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838200"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419901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C774F04-A5A4-4EBD-93B5-DF1F74CE87CA}"/>
              </a:ext>
            </a:extLst>
          </p:cNvPr>
          <p:cNvSpPr txBox="1">
            <a:spLocks/>
          </p:cNvSpPr>
          <p:nvPr/>
        </p:nvSpPr>
        <p:spPr>
          <a:xfrm>
            <a:off x="350502" y="0"/>
            <a:ext cx="11845491" cy="53611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EG"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rPr>
              <a:t>إنذار المستوى الثاني لشركة تنمية نفط عُمان</a:t>
            </a:r>
            <a:endParaRPr kumimoji="0" lang="en-GB"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ea typeface="Tahoma" panose="020B0604030504040204" pitchFamily="34" charset="0"/>
                <a:cs typeface="Sakkal Majalla" panose="02000000000000000000" pitchFamily="2" charset="-78"/>
              </a:rPr>
              <a:t>     </a:t>
            </a:r>
          </a:p>
        </p:txBody>
      </p:sp>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765673" y="1442232"/>
            <a:ext cx="8247700" cy="4585871"/>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ماذا حدث؟</a:t>
            </a:r>
            <a:endParaRPr kumimoji="0" lang="en-US" sz="20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a:p>
            <a:pPr algn="r" rtl="1"/>
            <a:r>
              <a:rPr lang="ar-EG" sz="1400" kern="0" dirty="0">
                <a:latin typeface="Sakkal Majalla" panose="02000000000000000000" pitchFamily="2" charset="-78"/>
                <a:ea typeface="Times New Roman" panose="02020603050405020304" pitchFamily="18" charset="0"/>
                <a:cs typeface="Sakkal Majalla" panose="02000000000000000000" pitchFamily="2" charset="-78"/>
              </a:rPr>
              <a:t>قبل البدء في عملية سحب خيط الحفر خارج البئر </a:t>
            </a:r>
            <a:r>
              <a:rPr lang="en-US" sz="1400" kern="0" dirty="0">
                <a:latin typeface="Sakkal Majalla" panose="02000000000000000000" pitchFamily="2" charset="-78"/>
                <a:ea typeface="Times New Roman" panose="02020603050405020304" pitchFamily="18" charset="0"/>
                <a:cs typeface="Sakkal Majalla" panose="02000000000000000000" pitchFamily="2" charset="-78"/>
              </a:rPr>
              <a:t>، </a:t>
            </a:r>
            <a:r>
              <a:rPr lang="ar-EG" sz="1400" kern="0" dirty="0">
                <a:latin typeface="Sakkal Majalla" panose="02000000000000000000" pitchFamily="2" charset="-78"/>
                <a:ea typeface="Times New Roman" panose="02020603050405020304" pitchFamily="18" charset="0"/>
                <a:cs typeface="Sakkal Majalla" panose="02000000000000000000" pitchFamily="2" charset="-78"/>
              </a:rPr>
              <a:t>لاحظ عامل الحفر أن فكوك ماكينة شدّ الأنابيب تحتاج إلى الاستبدال. وبناءً على ذلك، قام مُشغّل الحفّار بتفعيل الفرامل الرئيسية باستخدام مقبض الفرامل، ثم غادر كابينة التشغيل للإشراف على العمل. ومع ذلك، لم يتم تفعيل القفل الميكانيكي للمقبض أو فرامل التثبيت . وأثناء خروجه من الكابينة، حرّك المُشغّل الكرسي دون قصد، مما جعله يلامس مقبض الفرامل. أدى ذلك إلى تحريك المقبض للأعلى إلى وضعية “عدم الفرملة”. نتيجة لذلك، بدأ البلوك في الهبوط تدريجيًا حتى لامس خيط الحفر المعلّق في الـمنحدرات هوائية</a:t>
            </a:r>
            <a:r>
              <a:rPr lang="en-US" sz="1400" kern="0" dirty="0">
                <a:latin typeface="Sakkal Majalla" panose="02000000000000000000" pitchFamily="2" charset="-78"/>
                <a:ea typeface="Times New Roman" panose="02020603050405020304" pitchFamily="18" charset="0"/>
                <a:cs typeface="Sakkal Majalla" panose="02000000000000000000" pitchFamily="2" charset="-78"/>
              </a:rPr>
              <a:t>، </a:t>
            </a:r>
            <a:r>
              <a:rPr lang="ar-EG" sz="1400" kern="0" dirty="0">
                <a:latin typeface="Sakkal Majalla" panose="02000000000000000000" pitchFamily="2" charset="-78"/>
                <a:ea typeface="Times New Roman" panose="02020603050405020304" pitchFamily="18" charset="0"/>
                <a:cs typeface="Sakkal Majalla" panose="02000000000000000000" pitchFamily="2" charset="-78"/>
              </a:rPr>
              <a:t>ثم لامس أرضية الحفّار.</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zh-CN" sz="200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rPr>
              <a:t>لماذا حدث ذلك/ الاستنتاج:</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EG" sz="1400" dirty="0">
              <a:solidFill>
                <a:prstClr val="black"/>
              </a:solidFill>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ar-EG" sz="1400" dirty="0">
                <a:latin typeface="Sakkal Majalla" panose="02000000000000000000" pitchFamily="2" charset="-78"/>
                <a:cs typeface="Sakkal Majalla" panose="02000000000000000000" pitchFamily="2" charset="-78"/>
              </a:rPr>
              <a:t>تُرك مقبض الفرامل في كابينة الحفار غير مُثبّت، وتم تحريكه سهوًا إلى وضع "عدم استخدام الفرامل" قبل مغادرة الكابينة.</a:t>
            </a:r>
          </a:p>
          <a:p>
            <a:pPr marL="285750" indent="-285750" algn="r" rtl="1">
              <a:buFont typeface="Arial" panose="020B0604020202020204" pitchFamily="34" charset="0"/>
              <a:buChar char="•"/>
            </a:pPr>
            <a:r>
              <a:rPr lang="ar-EG" sz="1400" dirty="0">
                <a:latin typeface="Sakkal Majalla" panose="02000000000000000000" pitchFamily="2" charset="-78"/>
                <a:cs typeface="Sakkal Majalla" panose="02000000000000000000" pitchFamily="2" charset="-78"/>
              </a:rPr>
              <a:t>تم إيقاف تشغيل جهاز الأمان "مانع احتكاك الأرضية"، المُستخدم لمنع احتكاك الكتلة بأرضية جهاز الحفر، حيث كان النظام يُفعّل الجهاز قبل أن تصل الكتلة إلى الارتفاع المطلوب، مما أعاق حركة الكتلة بسلاسة صعودًا وهبوطًا.</a:t>
            </a:r>
          </a:p>
          <a:p>
            <a:pPr marL="285750" indent="-285750" algn="r" rtl="1">
              <a:buFont typeface="Arial" panose="020B0604020202020204" pitchFamily="34" charset="0"/>
              <a:buChar char="•"/>
            </a:pPr>
            <a:r>
              <a:rPr lang="ar-EG" sz="1400" dirty="0">
                <a:latin typeface="Sakkal Majalla" panose="02000000000000000000" pitchFamily="2" charset="-78"/>
                <a:cs typeface="Sakkal Majalla" panose="02000000000000000000" pitchFamily="2" charset="-78"/>
              </a:rPr>
              <a:t>لم يكن لدى فريق الصيانة الكفاءة الكافية لمعايرة جهاز التشفير الجديد المُستخدم في جهاز "مانع احتكاك الأرضية".</a:t>
            </a:r>
          </a:p>
          <a:p>
            <a:pPr marL="285750" indent="-285750" algn="r" rtl="1">
              <a:buFont typeface="Arial" panose="020B0604020202020204" pitchFamily="34" charset="0"/>
              <a:buChar char="•"/>
            </a:pPr>
            <a:r>
              <a:rPr lang="ar-EG" sz="1400" dirty="0">
                <a:latin typeface="Sakkal Majalla" panose="02000000000000000000" pitchFamily="2" charset="-78"/>
                <a:cs typeface="Sakkal Majalla" panose="02000000000000000000" pitchFamily="2" charset="-78"/>
              </a:rPr>
              <a:t>عدم كفاية تطبيق فحوصات التحقق اليومية.</a:t>
            </a:r>
          </a:p>
          <a:p>
            <a:pPr marL="0" marR="0" lvl="0" indent="0" algn="just" defTabSz="914400" rtl="1" eaLnBrk="1" fontAlgn="auto" latinLnBrk="0" hangingPunct="1">
              <a:lnSpc>
                <a:spcPct val="100000"/>
              </a:lnSpc>
              <a:spcBef>
                <a:spcPts val="0"/>
              </a:spcBef>
              <a:spcAft>
                <a:spcPts val="0"/>
              </a:spcAft>
              <a:buClrTx/>
              <a:buSzTx/>
              <a:buFontTx/>
              <a:buNone/>
              <a:tabLst/>
              <a:defRPr/>
            </a:pPr>
            <a:endParaRPr lang="ar-EG" kern="0" dirty="0">
              <a:latin typeface="Sakkal Majalla" panose="02000000000000000000" pitchFamily="2" charset="-78"/>
              <a:ea typeface="Times New Roman" panose="02020603050405020304" pitchFamily="18" charset="0"/>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rPr>
              <a:t>أسئلة تأملية</a:t>
            </a:r>
          </a:p>
          <a:p>
            <a:pPr marL="285750" lvl="0" indent="-285750" algn="just" rtl="1">
              <a:buFont typeface="Arial" panose="020B0604020202020204" pitchFamily="34" charset="0"/>
              <a:buChar char="•"/>
              <a:defRPr/>
            </a:pPr>
            <a:r>
              <a:rPr lang="ar-EG" sz="1400" dirty="0">
                <a:latin typeface="Sakkal Majalla" panose="02000000000000000000" pitchFamily="2" charset="-78"/>
                <a:cs typeface="Sakkal Majalla" panose="02000000000000000000" pitchFamily="2" charset="-78"/>
              </a:rPr>
              <a:t>ما هي الإجراءات المتبعة لديكم لضمان إيقاف تشغيل المكابح الرئيسية، المسؤولة عن التحكم في وحدة الحفر، قبل مغادرة كابينة الحفار؟</a:t>
            </a:r>
          </a:p>
          <a:p>
            <a:pPr marL="285750" lvl="0" indent="-285750" algn="just" rtl="1">
              <a:buFont typeface="Arial" panose="020B0604020202020204" pitchFamily="34" charset="0"/>
              <a:buChar char="•"/>
              <a:defRPr/>
            </a:pPr>
            <a:r>
              <a:rPr lang="ar-EG" sz="1400" dirty="0">
                <a:latin typeface="Sakkal Majalla" panose="02000000000000000000" pitchFamily="2" charset="-78"/>
                <a:cs typeface="Sakkal Majalla" panose="02000000000000000000" pitchFamily="2" charset="-78"/>
              </a:rPr>
              <a:t>كيف تتأكدون من إلمام فريق العمل بجميع أجهزة السلامة الحيوية في المعدات التي يتحملون مسؤولية استخدامها؟</a:t>
            </a:r>
          </a:p>
          <a:p>
            <a:pPr marL="285750" lvl="0" indent="-285750" algn="just" rtl="1">
              <a:buFont typeface="Arial" panose="020B0604020202020204" pitchFamily="34" charset="0"/>
              <a:buChar char="•"/>
              <a:defRPr/>
            </a:pPr>
            <a:r>
              <a:rPr lang="ar-EG" sz="1400" dirty="0">
                <a:latin typeface="Sakkal Majalla" panose="02000000000000000000" pitchFamily="2" charset="-78"/>
                <a:cs typeface="Sakkal Majalla" panose="02000000000000000000" pitchFamily="2" charset="-78"/>
              </a:rPr>
              <a:t>في حال تعطل أي من أجهزة السلامة الحيوية، هل يمتلك فريق العمل المعرفة اللازمة للتعامل مع هذا النوع من الأعطال؟</a:t>
            </a:r>
          </a:p>
          <a:p>
            <a:pPr marL="285750" lvl="0" indent="-285750" algn="just" rtl="1">
              <a:buFont typeface="Arial" panose="020B0604020202020204" pitchFamily="34" charset="0"/>
              <a:buChar char="•"/>
              <a:defRPr/>
            </a:pPr>
            <a:r>
              <a:rPr lang="ar-EG" sz="1400" dirty="0">
                <a:latin typeface="Sakkal Majalla" panose="02000000000000000000" pitchFamily="2" charset="-78"/>
                <a:cs typeface="Sakkal Majalla" panose="02000000000000000000" pitchFamily="2" charset="-78"/>
              </a:rPr>
              <a:t>كيف تتحققون من كفاءة موظفي الصيانة المسؤولين عن صيانة أجهزة السلامة الحيوية؟</a:t>
            </a:r>
            <a:endParaRPr lang="en-US" sz="1400" dirty="0">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BA7F71CD-3996-A9F3-4122-6BA4FE48D313}"/>
              </a:ext>
            </a:extLst>
          </p:cNvPr>
          <p:cNvSpPr/>
          <p:nvPr/>
        </p:nvSpPr>
        <p:spPr>
          <a:xfrm>
            <a:off x="3846784" y="1105920"/>
            <a:ext cx="8127173" cy="338554"/>
          </a:xfrm>
          <a:prstGeom prst="rect">
            <a:avLst/>
          </a:prstGeom>
          <a:solidFill>
            <a:srgbClr val="FFC000"/>
          </a:solidFill>
        </p:spPr>
        <p:txBody>
          <a:bodyPr wrap="square">
            <a:spAutoFit/>
          </a:bodyPr>
          <a:lstStyle/>
          <a:p>
            <a:pPr lvl="0" algn="r" rtl="1">
              <a:defRPr/>
            </a:pPr>
            <a:r>
              <a:rPr kumimoji="0" lang="ar-EG" sz="1600" b="1" i="0" u="none" strike="noStrike" kern="1200" cap="none" spc="0" normalizeH="0" baseline="0" noProof="0" dirty="0">
                <a:ln>
                  <a:noFill/>
                </a:ln>
                <a:solidFill>
                  <a:srgbClr val="0D38B3"/>
                </a:solidFill>
                <a:effectLst/>
                <a:uLnTx/>
                <a:uFillTx/>
                <a:latin typeface="Sakkal Majalla" panose="02000000000000000000" pitchFamily="2" charset="-78"/>
                <a:cs typeface="Sakkal Majalla" panose="02000000000000000000" pitchFamily="2" charset="-78"/>
              </a:rPr>
              <a:t>الجمهور المستهدف: </a:t>
            </a:r>
            <a:r>
              <a:rPr lang="ar-EG" sz="1400" b="1" dirty="0">
                <a:solidFill>
                  <a:srgbClr val="FF0000"/>
                </a:solidFill>
                <a:latin typeface="Sakkal Majalla" panose="02000000000000000000" pitchFamily="2" charset="-78"/>
                <a:cs typeface="Sakkal Majalla" panose="02000000000000000000" pitchFamily="2" charset="-78"/>
              </a:rPr>
              <a:t>عمال الحفر، مساعدو الحفارين، الحفارون، مديرو الحفارات و مشرف الوردية الليلية للحفّار</a:t>
            </a:r>
            <a:endParaRPr lang="en-US" sz="1400" b="1" dirty="0">
              <a:solidFill>
                <a:srgbClr val="FF0000"/>
              </a:solidFill>
              <a:latin typeface="Sakkal Majalla" panose="02000000000000000000" pitchFamily="2" charset="-78"/>
              <a:cs typeface="Sakkal Majalla" panose="02000000000000000000" pitchFamily="2" charset="-78"/>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3846785" y="6114135"/>
            <a:ext cx="8116446" cy="400110"/>
          </a:xfrm>
          <a:prstGeom prst="rect">
            <a:avLst/>
          </a:prstGeom>
          <a:solidFill>
            <a:schemeClr val="accent5"/>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000" b="1" i="0" u="none" strike="noStrike" kern="1200" cap="none" spc="0" normalizeH="0" baseline="0" noProof="0" dirty="0">
                <a:ln>
                  <a:noFill/>
                </a:ln>
                <a:solidFill>
                  <a:srgbClr val="FFFF00"/>
                </a:solidFill>
                <a:effectLst/>
                <a:uLnTx/>
                <a:uFillTx/>
                <a:latin typeface="Sakkal Majalla" panose="02000000000000000000" pitchFamily="2" charset="-78"/>
                <a:ea typeface="MS PGothic" pitchFamily="34" charset="-128"/>
                <a:cs typeface="Sakkal Majalla" panose="02000000000000000000" pitchFamily="2" charset="-78"/>
              </a:rPr>
              <a:t>تأكد دومًا من تقييم المخاطر  المرتبطة بالأحوال الجوية قبل بدء العمل</a:t>
            </a:r>
            <a:endParaRPr kumimoji="0" lang="en-US" sz="2000" b="1" i="0" u="none" strike="noStrike" kern="1200" cap="none" spc="0" normalizeH="0" baseline="0" noProof="0" dirty="0">
              <a:ln>
                <a:noFill/>
              </a:ln>
              <a:solidFill>
                <a:srgbClr val="FFFF00"/>
              </a:solidFill>
              <a:effectLst/>
              <a:uLnTx/>
              <a:uFillTx/>
              <a:latin typeface="Sakkal Majalla" panose="02000000000000000000" pitchFamily="2" charset="-78"/>
              <a:ea typeface="MS PGothic" pitchFamily="34" charset="-128"/>
              <a:cs typeface="Sakkal Majalla" panose="02000000000000000000" pitchFamily="2" charset="-78"/>
            </a:endParaRPr>
          </a:p>
        </p:txBody>
      </p:sp>
      <p:graphicFrame>
        <p:nvGraphicFramePr>
          <p:cNvPr id="17" name="Table 16">
            <a:extLst>
              <a:ext uri="{FF2B5EF4-FFF2-40B4-BE49-F238E27FC236}">
                <a16:creationId xmlns:a16="http://schemas.microsoft.com/office/drawing/2014/main" id="{598D0EC2-F421-CFED-9301-4E305B203863}"/>
              </a:ext>
            </a:extLst>
          </p:cNvPr>
          <p:cNvGraphicFramePr>
            <a:graphicFrameLocks noGrp="1"/>
          </p:cNvGraphicFramePr>
          <p:nvPr>
            <p:extLst>
              <p:ext uri="{D42A27DB-BD31-4B8C-83A1-F6EECF244321}">
                <p14:modId xmlns:p14="http://schemas.microsoft.com/office/powerpoint/2010/main" val="149154686"/>
              </p:ext>
            </p:extLst>
          </p:nvPr>
        </p:nvGraphicFramePr>
        <p:xfrm>
          <a:off x="460035" y="560883"/>
          <a:ext cx="11553338" cy="524984"/>
        </p:xfrm>
        <a:graphic>
          <a:graphicData uri="http://schemas.openxmlformats.org/drawingml/2006/table">
            <a:tbl>
              <a:tblPr rtl="1" firstRow="1" bandRow="1">
                <a:tableStyleId>{F5AB1C69-6EDB-4FF4-983F-18BD219EF322}</a:tableStyleId>
              </a:tblPr>
              <a:tblGrid>
                <a:gridCol w="645229">
                  <a:extLst>
                    <a:ext uri="{9D8B030D-6E8A-4147-A177-3AD203B41FA5}">
                      <a16:colId xmlns:a16="http://schemas.microsoft.com/office/drawing/2014/main" val="2915212829"/>
                    </a:ext>
                  </a:extLst>
                </a:gridCol>
                <a:gridCol w="871060">
                  <a:extLst>
                    <a:ext uri="{9D8B030D-6E8A-4147-A177-3AD203B41FA5}">
                      <a16:colId xmlns:a16="http://schemas.microsoft.com/office/drawing/2014/main" val="1263731317"/>
                    </a:ext>
                  </a:extLst>
                </a:gridCol>
                <a:gridCol w="1414130">
                  <a:extLst>
                    <a:ext uri="{9D8B030D-6E8A-4147-A177-3AD203B41FA5}">
                      <a16:colId xmlns:a16="http://schemas.microsoft.com/office/drawing/2014/main" val="3493424009"/>
                    </a:ext>
                  </a:extLst>
                </a:gridCol>
                <a:gridCol w="748942">
                  <a:extLst>
                    <a:ext uri="{9D8B030D-6E8A-4147-A177-3AD203B41FA5}">
                      <a16:colId xmlns:a16="http://schemas.microsoft.com/office/drawing/2014/main" val="578596613"/>
                    </a:ext>
                  </a:extLst>
                </a:gridCol>
                <a:gridCol w="1642183">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585096">
                  <a:extLst>
                    <a:ext uri="{9D8B030D-6E8A-4147-A177-3AD203B41FA5}">
                      <a16:colId xmlns:a16="http://schemas.microsoft.com/office/drawing/2014/main" val="2001367833"/>
                    </a:ext>
                  </a:extLst>
                </a:gridCol>
                <a:gridCol w="673818">
                  <a:extLst>
                    <a:ext uri="{9D8B030D-6E8A-4147-A177-3AD203B41FA5}">
                      <a16:colId xmlns:a16="http://schemas.microsoft.com/office/drawing/2014/main" val="2964666558"/>
                    </a:ext>
                  </a:extLst>
                </a:gridCol>
                <a:gridCol w="1935040">
                  <a:extLst>
                    <a:ext uri="{9D8B030D-6E8A-4147-A177-3AD203B41FA5}">
                      <a16:colId xmlns:a16="http://schemas.microsoft.com/office/drawing/2014/main" val="695451150"/>
                    </a:ext>
                  </a:extLst>
                </a:gridCol>
              </a:tblGrid>
              <a:tr h="524984">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التاريخ</a:t>
                      </a:r>
                      <a:r>
                        <a:rPr kumimoji="0" lang="en-GB"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التوقيت</a:t>
                      </a:r>
                      <a:r>
                        <a:rPr kumimoji="0" lang="en-GB"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lang="en-US" sz="12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01/05/2025</a:t>
                      </a:r>
                    </a:p>
                    <a:p>
                      <a:pPr algn="r" rtl="1"/>
                      <a:r>
                        <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02:55</a:t>
                      </a:r>
                      <a:endParaRPr lang="en-US" sz="12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عنوان الحادث</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رقم إدارة معلومات المشروع:</a:t>
                      </a:r>
                      <a:endParaRPr kumimoji="0" lang="en-GB"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4472C4"/>
                          </a:solidFill>
                          <a:effectLst/>
                          <a:uLnTx/>
                          <a:uFillTx/>
                        </a:rPr>
                        <a:t>HiPo#16</a:t>
                      </a:r>
                      <a:r>
                        <a:rPr kumimoji="0" lang="en-US" sz="12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  </a:t>
                      </a:r>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1177404</a:t>
                      </a:r>
                      <a:endParaRPr kumimoji="0" lang="en-US"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فئة المخاطر</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1" kern="1200" noProof="0" dirty="0">
                          <a:solidFill>
                            <a:schemeClr val="tx1"/>
                          </a:solidFill>
                          <a:latin typeface="Sakkal Majalla" panose="02000000000000000000" pitchFamily="2" charset="-78"/>
                          <a:cs typeface="Sakkal Majalla" panose="02000000000000000000" pitchFamily="2" charset="-78"/>
                        </a:rPr>
                        <a:t> الإصابة/ الأصل المتضرر:</a:t>
                      </a:r>
                      <a:endParaRPr lang="en-US" sz="1200" b="1" kern="1200" dirty="0">
                        <a:solidFill>
                          <a:schemeClr val="tx1"/>
                        </a:solidFill>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سقوط</a:t>
                      </a:r>
                    </a:p>
                    <a:p>
                      <a:pPr algn="r" rtl="1"/>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لا يوجد ضرر</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الفعلية</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المحتملة:</a:t>
                      </a:r>
                      <a:endParaRPr lang="en-US" sz="12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en-GB" sz="1200" b="1" u="none" strike="noStrike" kern="1200" cap="none" spc="0" normalizeH="0" baseline="0" noProof="0" dirty="0">
                          <a:ln>
                            <a:noFill/>
                          </a:ln>
                          <a:solidFill>
                            <a:srgbClr val="4472C4"/>
                          </a:solidFill>
                          <a:effectLst/>
                          <a:uLnTx/>
                          <a:uFillTx/>
                          <a:latin typeface="+mn-lt"/>
                        </a:rPr>
                        <a:t>0P</a:t>
                      </a:r>
                      <a:endParaRPr kumimoji="0" lang="en-GB" sz="12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rgbClr val="4472C4"/>
                          </a:solidFill>
                          <a:effectLst/>
                          <a:uLnTx/>
                          <a:uFillTx/>
                          <a:latin typeface="+mn-lt"/>
                        </a:rPr>
                        <a:t>C4P</a:t>
                      </a:r>
                      <a:endParaRPr kumimoji="0" lang="en-GB" sz="12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1" eaLnBrk="1" latinLnBrk="0" hangingPunct="1"/>
                      <a:r>
                        <a:rPr kumimoji="0" lang="ar-EG"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النشاط</a:t>
                      </a:r>
                      <a:r>
                        <a:rPr kumimoji="0" lang="en-GB"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p>
                    <a:p>
                      <a:pPr marL="0" algn="r" defTabSz="914400" rtl="1" eaLnBrk="1" latinLnBrk="0" hangingPunct="1"/>
                      <a:r>
                        <a:rPr kumimoji="0" lang="ar-EG"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الموقع</a:t>
                      </a:r>
                      <a:r>
                        <a:rPr kumimoji="0" lang="en-GB"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US" sz="1200" b="1" i="0" u="none" strike="noStrike" kern="1200" cap="none" spc="0" normalizeH="0" baseline="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1" eaLnBrk="1" latinLnBrk="0" hangingPunct="1"/>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الخروج من الحفرة</a:t>
                      </a:r>
                    </a:p>
                    <a:p>
                      <a:pPr marL="0" algn="r" defTabSz="914400" rtl="1" eaLnBrk="1" latinLnBrk="0" hangingPunct="1"/>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قرن العلم</a:t>
                      </a:r>
                      <a:endParaRPr kumimoji="0" lang="en-GB"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18" name="Picture 17">
            <a:extLst>
              <a:ext uri="{FF2B5EF4-FFF2-40B4-BE49-F238E27FC236}">
                <a16:creationId xmlns:a16="http://schemas.microsoft.com/office/drawing/2014/main" id="{8779C7AF-99DC-F2F6-3F9C-26C6F0ECDC1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b="6889"/>
          <a:stretch>
            <a:fillRect/>
          </a:stretch>
        </p:blipFill>
        <p:spPr>
          <a:xfrm>
            <a:off x="553454" y="1105046"/>
            <a:ext cx="3119957" cy="2232628"/>
          </a:xfrm>
          <a:prstGeom prst="rect">
            <a:avLst/>
          </a:prstGeom>
          <a:ln w="3175">
            <a:solidFill>
              <a:schemeClr val="tx1"/>
            </a:solidFill>
          </a:ln>
        </p:spPr>
      </p:pic>
      <p:grpSp>
        <p:nvGrpSpPr>
          <p:cNvPr id="24" name="Group 131">
            <a:extLst>
              <a:ext uri="{FF2B5EF4-FFF2-40B4-BE49-F238E27FC236}">
                <a16:creationId xmlns:a16="http://schemas.microsoft.com/office/drawing/2014/main" id="{AB7F76C3-B921-4139-99D6-E25E2E64024C}"/>
              </a:ext>
            </a:extLst>
          </p:cNvPr>
          <p:cNvGrpSpPr>
            <a:grpSpLocks/>
          </p:cNvGrpSpPr>
          <p:nvPr/>
        </p:nvGrpSpPr>
        <p:grpSpPr bwMode="auto">
          <a:xfrm>
            <a:off x="3362999" y="2431495"/>
            <a:ext cx="252413" cy="408385"/>
            <a:chOff x="3504" y="544"/>
            <a:chExt cx="2287" cy="1855"/>
          </a:xfrm>
        </p:grpSpPr>
        <p:sp>
          <p:nvSpPr>
            <p:cNvPr id="25"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685800" eaLnBrk="0" fontAlgn="base" hangingPunct="0">
                <a:spcBef>
                  <a:spcPct val="0"/>
                </a:spcBef>
                <a:spcAft>
                  <a:spcPct val="0"/>
                </a:spcAft>
                <a:defRPr/>
              </a:pPr>
              <a:endParaRPr lang="en-US">
                <a:solidFill>
                  <a:srgbClr val="000000"/>
                </a:solidFill>
                <a:latin typeface="Sakkal Majalla" panose="02000000000000000000" pitchFamily="2" charset="-78"/>
                <a:cs typeface="Sakkal Majalla" panose="02000000000000000000" pitchFamily="2" charset="-78"/>
              </a:endParaRPr>
            </a:p>
          </p:txBody>
        </p:sp>
        <p:sp>
          <p:nvSpPr>
            <p:cNvPr id="26"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685800" eaLnBrk="0" fontAlgn="base" hangingPunct="0">
                <a:spcBef>
                  <a:spcPct val="0"/>
                </a:spcBef>
                <a:spcAft>
                  <a:spcPct val="0"/>
                </a:spcAft>
                <a:defRPr/>
              </a:pPr>
              <a:endParaRPr lang="en-US">
                <a:solidFill>
                  <a:srgbClr val="000000"/>
                </a:solidFill>
                <a:latin typeface="Sakkal Majalla" panose="02000000000000000000" pitchFamily="2" charset="-78"/>
                <a:cs typeface="Sakkal Majalla" panose="02000000000000000000" pitchFamily="2" charset="-78"/>
              </a:endParaRPr>
            </a:p>
          </p:txBody>
        </p:sp>
      </p:grpSp>
      <p:pic>
        <p:nvPicPr>
          <p:cNvPr id="27" name="Picture 26">
            <a:extLst>
              <a:ext uri="{FF2B5EF4-FFF2-40B4-BE49-F238E27FC236}">
                <a16:creationId xmlns:a16="http://schemas.microsoft.com/office/drawing/2014/main" id="{0977B6A8-FD79-4DA8-ADDE-52AD4323FF4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10800000">
            <a:off x="577694" y="3449495"/>
            <a:ext cx="3077707" cy="2401936"/>
          </a:xfrm>
          <a:prstGeom prst="rect">
            <a:avLst/>
          </a:prstGeom>
          <a:ln w="3175">
            <a:solidFill>
              <a:schemeClr val="tx1"/>
            </a:solidFill>
          </a:ln>
        </p:spPr>
      </p:pic>
      <p:sp>
        <p:nvSpPr>
          <p:cNvPr id="28" name="Freeform 132">
            <a:extLst>
              <a:ext uri="{FF2B5EF4-FFF2-40B4-BE49-F238E27FC236}">
                <a16:creationId xmlns:a16="http://schemas.microsoft.com/office/drawing/2014/main" id="{A68310E0-CF63-4276-BC7B-52B36A6230C6}"/>
              </a:ext>
            </a:extLst>
          </p:cNvPr>
          <p:cNvSpPr>
            <a:spLocks/>
          </p:cNvSpPr>
          <p:nvPr/>
        </p:nvSpPr>
        <p:spPr bwMode="auto">
          <a:xfrm>
            <a:off x="3228705" y="5258679"/>
            <a:ext cx="342900" cy="3429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685800" eaLnBrk="0" fontAlgn="base" hangingPunct="0">
              <a:spcBef>
                <a:spcPct val="0"/>
              </a:spcBef>
              <a:spcAft>
                <a:spcPct val="0"/>
              </a:spcAft>
              <a:defRPr/>
            </a:pPr>
            <a:endParaRPr lang="en-US" dirty="0">
              <a:solidFill>
                <a:srgbClr val="000000"/>
              </a:solidFill>
              <a:latin typeface="Sakkal Majalla" panose="02000000000000000000" pitchFamily="2" charset="-78"/>
              <a:cs typeface="Sakkal Majalla" panose="02000000000000000000" pitchFamily="2" charset="-78"/>
            </a:endParaRPr>
          </a:p>
        </p:txBody>
      </p:sp>
      <p:cxnSp>
        <p:nvCxnSpPr>
          <p:cNvPr id="30" name="Straight Arrow Connector 29">
            <a:extLst>
              <a:ext uri="{FF2B5EF4-FFF2-40B4-BE49-F238E27FC236}">
                <a16:creationId xmlns:a16="http://schemas.microsoft.com/office/drawing/2014/main" id="{AAB6543F-0896-0885-CC27-6F5A0BA3FB07}"/>
              </a:ext>
            </a:extLst>
          </p:cNvPr>
          <p:cNvCxnSpPr>
            <a:cxnSpLocks/>
            <a:stCxn id="31" idx="2"/>
            <a:endCxn id="32" idx="2"/>
          </p:cNvCxnSpPr>
          <p:nvPr/>
        </p:nvCxnSpPr>
        <p:spPr>
          <a:xfrm>
            <a:off x="1501555" y="1624134"/>
            <a:ext cx="1034267" cy="809494"/>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C12B94-A890-45DB-C10A-C0038CEABCC5}"/>
              </a:ext>
            </a:extLst>
          </p:cNvPr>
          <p:cNvSpPr txBox="1"/>
          <p:nvPr/>
        </p:nvSpPr>
        <p:spPr>
          <a:xfrm>
            <a:off x="625827" y="1162469"/>
            <a:ext cx="1751455" cy="461665"/>
          </a:xfrm>
          <a:prstGeom prst="rect">
            <a:avLst/>
          </a:prstGeom>
          <a:solidFill>
            <a:schemeClr val="bg1"/>
          </a:solidFill>
          <a:ln w="6350">
            <a:solidFill>
              <a:schemeClr val="tx1"/>
            </a:solidFill>
          </a:ln>
        </p:spPr>
        <p:txBody>
          <a:bodyPr wrap="square" rtlCol="0">
            <a:spAutoFit/>
          </a:bodyPr>
          <a:lstStyle/>
          <a:p>
            <a:pPr algn="ctr"/>
            <a:r>
              <a:rPr lang="ar-EG" sz="1200" dirty="0">
                <a:latin typeface="Sakkal Majalla" panose="02000000000000000000" pitchFamily="2" charset="-78"/>
                <a:cs typeface="Sakkal Majalla" panose="02000000000000000000" pitchFamily="2" charset="-78"/>
              </a:rPr>
              <a:t>تم تحريك المقبض إلى وضع "بدون فرامل".</a:t>
            </a:r>
            <a:endParaRPr lang="en-US" sz="1200" dirty="0">
              <a:latin typeface="Sakkal Majalla" panose="02000000000000000000" pitchFamily="2" charset="-78"/>
              <a:cs typeface="Sakkal Majalla" panose="02000000000000000000" pitchFamily="2" charset="-78"/>
            </a:endParaRPr>
          </a:p>
        </p:txBody>
      </p:sp>
      <p:sp>
        <p:nvSpPr>
          <p:cNvPr id="32" name="Oval 31">
            <a:extLst>
              <a:ext uri="{FF2B5EF4-FFF2-40B4-BE49-F238E27FC236}">
                <a16:creationId xmlns:a16="http://schemas.microsoft.com/office/drawing/2014/main" id="{F8A373DA-115C-1FA8-BEBA-0EBC2188C19E}"/>
              </a:ext>
            </a:extLst>
          </p:cNvPr>
          <p:cNvSpPr/>
          <p:nvPr/>
        </p:nvSpPr>
        <p:spPr>
          <a:xfrm rot="1868394">
            <a:off x="2500084" y="2332628"/>
            <a:ext cx="496049" cy="458521"/>
          </a:xfrm>
          <a:prstGeom prst="ellipse">
            <a:avLst/>
          </a:prstGeom>
          <a:noFill/>
          <a:ln w="254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33" name="TextBox 32">
            <a:extLst>
              <a:ext uri="{FF2B5EF4-FFF2-40B4-BE49-F238E27FC236}">
                <a16:creationId xmlns:a16="http://schemas.microsoft.com/office/drawing/2014/main" id="{97F52DA3-8EF6-F377-108B-68B21D723F6E}"/>
              </a:ext>
            </a:extLst>
          </p:cNvPr>
          <p:cNvSpPr txBox="1"/>
          <p:nvPr/>
        </p:nvSpPr>
        <p:spPr>
          <a:xfrm>
            <a:off x="1760749" y="3502662"/>
            <a:ext cx="1452852" cy="461665"/>
          </a:xfrm>
          <a:prstGeom prst="rect">
            <a:avLst/>
          </a:prstGeom>
          <a:solidFill>
            <a:schemeClr val="bg1"/>
          </a:solidFill>
          <a:ln w="6350">
            <a:solidFill>
              <a:schemeClr val="tx1"/>
            </a:solidFill>
          </a:ln>
        </p:spPr>
        <p:txBody>
          <a:bodyPr wrap="square" rtlCol="0">
            <a:spAutoFit/>
          </a:bodyPr>
          <a:lstStyle/>
          <a:p>
            <a:pPr algn="ctr"/>
            <a:r>
              <a:rPr lang="ar-EG" sz="1200" dirty="0">
                <a:latin typeface="Sakkal Majalla" panose="02000000000000000000" pitchFamily="2" charset="-78"/>
                <a:cs typeface="Sakkal Majalla" panose="02000000000000000000" pitchFamily="2" charset="-78"/>
              </a:rPr>
              <a:t>مقبض الفرامل في وضع الإغلاق</a:t>
            </a:r>
            <a:endParaRPr lang="en-US" sz="1200" dirty="0">
              <a:latin typeface="Sakkal Majalla" panose="02000000000000000000" pitchFamily="2" charset="-78"/>
              <a:cs typeface="Sakkal Majalla" panose="02000000000000000000" pitchFamily="2" charset="-78"/>
            </a:endParaRPr>
          </a:p>
        </p:txBody>
      </p:sp>
      <p:cxnSp>
        <p:nvCxnSpPr>
          <p:cNvPr id="34" name="Straight Arrow Connector 33">
            <a:extLst>
              <a:ext uri="{FF2B5EF4-FFF2-40B4-BE49-F238E27FC236}">
                <a16:creationId xmlns:a16="http://schemas.microsoft.com/office/drawing/2014/main" id="{BF7984B5-C98B-2C2F-49F6-DAF12F931266}"/>
              </a:ext>
            </a:extLst>
          </p:cNvPr>
          <p:cNvCxnSpPr>
            <a:cxnSpLocks/>
            <a:stCxn id="33" idx="1"/>
          </p:cNvCxnSpPr>
          <p:nvPr/>
        </p:nvCxnSpPr>
        <p:spPr>
          <a:xfrm flipH="1">
            <a:off x="1038655" y="3733495"/>
            <a:ext cx="722094" cy="711832"/>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5B6813E-E0FD-0C83-FDD8-5F4DA5AE63D7}"/>
              </a:ext>
            </a:extLst>
          </p:cNvPr>
          <p:cNvSpPr txBox="1"/>
          <p:nvPr/>
        </p:nvSpPr>
        <p:spPr>
          <a:xfrm>
            <a:off x="5537649" y="6534597"/>
            <a:ext cx="5270177" cy="307777"/>
          </a:xfrm>
          <a:prstGeom prst="rect">
            <a:avLst/>
          </a:prstGeom>
          <a:noFill/>
        </p:spPr>
        <p:txBody>
          <a:bodyPr wrap="square" rtlCol="0">
            <a:spAutoFit/>
          </a:bodyPr>
          <a:lstStyle/>
          <a:p>
            <a:pPr algn="ctr" rtl="1"/>
            <a:r>
              <a:rPr lang="ar-EG" sz="14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5781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rtl="1"/>
            <a:r>
              <a:rPr lang="ar-EG" sz="3000" b="1" dirty="0">
                <a:solidFill>
                  <a:srgbClr val="00B050"/>
                </a:solidFill>
                <a:latin typeface="Sakkal Majalla" panose="02000000000000000000" pitchFamily="2" charset="-78"/>
                <a:ea typeface="MS PGothic" pitchFamily="34" charset="-128"/>
                <a:cs typeface="Sakkal Majalla" panose="02000000000000000000" pitchFamily="2" charset="-78"/>
              </a:rPr>
              <a:t>التعلّم الفعّال</a:t>
            </a:r>
            <a:endParaRPr lang="en-US" sz="3000" b="1" dirty="0">
              <a:solidFill>
                <a:srgbClr val="00B050"/>
              </a:solidFill>
              <a:latin typeface="Sakkal Majalla" panose="02000000000000000000" pitchFamily="2" charset="-78"/>
              <a:ea typeface="MS PGothic" pitchFamily="34" charset="-128"/>
              <a:cs typeface="Sakkal Majalla" panose="02000000000000000000" pitchFamily="2" charset="-78"/>
            </a:endParaRPr>
          </a:p>
        </p:txBody>
      </p:sp>
      <p:sp>
        <p:nvSpPr>
          <p:cNvPr id="8" name="Rectangle 7">
            <a:extLst>
              <a:ext uri="{FF2B5EF4-FFF2-40B4-BE49-F238E27FC236}">
                <a16:creationId xmlns:a16="http://schemas.microsoft.com/office/drawing/2014/main" id="{4D883F2B-B3CE-4AB4-AB99-0AA90A5717A9}"/>
              </a:ext>
            </a:extLst>
          </p:cNvPr>
          <p:cNvSpPr/>
          <p:nvPr/>
        </p:nvSpPr>
        <p:spPr>
          <a:xfrm>
            <a:off x="979649" y="2988559"/>
            <a:ext cx="10928195" cy="1292662"/>
          </a:xfrm>
          <a:prstGeom prst="rect">
            <a:avLst/>
          </a:prstGeom>
        </p:spPr>
        <p:txBody>
          <a:bodyPr wrap="square">
            <a:spAutoFit/>
          </a:bodyPr>
          <a:lstStyle/>
          <a:p>
            <a:pPr algn="r" rtl="1"/>
            <a:r>
              <a:rPr lang="ar-EG" sz="1600" b="1" dirty="0">
                <a:latin typeface="Sakkal Majalla" panose="02000000000000000000" pitchFamily="2" charset="-78"/>
                <a:cs typeface="Sakkal Majalla" panose="02000000000000000000" pitchFamily="2" charset="-78"/>
              </a:rPr>
              <a:t>كيف يمكن الحفاظ على استمرارية الإجراء؟</a:t>
            </a:r>
            <a:endParaRPr lang="ar-EG" sz="1200" b="1" dirty="0">
              <a:latin typeface="Sakkal Majalla" panose="02000000000000000000" pitchFamily="2" charset="-78"/>
              <a:cs typeface="Sakkal Majalla" panose="02000000000000000000" pitchFamily="2" charset="-78"/>
            </a:endParaRPr>
          </a:p>
          <a:p>
            <a:pPr algn="r" rtl="1"/>
            <a:endParaRPr lang="ar-EG" sz="1200" b="1" dirty="0">
              <a:latin typeface="Sakkal Majalla" panose="02000000000000000000" pitchFamily="2" charset="-78"/>
              <a:cs typeface="Sakkal Majalla" panose="02000000000000000000" pitchFamily="2" charset="-78"/>
            </a:endParaRPr>
          </a:p>
          <a:p>
            <a:pPr marL="457200" indent="-457200" algn="r" rtl="1">
              <a:buFont typeface="+mj-lt"/>
              <a:buAutoNum type="arabicPeriod"/>
            </a:pPr>
            <a:r>
              <a:rPr lang="ar-EG" sz="1600" dirty="0">
                <a:latin typeface="Sakkal Majalla" panose="02000000000000000000" pitchFamily="2" charset="-78"/>
                <a:cs typeface="Sakkal Majalla" panose="02000000000000000000" pitchFamily="2" charset="-78"/>
              </a:rPr>
              <a:t>إجراء إشراف دوري للتأكد من التزام الحفار بإجراءات التشغيل القياسية وبروتوكولات الفرامل.</a:t>
            </a:r>
          </a:p>
          <a:p>
            <a:pPr marL="457200" indent="-457200" algn="r" rtl="1">
              <a:buFont typeface="+mj-lt"/>
              <a:buAutoNum type="arabicPeriod"/>
            </a:pPr>
            <a:r>
              <a:rPr lang="ar-EG" sz="1600" dirty="0">
                <a:latin typeface="Sakkal Majalla" panose="02000000000000000000" pitchFamily="2" charset="-78"/>
                <a:cs typeface="Sakkal Majalla" panose="02000000000000000000" pitchFamily="2" charset="-78"/>
              </a:rPr>
              <a:t>يتأكد مدير منصة الحفر من أن الفرامل الميكانيكية تعمل بكفاءة ومُفعّلة بالكامل قبل بدء العمليات.</a:t>
            </a:r>
          </a:p>
          <a:p>
            <a:pPr marL="457200" indent="-457200" algn="r" rtl="1">
              <a:buFont typeface="+mj-lt"/>
              <a:buAutoNum type="arabicPeriod"/>
            </a:pPr>
            <a:r>
              <a:rPr lang="ar-EG" sz="1600" dirty="0">
                <a:latin typeface="Sakkal Majalla" panose="02000000000000000000" pitchFamily="2" charset="-78"/>
                <a:cs typeface="Sakkal Majalla" panose="02000000000000000000" pitchFamily="2" charset="-78"/>
              </a:rPr>
              <a:t>تدريب الحفارين على إجراءات معايرة نظام حماية الأرضية خطوة بخطوة.</a:t>
            </a:r>
          </a:p>
        </p:txBody>
      </p:sp>
      <p:sp>
        <p:nvSpPr>
          <p:cNvPr id="7" name="Rectangle 6">
            <a:extLst>
              <a:ext uri="{FF2B5EF4-FFF2-40B4-BE49-F238E27FC236}">
                <a16:creationId xmlns:a16="http://schemas.microsoft.com/office/drawing/2014/main" id="{4D883F2B-B3CE-4AB4-AB99-0AA90A5717A9}"/>
              </a:ext>
            </a:extLst>
          </p:cNvPr>
          <p:cNvSpPr/>
          <p:nvPr/>
        </p:nvSpPr>
        <p:spPr>
          <a:xfrm>
            <a:off x="979649" y="1504670"/>
            <a:ext cx="10928195" cy="1015663"/>
          </a:xfrm>
          <a:prstGeom prst="rect">
            <a:avLst/>
          </a:prstGeom>
        </p:spPr>
        <p:txBody>
          <a:bodyPr wrap="square">
            <a:spAutoFit/>
          </a:bodyPr>
          <a:lstStyle/>
          <a:p>
            <a:pPr algn="r" rtl="1"/>
            <a:r>
              <a:rPr lang="ar-EG" sz="1600" b="1" dirty="0">
                <a:latin typeface="Sakkal Majalla" panose="02000000000000000000" pitchFamily="2" charset="-78"/>
                <a:cs typeface="Sakkal Majalla" panose="02000000000000000000" pitchFamily="2" charset="-78"/>
              </a:rPr>
              <a:t>كيف يمكن تطبيق التعلم في الموقع؟</a:t>
            </a:r>
          </a:p>
          <a:p>
            <a:pPr algn="r" rtl="1"/>
            <a:endParaRPr lang="ar-EG" sz="1200" dirty="0">
              <a:solidFill>
                <a:srgbClr val="0070C0"/>
              </a:solidFill>
              <a:latin typeface="Sakkal Majalla" panose="02000000000000000000" pitchFamily="2" charset="-78"/>
              <a:cs typeface="Sakkal Majalla" panose="02000000000000000000" pitchFamily="2" charset="-78"/>
            </a:endParaRPr>
          </a:p>
          <a:p>
            <a:pPr marL="457200" indent="-457200" algn="r" rtl="1">
              <a:buFont typeface="+mj-lt"/>
              <a:buAutoNum type="arabicPeriod"/>
            </a:pPr>
            <a:r>
              <a:rPr lang="ar-EG" sz="1600" dirty="0">
                <a:latin typeface="Sakkal Majalla" panose="02000000000000000000" pitchFamily="2" charset="-78"/>
                <a:cs typeface="Sakkal Majalla" panose="02000000000000000000" pitchFamily="2" charset="-78"/>
              </a:rPr>
              <a:t>تأكد من اتباع الحفار لإجراءات التشغيل القياسية وتفعيل قفل الفرامل الميكانيكية وفرامل التوقف قبل مغادرة الكابينة.</a:t>
            </a:r>
          </a:p>
          <a:p>
            <a:pPr marL="457200" indent="-457200" algn="r" rtl="1">
              <a:buFont typeface="+mj-lt"/>
              <a:buAutoNum type="arabicPeriod"/>
            </a:pPr>
            <a:r>
              <a:rPr lang="ar-EG" sz="1600" dirty="0">
                <a:latin typeface="Sakkal Majalla" panose="02000000000000000000" pitchFamily="2" charset="-78"/>
                <a:cs typeface="Sakkal Majalla" panose="02000000000000000000" pitchFamily="2" charset="-78"/>
              </a:rPr>
              <a:t>تحقق من أن نظام حماية الأرضية يعمل بشكل صحيح قبل بدء أي عمل.</a:t>
            </a:r>
          </a:p>
        </p:txBody>
      </p:sp>
      <p:sp>
        <p:nvSpPr>
          <p:cNvPr id="3" name="Rectangle 2">
            <a:extLst>
              <a:ext uri="{FF2B5EF4-FFF2-40B4-BE49-F238E27FC236}">
                <a16:creationId xmlns:a16="http://schemas.microsoft.com/office/drawing/2014/main" id="{5A944EF1-80D1-A39C-1934-A07D24943ABB}"/>
              </a:ext>
            </a:extLst>
          </p:cNvPr>
          <p:cNvSpPr/>
          <p:nvPr/>
        </p:nvSpPr>
        <p:spPr>
          <a:xfrm>
            <a:off x="958011" y="977023"/>
            <a:ext cx="11029950" cy="369332"/>
          </a:xfrm>
          <a:prstGeom prst="rect">
            <a:avLst/>
          </a:prstGeom>
        </p:spPr>
        <p:txBody>
          <a:bodyPr wrap="square">
            <a:spAutoFit/>
          </a:bodyPr>
          <a:lstStyle/>
          <a:p>
            <a:pPr marL="0" lvl="1" algn="r" rtl="1">
              <a:defRPr/>
            </a:pPr>
            <a:r>
              <a:rPr lang="ar-QA" b="1" dirty="0">
                <a:latin typeface="Sakkal Majalla" panose="02000000000000000000" pitchFamily="2" charset="-78"/>
                <a:cs typeface="Sakkal Majalla" panose="02000000000000000000" pitchFamily="2" charset="-78"/>
              </a:rPr>
              <a:t>للتأكد من </a:t>
            </a:r>
            <a:r>
              <a:rPr lang="ar-EG" b="1" dirty="0">
                <a:latin typeface="Sakkal Majalla" panose="02000000000000000000" pitchFamily="2" charset="-78"/>
                <a:cs typeface="Sakkal Majalla" panose="02000000000000000000" pitchFamily="2" charset="-78"/>
              </a:rPr>
              <a:t>تطبيق ما تعلمته من هذا الحادث على </a:t>
            </a:r>
            <a:r>
              <a:rPr lang="ar-QA" b="1" dirty="0">
                <a:latin typeface="Sakkal Majalla" panose="02000000000000000000" pitchFamily="2" charset="-78"/>
                <a:cs typeface="Sakkal Majalla" panose="02000000000000000000" pitchFamily="2" charset="-78"/>
              </a:rPr>
              <a:t>الأنشطة اليومية في الموقع، ي</a:t>
            </a:r>
            <a:r>
              <a:rPr lang="ar-EG" b="1" dirty="0">
                <a:latin typeface="Sakkal Majalla" panose="02000000000000000000" pitchFamily="2" charset="-78"/>
                <a:cs typeface="Sakkal Majalla" panose="02000000000000000000" pitchFamily="2" charset="-78"/>
              </a:rPr>
              <a:t>ُ</a:t>
            </a:r>
            <a:r>
              <a:rPr lang="ar-QA" b="1" dirty="0">
                <a:latin typeface="Sakkal Majalla" panose="02000000000000000000" pitchFamily="2" charset="-78"/>
                <a:cs typeface="Sakkal Majalla" panose="02000000000000000000" pitchFamily="2" charset="-78"/>
              </a:rPr>
              <a:t>رجى الإجابة على الأسئلة التالية:</a:t>
            </a:r>
          </a:p>
        </p:txBody>
      </p:sp>
      <p:sp>
        <p:nvSpPr>
          <p:cNvPr id="2" name="TextBox 1">
            <a:extLst>
              <a:ext uri="{FF2B5EF4-FFF2-40B4-BE49-F238E27FC236}">
                <a16:creationId xmlns:a16="http://schemas.microsoft.com/office/drawing/2014/main" id="{75D1479F-6E01-93A2-F90A-4D3DE8E68C6A}"/>
              </a:ext>
            </a:extLst>
          </p:cNvPr>
          <p:cNvSpPr txBox="1"/>
          <p:nvPr/>
        </p:nvSpPr>
        <p:spPr>
          <a:xfrm>
            <a:off x="5537649" y="6327129"/>
            <a:ext cx="5270177" cy="338554"/>
          </a:xfrm>
          <a:prstGeom prst="rect">
            <a:avLst/>
          </a:prstGeom>
          <a:noFill/>
        </p:spPr>
        <p:txBody>
          <a:bodyPr wrap="square" rtlCol="0">
            <a:spAutoFit/>
          </a:bodyPr>
          <a:lstStyle/>
          <a:p>
            <a:pPr algn="ctr" rtl="1"/>
            <a:r>
              <a:rPr lang="ar-EG" sz="16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966887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92953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EE0571E7-1662-4CC0-B95A-BBD74FB1341F}"/>
</file>

<file path=customXml/itemProps2.xml><?xml version="1.0" encoding="utf-8"?>
<ds:datastoreItem xmlns:ds="http://schemas.openxmlformats.org/officeDocument/2006/customXml" ds:itemID="{4FDDFECE-CCF3-456B-98F9-0683C89DDBC8}"/>
</file>

<file path=customXml/itemProps3.xml><?xml version="1.0" encoding="utf-8"?>
<ds:datastoreItem xmlns:ds="http://schemas.openxmlformats.org/officeDocument/2006/customXml" ds:itemID="{D32C132F-2E0D-499A-9309-AC3E5F31F4F8}"/>
</file>

<file path=docProps/app.xml><?xml version="1.0" encoding="utf-8"?>
<Properties xmlns="http://schemas.openxmlformats.org/officeDocument/2006/extended-properties" xmlns:vt="http://schemas.openxmlformats.org/officeDocument/2006/docPropsVTypes">
  <TotalTime>517</TotalTime>
  <Words>744</Words>
  <Application>Microsoft Office PowerPoint</Application>
  <PresentationFormat>Widescreen</PresentationFormat>
  <Paragraphs>73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Arial</vt:lpstr>
      <vt:lpstr>Calibri</vt:lpstr>
      <vt:lpstr>Sakkal Majalla</vt:lpstr>
      <vt:lpstr>Times New Roman</vt:lpstr>
      <vt:lpstr>1_Office Theme</vt:lpstr>
      <vt:lpstr>PowerPoint Presentation</vt:lpstr>
      <vt:lpstr>التعلّم الفعّال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HiPo_16 Uncontrol descend of TB - AR</dc:title>
  <dc:creator>Rawahi, Ahmed MSE34</dc:creator>
  <cp:lastModifiedBy>A PC</cp:lastModifiedBy>
  <cp:revision>33</cp:revision>
  <dcterms:created xsi:type="dcterms:W3CDTF">2025-07-13T11:58:10Z</dcterms:created>
  <dcterms:modified xsi:type="dcterms:W3CDTF">2025-12-11T19:32:10Z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