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584" r:id="rId5"/>
    <p:sldId id="214748258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 id="{75EBD0DC-431D-AB07-C94A-A51D2A392C13}" name="Sibani, Ahmed UWOHN2" initials="AS" userId="S::Ahmed.AA.Sibani@pdo.co.om::b663ba4f-de65-4ceb-95df-54452d1e52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16"/>
    <a:srgbClr val="0000FF"/>
    <a:srgbClr val="00B050"/>
    <a:srgbClr val="FFC715"/>
    <a:srgbClr val="FFCB25"/>
    <a:srgbClr val="FFFC00"/>
    <a:srgbClr val="EAEAEA"/>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15293-1B40-4F43-892D-01D07D760468}" v="53" dt="2025-04-23T06:36:58.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9091" autoAdjust="0"/>
    <p:restoredTop sz="93447" autoAdjust="0"/>
  </p:normalViewPr>
  <p:slideViewPr>
    <p:cSldViewPr snapToGrid="0" snapToObjects="1">
      <p:cViewPr varScale="1">
        <p:scale>
          <a:sx n="107" d="100"/>
          <a:sy n="107" d="100"/>
        </p:scale>
        <p:origin x="1314" y="114"/>
      </p:cViewPr>
      <p:guideLst/>
    </p:cSldViewPr>
  </p:slideViewPr>
  <p:notesTextViewPr>
    <p:cViewPr>
      <p:scale>
        <a:sx n="1" d="1"/>
        <a:sy n="1" d="1"/>
      </p:scale>
      <p:origin x="0" y="0"/>
    </p:cViewPr>
  </p:notesTextViewPr>
  <p:sorterViewPr>
    <p:cViewPr varScale="1">
      <p:scale>
        <a:sx n="1" d="1"/>
        <a:sy n="1" d="1"/>
      </p:scale>
      <p:origin x="0" y="-1456"/>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24/12/2025</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24/12/2025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24/12/2025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77B6A8-FD79-4DA8-ADDE-52AD4323FF4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a:off x="8935633" y="3256991"/>
            <a:ext cx="3077707" cy="2401936"/>
          </a:xfrm>
          <a:prstGeom prst="rect">
            <a:avLst/>
          </a:prstGeom>
          <a:ln w="3175">
            <a:solidFill>
              <a:schemeClr val="tx1"/>
            </a:solidFill>
          </a:ln>
        </p:spPr>
      </p:pic>
      <p:sp>
        <p:nvSpPr>
          <p:cNvPr id="19" name="TextBox 18">
            <a:extLst>
              <a:ext uri="{FF2B5EF4-FFF2-40B4-BE49-F238E27FC236}">
                <a16:creationId xmlns:a16="http://schemas.microsoft.com/office/drawing/2014/main" id="{97F52DA3-8EF6-F377-108B-68B21D723F6E}"/>
              </a:ext>
            </a:extLst>
          </p:cNvPr>
          <p:cNvSpPr txBox="1"/>
          <p:nvPr/>
        </p:nvSpPr>
        <p:spPr>
          <a:xfrm>
            <a:off x="10150766" y="3310158"/>
            <a:ext cx="1452852" cy="461665"/>
          </a:xfrm>
          <a:prstGeom prst="rect">
            <a:avLst/>
          </a:prstGeom>
          <a:solidFill>
            <a:schemeClr val="bg1"/>
          </a:solidFill>
          <a:ln w="6350">
            <a:solidFill>
              <a:schemeClr val="tx1"/>
            </a:solidFill>
          </a:ln>
        </p:spPr>
        <p:txBody>
          <a:bodyPr wrap="square" rtlCol="0">
            <a:spAutoFit/>
          </a:bodyPr>
          <a:lstStyle/>
          <a:p>
            <a:pPr algn="ctr"/>
            <a:r>
              <a:rPr lang="en-US" sz="1200" dirty="0"/>
              <a:t>Brake handle in CLOSED position</a:t>
            </a:r>
          </a:p>
        </p:txBody>
      </p:sp>
      <p:cxnSp>
        <p:nvCxnSpPr>
          <p:cNvPr id="20" name="Straight Arrow Connector 19">
            <a:extLst>
              <a:ext uri="{FF2B5EF4-FFF2-40B4-BE49-F238E27FC236}">
                <a16:creationId xmlns:a16="http://schemas.microsoft.com/office/drawing/2014/main" id="{BF7984B5-C98B-2C2F-49F6-DAF12F931266}"/>
              </a:ext>
            </a:extLst>
          </p:cNvPr>
          <p:cNvCxnSpPr>
            <a:cxnSpLocks/>
            <a:stCxn id="19" idx="1"/>
          </p:cNvCxnSpPr>
          <p:nvPr/>
        </p:nvCxnSpPr>
        <p:spPr>
          <a:xfrm flipH="1">
            <a:off x="9428672" y="3540991"/>
            <a:ext cx="722094" cy="711832"/>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779C7AF-99DC-F2F6-3F9C-26C6F0ECDC1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b="6889"/>
          <a:stretch>
            <a:fillRect/>
          </a:stretch>
        </p:blipFill>
        <p:spPr>
          <a:xfrm>
            <a:off x="8911383" y="912542"/>
            <a:ext cx="3119957" cy="2232628"/>
          </a:xfrm>
          <a:prstGeom prst="rect">
            <a:avLst/>
          </a:prstGeom>
          <a:ln w="3175">
            <a:solidFill>
              <a:schemeClr val="tx1"/>
            </a:solidFill>
          </a:ln>
        </p:spPr>
      </p:pic>
      <p:cxnSp>
        <p:nvCxnSpPr>
          <p:cNvPr id="7" name="Straight Arrow Connector 6">
            <a:extLst>
              <a:ext uri="{FF2B5EF4-FFF2-40B4-BE49-F238E27FC236}">
                <a16:creationId xmlns:a16="http://schemas.microsoft.com/office/drawing/2014/main" id="{AAB6543F-0896-0885-CC27-6F5A0BA3FB07}"/>
              </a:ext>
            </a:extLst>
          </p:cNvPr>
          <p:cNvCxnSpPr>
            <a:cxnSpLocks/>
            <a:stCxn id="8" idx="2"/>
            <a:endCxn id="9" idx="2"/>
          </p:cNvCxnSpPr>
          <p:nvPr/>
        </p:nvCxnSpPr>
        <p:spPr>
          <a:xfrm>
            <a:off x="9811363" y="1415588"/>
            <a:ext cx="1034267" cy="809494"/>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C12B94-A890-45DB-C10A-C0038CEABCC5}"/>
              </a:ext>
            </a:extLst>
          </p:cNvPr>
          <p:cNvSpPr txBox="1"/>
          <p:nvPr/>
        </p:nvSpPr>
        <p:spPr>
          <a:xfrm>
            <a:off x="8935635" y="953923"/>
            <a:ext cx="1751455" cy="461665"/>
          </a:xfrm>
          <a:prstGeom prst="rect">
            <a:avLst/>
          </a:prstGeom>
          <a:solidFill>
            <a:schemeClr val="bg1"/>
          </a:solidFill>
          <a:ln w="6350">
            <a:solidFill>
              <a:schemeClr val="tx1"/>
            </a:solidFill>
          </a:ln>
        </p:spPr>
        <p:txBody>
          <a:bodyPr wrap="square" rtlCol="0">
            <a:spAutoFit/>
          </a:bodyPr>
          <a:lstStyle/>
          <a:p>
            <a:pPr algn="ctr"/>
            <a:r>
              <a:rPr lang="en-US" sz="1200" dirty="0"/>
              <a:t>Handle moved to ‘NO BRAKE’ position</a:t>
            </a:r>
          </a:p>
        </p:txBody>
      </p:sp>
      <p:sp>
        <p:nvSpPr>
          <p:cNvPr id="9" name="Oval 8">
            <a:extLst>
              <a:ext uri="{FF2B5EF4-FFF2-40B4-BE49-F238E27FC236}">
                <a16:creationId xmlns:a16="http://schemas.microsoft.com/office/drawing/2014/main" id="{F8A373DA-115C-1FA8-BEBA-0EBC2188C19E}"/>
              </a:ext>
            </a:extLst>
          </p:cNvPr>
          <p:cNvSpPr/>
          <p:nvPr/>
        </p:nvSpPr>
        <p:spPr>
          <a:xfrm rot="1868394">
            <a:off x="10809892" y="2124082"/>
            <a:ext cx="496049" cy="458521"/>
          </a:xfrm>
          <a:prstGeom prst="ellipse">
            <a:avLst/>
          </a:prstGeom>
          <a:noFill/>
          <a:ln w="254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20416" y="1347919"/>
            <a:ext cx="8453658" cy="4214295"/>
          </a:xfrm>
          <a:prstGeom prst="rect">
            <a:avLst/>
          </a:prstGeom>
          <a:noFill/>
          <a:ln w="19050">
            <a:noFill/>
            <a:miter lim="800000"/>
            <a:headEnd/>
            <a:tailEnd/>
          </a:ln>
        </p:spPr>
        <p:txBody>
          <a:bodyPr wrap="square">
            <a:spAutoFit/>
          </a:bodyPr>
          <a:lstStyle/>
          <a:p>
            <a:pPr marL="85725" indent="-85725" algn="just" defTabSz="685800">
              <a:defRPr/>
            </a:pPr>
            <a:r>
              <a:rPr lang="en-US" sz="2400" b="1" dirty="0">
                <a:solidFill>
                  <a:srgbClr val="FF0000"/>
                </a:solidFill>
              </a:rPr>
              <a:t>What happened?</a:t>
            </a:r>
            <a:endParaRPr lang="en-US" sz="2400" dirty="0">
              <a:solidFill>
                <a:srgbClr val="FF0000"/>
              </a:solidFill>
            </a:endParaRPr>
          </a:p>
          <a:p>
            <a:r>
              <a:rPr lang="en-US" sz="1100" dirty="0"/>
              <a:t>Prior to starting Pulling Out Of Hole (POOH), the Floorman observed the power tong dies required replacement. In response, the Driller engaged the main brake, by utilizing the brake handle, and exited the Driller’s Cabin to supervise the work. However, the mechanical lock on the handle or parking brake was applied. While exiting the Cabin, the Driller inadvertently moved the chair which came into contact with brake handle. This caused the handle to shift upward to "no brake" position. As a result, the Block began descending slowly and made contact with the string suspended in the air slips and with rig floor.</a:t>
            </a:r>
          </a:p>
          <a:p>
            <a:endParaRPr lang="en-US" sz="1100" dirty="0"/>
          </a:p>
          <a:p>
            <a:pPr defTabSz="685800">
              <a:defRPr/>
            </a:pPr>
            <a:r>
              <a:rPr lang="en-GB" altLang="zh-CN" sz="2400" b="1" dirty="0">
                <a:solidFill>
                  <a:srgbClr val="0070C0"/>
                </a:solidFill>
                <a:ea typeface="宋体" panose="02010600030101010101" pitchFamily="2" charset="-122"/>
              </a:rPr>
              <a:t>Why it happened/Finding :</a:t>
            </a:r>
          </a:p>
          <a:p>
            <a:pPr marL="128588" indent="-128588">
              <a:lnSpc>
                <a:spcPct val="107000"/>
              </a:lnSpc>
              <a:spcAft>
                <a:spcPts val="600"/>
              </a:spcAft>
              <a:buFont typeface="Arial" panose="020B0604020202020204" pitchFamily="34" charset="0"/>
              <a:buChar char="•"/>
            </a:pPr>
            <a:r>
              <a:rPr lang="en-US" sz="1100" dirty="0"/>
              <a:t>The brake handle in the Driller’s Cabin was left unsecured and was inadvertently moved to the “no brake” position prior to leaving the Cabin.</a:t>
            </a:r>
          </a:p>
          <a:p>
            <a:pPr marL="128588" indent="-128588">
              <a:lnSpc>
                <a:spcPct val="107000"/>
              </a:lnSpc>
              <a:spcAft>
                <a:spcPts val="600"/>
              </a:spcAft>
              <a:buFont typeface="Arial" panose="020B0604020202020204" pitchFamily="34" charset="0"/>
              <a:buChar char="•"/>
            </a:pPr>
            <a:r>
              <a:rPr lang="en-US" sz="1100" dirty="0"/>
              <a:t>The “floor saver” safety device, used to prevent the Block contacting the rig floor, was shut down as the system was triggering the floor saver before the Block reached the required height, thus obstructing smooth operating of the Block up and down.</a:t>
            </a:r>
          </a:p>
          <a:p>
            <a:pPr marL="128588" indent="-128588">
              <a:lnSpc>
                <a:spcPct val="107000"/>
              </a:lnSpc>
              <a:spcAft>
                <a:spcPts val="600"/>
              </a:spcAft>
              <a:buFont typeface="Arial" panose="020B0604020202020204" pitchFamily="34" charset="0"/>
              <a:buChar char="•"/>
            </a:pPr>
            <a:r>
              <a:rPr lang="en-US" sz="1100" dirty="0"/>
              <a:t>The Maintenance Team did not have adequate competency to calibrate the new Encoder used on the “floor saver” device.</a:t>
            </a:r>
          </a:p>
          <a:p>
            <a:pPr marL="128588" indent="-128588">
              <a:lnSpc>
                <a:spcPct val="107000"/>
              </a:lnSpc>
              <a:spcAft>
                <a:spcPts val="600"/>
              </a:spcAft>
              <a:buFont typeface="Arial" panose="020B0604020202020204" pitchFamily="34" charset="0"/>
              <a:buChar char="•"/>
            </a:pPr>
            <a:r>
              <a:rPr lang="en-US" sz="1100" dirty="0"/>
              <a:t>Inadequate implementation of the daily verification checks.</a:t>
            </a:r>
          </a:p>
          <a:p>
            <a:pPr marL="85725" indent="-85725" algn="just" defTabSz="685800">
              <a:defRPr/>
            </a:pPr>
            <a:r>
              <a:rPr lang="en-US" sz="2400" b="1" dirty="0">
                <a:solidFill>
                  <a:srgbClr val="0070C0"/>
                </a:solidFill>
                <a:ea typeface="宋体" panose="02010600030101010101" pitchFamily="2" charset="-122"/>
              </a:rPr>
              <a:t>Reflective Questions:</a:t>
            </a:r>
          </a:p>
          <a:p>
            <a:pPr marL="85725" indent="-85725" algn="just" defTabSz="685800">
              <a:defRPr/>
            </a:pPr>
            <a:endParaRPr lang="en-US" sz="700" dirty="0">
              <a:solidFill>
                <a:srgbClr val="000000"/>
              </a:solidFill>
            </a:endParaRPr>
          </a:p>
          <a:p>
            <a:pPr marL="128588" indent="-128588" defTabSz="685800">
              <a:buFont typeface="Arial" panose="020B0604020202020204" pitchFamily="34" charset="0"/>
              <a:buChar char="•"/>
              <a:defRPr/>
            </a:pPr>
            <a:r>
              <a:rPr lang="en-US" sz="1100" dirty="0"/>
              <a:t>What process do you have in place to ensure the main brake, controlling the Block, is ‘parked’ before leaving the Driller’s Cabin?</a:t>
            </a:r>
          </a:p>
          <a:p>
            <a:pPr marL="128588" indent="-128588" defTabSz="685800">
              <a:buFont typeface="Arial" panose="020B0604020202020204" pitchFamily="34" charset="0"/>
              <a:buChar char="•"/>
              <a:defRPr/>
            </a:pPr>
            <a:r>
              <a:rPr lang="en-US" sz="1100" dirty="0"/>
              <a:t>How do you know your Work Crew are aware of all safety critical devices on the equipment they are responsible for using?</a:t>
            </a:r>
          </a:p>
          <a:p>
            <a:pPr marL="128588" indent="-128588" defTabSz="685800">
              <a:buFont typeface="Arial" panose="020B0604020202020204" pitchFamily="34" charset="0"/>
              <a:buChar char="•"/>
              <a:defRPr/>
            </a:pPr>
            <a:r>
              <a:rPr lang="en-US" sz="1100" dirty="0"/>
              <a:t>If safety critical equipment is not functioning correctly, does the Work Crew know how to address this type of situation?</a:t>
            </a:r>
          </a:p>
          <a:p>
            <a:pPr marL="128588" indent="-128588" defTabSz="685800">
              <a:buFont typeface="Arial" panose="020B0604020202020204" pitchFamily="34" charset="0"/>
              <a:buChar char="•"/>
              <a:defRPr/>
            </a:pPr>
            <a:r>
              <a:rPr lang="en-US" sz="1100" dirty="0"/>
              <a:t>How do you check the competency of Maintenance staff who are responsible for maintaining safety critical equipment?</a:t>
            </a:r>
          </a:p>
        </p:txBody>
      </p:sp>
      <p:sp>
        <p:nvSpPr>
          <p:cNvPr id="14" name="Rectangle 13">
            <a:extLst>
              <a:ext uri="{FF2B5EF4-FFF2-40B4-BE49-F238E27FC236}">
                <a16:creationId xmlns:a16="http://schemas.microsoft.com/office/drawing/2014/main" id="{27AC772E-6015-4076-A0DC-005445BF4556}"/>
              </a:ext>
            </a:extLst>
          </p:cNvPr>
          <p:cNvSpPr/>
          <p:nvPr/>
        </p:nvSpPr>
        <p:spPr>
          <a:xfrm>
            <a:off x="385386" y="1009365"/>
            <a:ext cx="8301413" cy="338554"/>
          </a:xfrm>
          <a:prstGeom prst="rect">
            <a:avLst/>
          </a:prstGeom>
          <a:solidFill>
            <a:srgbClr val="FFC000"/>
          </a:solidFill>
        </p:spPr>
        <p:txBody>
          <a:bodyPr wrap="square">
            <a:spAutoFit/>
          </a:bodyPr>
          <a:lstStyle/>
          <a:p>
            <a:pPr defTabSz="685800">
              <a:defRPr/>
            </a:pPr>
            <a:r>
              <a:rPr lang="en-US" sz="1600" b="1" dirty="0">
                <a:solidFill>
                  <a:srgbClr val="0D38B3"/>
                </a:solidFill>
                <a:latin typeface="Arial" panose="020B0604020202020204" pitchFamily="34" charset="0"/>
                <a:cs typeface="Arial" panose="020B0604020202020204" pitchFamily="34" charset="0"/>
              </a:rPr>
              <a:t>Target Audience: </a:t>
            </a:r>
            <a:r>
              <a:rPr lang="en-US" sz="1400" b="1" dirty="0">
                <a:solidFill>
                  <a:srgbClr val="24A316"/>
                </a:solidFill>
                <a:latin typeface="Calibri" panose="020F0502020204030204"/>
                <a:cs typeface="Arial" panose="020B0604020202020204" pitchFamily="34" charset="0"/>
              </a:rPr>
              <a:t>Floormen, Assistant Drillers,Drillrers, Rig Mangers and Night Tool Pushers</a:t>
            </a:r>
            <a:endParaRPr lang="en-US" sz="1400" b="1" dirty="0">
              <a:solidFill>
                <a:srgbClr val="24A316"/>
              </a:solidFill>
              <a:latin typeface="Calibri Light" panose="020F0302020204030204"/>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1" y="0"/>
            <a:ext cx="12254752" cy="399447"/>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defTabSz="685800">
              <a:defRPr/>
            </a:pPr>
            <a:r>
              <a:rPr lang="en-GB" sz="2700" b="1" dirty="0">
                <a:solidFill>
                  <a:srgbClr val="24A316"/>
                </a:solidFill>
                <a:latin typeface="Tahoma" panose="020B0604030504040204" pitchFamily="34" charset="0"/>
                <a:ea typeface="Tahoma" panose="020B0604030504040204" pitchFamily="34" charset="0"/>
                <a:cs typeface="Tahoma" panose="020B0604030504040204" pitchFamily="34" charset="0"/>
              </a:rPr>
              <a:t>PDO Second Alert </a:t>
            </a:r>
            <a:endParaRPr lang="en-US" sz="2400" b="1" dirty="0">
              <a:solidFill>
                <a:srgbClr val="24A31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224287" y="5811881"/>
            <a:ext cx="8988724" cy="400110"/>
          </a:xfrm>
          <a:prstGeom prst="rect">
            <a:avLst/>
          </a:prstGeom>
          <a:solidFill>
            <a:schemeClr val="accent1"/>
          </a:solidFill>
        </p:spPr>
        <p:txBody>
          <a:bodyPr wrap="square" rtlCol="0">
            <a:spAutoFit/>
          </a:bodyPr>
          <a:lstStyle/>
          <a:p>
            <a:pPr algn="ctr"/>
            <a:r>
              <a:rPr lang="en-US" sz="2000" b="1" dirty="0">
                <a:solidFill>
                  <a:srgbClr val="FFFF00"/>
                </a:solidFill>
              </a:rPr>
              <a:t>Always ensure the Brake is secured and parking brake applied before leaving Cabin</a:t>
            </a:r>
          </a:p>
        </p:txBody>
      </p:sp>
      <p:grpSp>
        <p:nvGrpSpPr>
          <p:cNvPr id="5" name="Group 131">
            <a:extLst>
              <a:ext uri="{FF2B5EF4-FFF2-40B4-BE49-F238E27FC236}">
                <a16:creationId xmlns:a16="http://schemas.microsoft.com/office/drawing/2014/main" id="{AB7F76C3-B921-4139-99D6-E25E2E64024C}"/>
              </a:ext>
            </a:extLst>
          </p:cNvPr>
          <p:cNvGrpSpPr>
            <a:grpSpLocks/>
          </p:cNvGrpSpPr>
          <p:nvPr/>
        </p:nvGrpSpPr>
        <p:grpSpPr bwMode="auto">
          <a:xfrm>
            <a:off x="11720928" y="2238991"/>
            <a:ext cx="252413" cy="408385"/>
            <a:chOff x="3504" y="544"/>
            <a:chExt cx="2287" cy="1855"/>
          </a:xfrm>
        </p:grpSpPr>
        <p:sp>
          <p:nvSpPr>
            <p:cNvPr id="6"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685800" eaLnBrk="0" fontAlgn="base" hangingPunct="0">
                <a:spcBef>
                  <a:spcPct val="0"/>
                </a:spcBef>
                <a:spcAft>
                  <a:spcPct val="0"/>
                </a:spcAft>
                <a:defRPr/>
              </a:pPr>
              <a:endParaRPr lang="en-US">
                <a:solidFill>
                  <a:srgbClr val="000000"/>
                </a:solidFill>
                <a:latin typeface="Times New Roman" pitchFamily="18" charset="0"/>
              </a:endParaRPr>
            </a:p>
          </p:txBody>
        </p:sp>
        <p:sp>
          <p:nvSpPr>
            <p:cNvPr id="16"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685800" eaLnBrk="0" fontAlgn="base" hangingPunct="0">
                <a:spcBef>
                  <a:spcPct val="0"/>
                </a:spcBef>
                <a:spcAft>
                  <a:spcPct val="0"/>
                </a:spcAft>
                <a:defRPr/>
              </a:pPr>
              <a:endParaRPr lang="en-US">
                <a:solidFill>
                  <a:srgbClr val="000000"/>
                </a:solidFill>
                <a:latin typeface="Times New Roman" pitchFamily="18" charset="0"/>
              </a:endParaRPr>
            </a:p>
          </p:txBody>
        </p:sp>
      </p:grpSp>
      <p:sp>
        <p:nvSpPr>
          <p:cNvPr id="18" name="Freeform 132">
            <a:extLst>
              <a:ext uri="{FF2B5EF4-FFF2-40B4-BE49-F238E27FC236}">
                <a16:creationId xmlns:a16="http://schemas.microsoft.com/office/drawing/2014/main" id="{A68310E0-CF63-4276-BC7B-52B36A6230C6}"/>
              </a:ext>
            </a:extLst>
          </p:cNvPr>
          <p:cNvSpPr>
            <a:spLocks/>
          </p:cNvSpPr>
          <p:nvPr/>
        </p:nvSpPr>
        <p:spPr bwMode="auto">
          <a:xfrm>
            <a:off x="11586644" y="5066175"/>
            <a:ext cx="342900" cy="3429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685800" eaLnBrk="0" fontAlgn="base" hangingPunct="0">
              <a:spcBef>
                <a:spcPct val="0"/>
              </a:spcBef>
              <a:spcAft>
                <a:spcPct val="0"/>
              </a:spcAft>
              <a:defRPr/>
            </a:pPr>
            <a:endParaRPr lang="en-US" dirty="0">
              <a:solidFill>
                <a:srgbClr val="000000"/>
              </a:solidFill>
              <a:latin typeface="Times New Roman" pitchFamily="18" charset="0"/>
            </a:endParaRPr>
          </a:p>
        </p:txBody>
      </p:sp>
      <p:graphicFrame>
        <p:nvGraphicFramePr>
          <p:cNvPr id="10" name="Table 9">
            <a:extLst>
              <a:ext uri="{FF2B5EF4-FFF2-40B4-BE49-F238E27FC236}">
                <a16:creationId xmlns:a16="http://schemas.microsoft.com/office/drawing/2014/main" id="{560D5141-B5F0-3C0B-FAF8-78356BD7F13B}"/>
              </a:ext>
            </a:extLst>
          </p:cNvPr>
          <p:cNvGraphicFramePr>
            <a:graphicFrameLocks noGrp="1"/>
          </p:cNvGraphicFramePr>
          <p:nvPr>
            <p:extLst>
              <p:ext uri="{D42A27DB-BD31-4B8C-83A1-F6EECF244321}">
                <p14:modId xmlns:p14="http://schemas.microsoft.com/office/powerpoint/2010/main" val="1582547541"/>
              </p:ext>
            </p:extLst>
          </p:nvPr>
        </p:nvGraphicFramePr>
        <p:xfrm>
          <a:off x="320416" y="487871"/>
          <a:ext cx="11677852" cy="640080"/>
        </p:xfrm>
        <a:graphic>
          <a:graphicData uri="http://schemas.openxmlformats.org/drawingml/2006/table">
            <a:tbl>
              <a:tblPr firstRow="1" bandRow="1">
                <a:tableStyleId>{F5AB1C69-6EDB-4FF4-983F-18BD219EF322}</a:tableStyleId>
              </a:tblPr>
              <a:tblGrid>
                <a:gridCol w="650327">
                  <a:extLst>
                    <a:ext uri="{9D8B030D-6E8A-4147-A177-3AD203B41FA5}">
                      <a16:colId xmlns:a16="http://schemas.microsoft.com/office/drawing/2014/main" val="2915212829"/>
                    </a:ext>
                  </a:extLst>
                </a:gridCol>
                <a:gridCol w="1032616">
                  <a:extLst>
                    <a:ext uri="{9D8B030D-6E8A-4147-A177-3AD203B41FA5}">
                      <a16:colId xmlns:a16="http://schemas.microsoft.com/office/drawing/2014/main" val="1263731317"/>
                    </a:ext>
                  </a:extLst>
                </a:gridCol>
                <a:gridCol w="1048897">
                  <a:extLst>
                    <a:ext uri="{9D8B030D-6E8A-4147-A177-3AD203B41FA5}">
                      <a16:colId xmlns:a16="http://schemas.microsoft.com/office/drawing/2014/main" val="3493424009"/>
                    </a:ext>
                  </a:extLst>
                </a:gridCol>
                <a:gridCol w="901144">
                  <a:extLst>
                    <a:ext uri="{9D8B030D-6E8A-4147-A177-3AD203B41FA5}">
                      <a16:colId xmlns:a16="http://schemas.microsoft.com/office/drawing/2014/main" val="578596613"/>
                    </a:ext>
                  </a:extLst>
                </a:gridCol>
                <a:gridCol w="1730607">
                  <a:extLst>
                    <a:ext uri="{9D8B030D-6E8A-4147-A177-3AD203B41FA5}">
                      <a16:colId xmlns:a16="http://schemas.microsoft.com/office/drawing/2014/main" val="710035722"/>
                    </a:ext>
                  </a:extLst>
                </a:gridCol>
                <a:gridCol w="1607724">
                  <a:extLst>
                    <a:ext uri="{9D8B030D-6E8A-4147-A177-3AD203B41FA5}">
                      <a16:colId xmlns:a16="http://schemas.microsoft.com/office/drawing/2014/main" val="1371902183"/>
                    </a:ext>
                  </a:extLst>
                </a:gridCol>
                <a:gridCol w="1454119">
                  <a:extLst>
                    <a:ext uri="{9D8B030D-6E8A-4147-A177-3AD203B41FA5}">
                      <a16:colId xmlns:a16="http://schemas.microsoft.com/office/drawing/2014/main" val="1814095484"/>
                    </a:ext>
                  </a:extLst>
                </a:gridCol>
                <a:gridCol w="652093">
                  <a:extLst>
                    <a:ext uri="{9D8B030D-6E8A-4147-A177-3AD203B41FA5}">
                      <a16:colId xmlns:a16="http://schemas.microsoft.com/office/drawing/2014/main" val="2001367833"/>
                    </a:ext>
                  </a:extLst>
                </a:gridCol>
                <a:gridCol w="962025">
                  <a:extLst>
                    <a:ext uri="{9D8B030D-6E8A-4147-A177-3AD203B41FA5}">
                      <a16:colId xmlns:a16="http://schemas.microsoft.com/office/drawing/2014/main" val="2964666558"/>
                    </a:ext>
                  </a:extLst>
                </a:gridCol>
                <a:gridCol w="1638300">
                  <a:extLst>
                    <a:ext uri="{9D8B030D-6E8A-4147-A177-3AD203B41FA5}">
                      <a16:colId xmlns:a16="http://schemas.microsoft.com/office/drawing/2014/main" val="695451150"/>
                    </a:ext>
                  </a:extLst>
                </a:gridCol>
              </a:tblGrid>
              <a:tr h="47497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01-05-2025 02:55</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HiPo#16 </a:t>
                      </a:r>
                    </a:p>
                    <a:p>
                      <a:r>
                        <a:rPr kumimoji="0" lang="en-US" sz="1200" b="1" u="none" strike="noStrike" kern="1200" cap="none" spc="0" normalizeH="0" baseline="0" noProof="0" dirty="0">
                          <a:ln>
                            <a:noFill/>
                          </a:ln>
                          <a:solidFill>
                            <a:srgbClr val="4472C4"/>
                          </a:solidFill>
                          <a:effectLst/>
                          <a:uLnTx/>
                          <a:uFillTx/>
                        </a:rPr>
                        <a:t>1177404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rPr>
                        <a:t>Drop</a:t>
                      </a:r>
                    </a:p>
                    <a:p>
                      <a:r>
                        <a:rPr kumimoji="0" lang="en-US" sz="1200" b="1" u="none" strike="noStrike" kern="1200" cap="none" spc="0" normalizeH="0" baseline="0" noProof="0" dirty="0">
                          <a:ln>
                            <a:noFill/>
                          </a:ln>
                          <a:solidFill>
                            <a:srgbClr val="4472C4"/>
                          </a:solidFill>
                          <a:effectLst/>
                          <a:uLnTx/>
                          <a:uFillTx/>
                          <a:latin typeface="+mn-lt"/>
                        </a:rPr>
                        <a:t>No damage </a:t>
                      </a:r>
                      <a:endParaRPr kumimoji="0" lang="en-US" sz="1200" b="1" u="none" strike="noStrike" kern="1200" cap="none" spc="0" normalizeH="0" baseline="0" noProof="0" dirty="0">
                        <a:ln>
                          <a:noFill/>
                        </a:ln>
                        <a:solidFill>
                          <a:srgbClr val="4472C4"/>
                        </a:solidFill>
                        <a:effectLst/>
                        <a:uLnTx/>
                        <a:uFillTx/>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0P</a:t>
                      </a:r>
                    </a:p>
                    <a:p>
                      <a:r>
                        <a:rPr kumimoji="0" lang="en-GB" sz="1200" b="1" u="none" strike="noStrike" kern="1200" cap="none" spc="0" normalizeH="0" baseline="0" noProof="0" dirty="0">
                          <a:ln>
                            <a:noFill/>
                          </a:ln>
                          <a:solidFill>
                            <a:srgbClr val="4472C4"/>
                          </a:solidFill>
                          <a:effectLst/>
                          <a:uLnTx/>
                          <a:uFillTx/>
                          <a:latin typeface="+mn-lt"/>
                        </a:rPr>
                        <a:t>C4P</a:t>
                      </a:r>
                    </a:p>
                    <a:p>
                      <a:endParaRPr kumimoji="0" lang="en-GB" sz="1200" b="1" u="none" strike="noStrike" kern="1200" cap="none" spc="0" normalizeH="0" baseline="0" noProof="0" dirty="0">
                        <a:ln>
                          <a:noFill/>
                        </a:ln>
                        <a:solidFill>
                          <a:srgbClr val="4472C4"/>
                        </a:solidFill>
                        <a:effectLst/>
                        <a:uLnTx/>
                        <a:uFillTx/>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100" b="1" u="none" strike="noStrike" kern="1200" cap="none" spc="0" normalizeH="0" baseline="0" dirty="0">
                          <a:ln>
                            <a:noFill/>
                          </a:ln>
                          <a:solidFill>
                            <a:srgbClr val="4472C4"/>
                          </a:solidFill>
                          <a:effectLst/>
                          <a:uLnTx/>
                          <a:uFillTx/>
                          <a:latin typeface="+mn-lt"/>
                          <a:ea typeface="+mn-ea"/>
                          <a:cs typeface="+mn-cs"/>
                        </a:rPr>
                        <a:t>Pulling Out of Hole  </a:t>
                      </a:r>
                    </a:p>
                    <a:p>
                      <a:r>
                        <a:rPr kumimoji="0" lang="en-GB" sz="1200" b="1" u="none" strike="noStrike" kern="1200" cap="none" spc="0" normalizeH="0" baseline="0" dirty="0">
                          <a:ln>
                            <a:noFill/>
                          </a:ln>
                          <a:solidFill>
                            <a:srgbClr val="4472C4"/>
                          </a:solidFill>
                          <a:effectLst/>
                          <a:uLnTx/>
                          <a:uFillTx/>
                          <a:latin typeface="+mn-lt"/>
                          <a:ea typeface="+mn-ea"/>
                          <a:cs typeface="+mn-cs"/>
                        </a:rPr>
                        <a:t>Qarn Alam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11" name="Picture 10">
            <a:extLst>
              <a:ext uri="{FF2B5EF4-FFF2-40B4-BE49-F238E27FC236}">
                <a16:creationId xmlns:a16="http://schemas.microsoft.com/office/drawing/2014/main" id="{DAE8BD92-F801-099F-84EB-4221788B68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3390" y="6498069"/>
            <a:ext cx="5590517" cy="377985"/>
          </a:xfrm>
          <a:prstGeom prst="rect">
            <a:avLst/>
          </a:prstGeom>
        </p:spPr>
      </p:pic>
    </p:spTree>
    <p:extLst>
      <p:ext uri="{BB962C8B-B14F-4D97-AF65-F5344CB8AC3E}">
        <p14:creationId xmlns:p14="http://schemas.microsoft.com/office/powerpoint/2010/main" val="300005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Effective Learning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6" y="1200573"/>
            <a:ext cx="10928195" cy="307777"/>
          </a:xfrm>
          <a:prstGeom prst="rect">
            <a:avLst/>
          </a:prstGeom>
        </p:spPr>
        <p:txBody>
          <a:bodyPr wrap="square">
            <a:spAutoFit/>
          </a:bodyPr>
          <a:lstStyle/>
          <a:p>
            <a:pPr marL="342900" indent="-342900">
              <a:defRPr/>
            </a:pPr>
            <a:r>
              <a:rPr lang="en-US" sz="1400" b="1" dirty="0">
                <a:latin typeface="Tahoma" pitchFamily="34" charset="0"/>
              </a:rPr>
              <a:t>To make sure learning is translated to the site day to day activities , please answer the below questions :-</a:t>
            </a: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2616101"/>
          </a:xfrm>
          <a:prstGeom prst="rect">
            <a:avLst/>
          </a:prstGeom>
        </p:spPr>
        <p:txBody>
          <a:bodyPr wrap="square">
            <a:spAutoFit/>
          </a:bodyPr>
          <a:lstStyle/>
          <a:p>
            <a:pPr marL="342900" indent="-342900">
              <a:defRPr/>
            </a:pPr>
            <a:r>
              <a:rPr lang="en-US" b="1" dirty="0">
                <a:solidFill>
                  <a:schemeClr val="accent1"/>
                </a:solidFill>
                <a:latin typeface="Tahoma" pitchFamily="34" charset="0"/>
              </a:rPr>
              <a:t>How learning can be implemented at site ?</a:t>
            </a:r>
            <a:endParaRPr lang="en-US" sz="1200" b="1" dirty="0">
              <a:solidFill>
                <a:schemeClr val="accent1"/>
              </a:solidFill>
            </a:endParaRPr>
          </a:p>
          <a:p>
            <a:pPr marL="342900" indent="-342900">
              <a:defRPr/>
            </a:pPr>
            <a:endParaRPr lang="en-US" sz="1600" dirty="0">
              <a:solidFill>
                <a:srgbClr val="000000"/>
              </a:solidFill>
              <a:latin typeface="Calibri" panose="020F0502020204030204" pitchFamily="34" charset="0"/>
            </a:endParaRPr>
          </a:p>
          <a:p>
            <a:pPr marL="342900" indent="-342900">
              <a:buAutoNum type="arabicPeriod"/>
              <a:defRPr/>
            </a:pPr>
            <a:r>
              <a:rPr lang="en-GB" sz="1600" dirty="0"/>
              <a:t>Ensure the driller follows the SOP and engages the mechanical brake lock and parking brake before exiting the cabin..</a:t>
            </a:r>
          </a:p>
          <a:p>
            <a:pPr marL="342900" indent="-342900">
              <a:buAutoNum type="arabicPeriod"/>
              <a:defRPr/>
            </a:pPr>
            <a:r>
              <a:rPr lang="en-GB" sz="1600" dirty="0"/>
              <a:t>Verify that the floor saver system is operational before starting any work.</a:t>
            </a:r>
          </a:p>
          <a:p>
            <a:pPr>
              <a:defRPr/>
            </a:pPr>
            <a:endParaRPr lang="en-US" sz="1600" b="1" u="sng" dirty="0">
              <a:solidFill>
                <a:srgbClr val="0000FF"/>
              </a:solidFill>
              <a:latin typeface="Tahoma" pitchFamily="34" charset="0"/>
            </a:endParaRPr>
          </a:p>
          <a:p>
            <a:pPr>
              <a:defRPr/>
            </a:pPr>
            <a:r>
              <a:rPr lang="en-US" b="1" dirty="0">
                <a:solidFill>
                  <a:schemeClr val="accent1"/>
                </a:solidFill>
                <a:latin typeface="Tahoma" pitchFamily="34" charset="0"/>
              </a:rPr>
              <a:t>How can you sustain the action ? </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GB" sz="1600" dirty="0"/>
              <a:t>Conduct routine supervision to verify the driller is following SOPs and brake protocols?</a:t>
            </a:r>
          </a:p>
          <a:p>
            <a:pPr marL="342900" indent="-342900">
              <a:buFont typeface="+mj-lt"/>
              <a:buAutoNum type="arabicPeriod"/>
              <a:defRPr/>
            </a:pPr>
            <a:r>
              <a:rPr lang="en-GB" sz="1600" dirty="0"/>
              <a:t>Rig Manager to verify that the mechanical brakes are functional and fully engaged before operations begin.</a:t>
            </a:r>
          </a:p>
          <a:p>
            <a:pPr marL="342900" indent="-342900">
              <a:buFont typeface="+mj-lt"/>
              <a:buAutoNum type="arabicPeriod"/>
              <a:defRPr/>
            </a:pPr>
            <a:r>
              <a:rPr lang="en-GB" sz="1600" dirty="0"/>
              <a:t>Coach drillers on step-by-step system calibration procedures of floor savers.</a:t>
            </a:r>
            <a:endParaRPr lang="en-US" sz="1600" dirty="0">
              <a:solidFill>
                <a:srgbClr val="0033CC"/>
              </a:solidFill>
              <a:latin typeface="Calibri" panose="020F0502020204030204" pitchFamily="34" charset="0"/>
              <a:sym typeface="Wingdings" pitchFamily="2" charset="2"/>
            </a:endParaRPr>
          </a:p>
        </p:txBody>
      </p:sp>
      <p:graphicFrame>
        <p:nvGraphicFramePr>
          <p:cNvPr id="3" name="Table 2">
            <a:extLst>
              <a:ext uri="{FF2B5EF4-FFF2-40B4-BE49-F238E27FC236}">
                <a16:creationId xmlns:a16="http://schemas.microsoft.com/office/drawing/2014/main" id="{CC873D26-828B-3A35-44F1-83B89CE8D6AF}"/>
              </a:ext>
            </a:extLst>
          </p:cNvPr>
          <p:cNvGraphicFramePr>
            <a:graphicFrameLocks noGrp="1"/>
          </p:cNvGraphicFramePr>
          <p:nvPr>
            <p:extLst>
              <p:ext uri="{D42A27DB-BD31-4B8C-83A1-F6EECF244321}">
                <p14:modId xmlns:p14="http://schemas.microsoft.com/office/powerpoint/2010/main" val="206612741"/>
              </p:ext>
            </p:extLst>
          </p:nvPr>
        </p:nvGraphicFramePr>
        <p:xfrm>
          <a:off x="347509" y="545178"/>
          <a:ext cx="11677852" cy="640080"/>
        </p:xfrm>
        <a:graphic>
          <a:graphicData uri="http://schemas.openxmlformats.org/drawingml/2006/table">
            <a:tbl>
              <a:tblPr firstRow="1" bandRow="1">
                <a:tableStyleId>{F5AB1C69-6EDB-4FF4-983F-18BD219EF322}</a:tableStyleId>
              </a:tblPr>
              <a:tblGrid>
                <a:gridCol w="650327">
                  <a:extLst>
                    <a:ext uri="{9D8B030D-6E8A-4147-A177-3AD203B41FA5}">
                      <a16:colId xmlns:a16="http://schemas.microsoft.com/office/drawing/2014/main" val="2915212829"/>
                    </a:ext>
                  </a:extLst>
                </a:gridCol>
                <a:gridCol w="1032616">
                  <a:extLst>
                    <a:ext uri="{9D8B030D-6E8A-4147-A177-3AD203B41FA5}">
                      <a16:colId xmlns:a16="http://schemas.microsoft.com/office/drawing/2014/main" val="1263731317"/>
                    </a:ext>
                  </a:extLst>
                </a:gridCol>
                <a:gridCol w="1048897">
                  <a:extLst>
                    <a:ext uri="{9D8B030D-6E8A-4147-A177-3AD203B41FA5}">
                      <a16:colId xmlns:a16="http://schemas.microsoft.com/office/drawing/2014/main" val="3493424009"/>
                    </a:ext>
                  </a:extLst>
                </a:gridCol>
                <a:gridCol w="901144">
                  <a:extLst>
                    <a:ext uri="{9D8B030D-6E8A-4147-A177-3AD203B41FA5}">
                      <a16:colId xmlns:a16="http://schemas.microsoft.com/office/drawing/2014/main" val="578596613"/>
                    </a:ext>
                  </a:extLst>
                </a:gridCol>
                <a:gridCol w="1730607">
                  <a:extLst>
                    <a:ext uri="{9D8B030D-6E8A-4147-A177-3AD203B41FA5}">
                      <a16:colId xmlns:a16="http://schemas.microsoft.com/office/drawing/2014/main" val="710035722"/>
                    </a:ext>
                  </a:extLst>
                </a:gridCol>
                <a:gridCol w="1607724">
                  <a:extLst>
                    <a:ext uri="{9D8B030D-6E8A-4147-A177-3AD203B41FA5}">
                      <a16:colId xmlns:a16="http://schemas.microsoft.com/office/drawing/2014/main" val="1371902183"/>
                    </a:ext>
                  </a:extLst>
                </a:gridCol>
                <a:gridCol w="1454119">
                  <a:extLst>
                    <a:ext uri="{9D8B030D-6E8A-4147-A177-3AD203B41FA5}">
                      <a16:colId xmlns:a16="http://schemas.microsoft.com/office/drawing/2014/main" val="1814095484"/>
                    </a:ext>
                  </a:extLst>
                </a:gridCol>
                <a:gridCol w="652093">
                  <a:extLst>
                    <a:ext uri="{9D8B030D-6E8A-4147-A177-3AD203B41FA5}">
                      <a16:colId xmlns:a16="http://schemas.microsoft.com/office/drawing/2014/main" val="2001367833"/>
                    </a:ext>
                  </a:extLst>
                </a:gridCol>
                <a:gridCol w="962025">
                  <a:extLst>
                    <a:ext uri="{9D8B030D-6E8A-4147-A177-3AD203B41FA5}">
                      <a16:colId xmlns:a16="http://schemas.microsoft.com/office/drawing/2014/main" val="2964666558"/>
                    </a:ext>
                  </a:extLst>
                </a:gridCol>
                <a:gridCol w="1638300">
                  <a:extLst>
                    <a:ext uri="{9D8B030D-6E8A-4147-A177-3AD203B41FA5}">
                      <a16:colId xmlns:a16="http://schemas.microsoft.com/office/drawing/2014/main" val="695451150"/>
                    </a:ext>
                  </a:extLst>
                </a:gridCol>
              </a:tblGrid>
              <a:tr h="47497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01-05-2025 02:55</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HiPo#16 </a:t>
                      </a:r>
                    </a:p>
                    <a:p>
                      <a:r>
                        <a:rPr kumimoji="0" lang="en-US" sz="1200" b="1" u="none" strike="noStrike" kern="1200" cap="none" spc="0" normalizeH="0" baseline="0" noProof="0" dirty="0">
                          <a:ln>
                            <a:noFill/>
                          </a:ln>
                          <a:solidFill>
                            <a:srgbClr val="4472C4"/>
                          </a:solidFill>
                          <a:effectLst/>
                          <a:uLnTx/>
                          <a:uFillTx/>
                        </a:rPr>
                        <a:t>1177404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rPr>
                        <a:t>Drop</a:t>
                      </a:r>
                    </a:p>
                    <a:p>
                      <a:r>
                        <a:rPr kumimoji="0" lang="en-US" sz="1200" b="1" u="none" strike="noStrike" kern="1200" cap="none" spc="0" normalizeH="0" baseline="0" noProof="0" dirty="0">
                          <a:ln>
                            <a:noFill/>
                          </a:ln>
                          <a:solidFill>
                            <a:srgbClr val="4472C4"/>
                          </a:solidFill>
                          <a:effectLst/>
                          <a:uLnTx/>
                          <a:uFillTx/>
                          <a:latin typeface="+mn-lt"/>
                        </a:rPr>
                        <a:t>No damage </a:t>
                      </a:r>
                      <a:endParaRPr kumimoji="0" lang="en-US" sz="1200" b="1" u="none" strike="noStrike" kern="1200" cap="none" spc="0" normalizeH="0" baseline="0" noProof="0" dirty="0">
                        <a:ln>
                          <a:noFill/>
                        </a:ln>
                        <a:solidFill>
                          <a:srgbClr val="4472C4"/>
                        </a:solidFill>
                        <a:effectLst/>
                        <a:uLnTx/>
                        <a:uFillTx/>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0P</a:t>
                      </a:r>
                    </a:p>
                    <a:p>
                      <a:r>
                        <a:rPr kumimoji="0" lang="en-GB" sz="1200" b="1" u="none" strike="noStrike" kern="1200" cap="none" spc="0" normalizeH="0" baseline="0" noProof="0" dirty="0">
                          <a:ln>
                            <a:noFill/>
                          </a:ln>
                          <a:solidFill>
                            <a:srgbClr val="4472C4"/>
                          </a:solidFill>
                          <a:effectLst/>
                          <a:uLnTx/>
                          <a:uFillTx/>
                          <a:latin typeface="+mn-lt"/>
                        </a:rPr>
                        <a:t>C4P</a:t>
                      </a:r>
                    </a:p>
                    <a:p>
                      <a:endParaRPr kumimoji="0" lang="en-GB" sz="1200" b="1" u="none" strike="noStrike" kern="1200" cap="none" spc="0" normalizeH="0" baseline="0" noProof="0" dirty="0">
                        <a:ln>
                          <a:noFill/>
                        </a:ln>
                        <a:solidFill>
                          <a:srgbClr val="4472C4"/>
                        </a:solidFill>
                        <a:effectLst/>
                        <a:uLnTx/>
                        <a:uFillTx/>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100" b="1" u="none" strike="noStrike" kern="1200" cap="none" spc="0" normalizeH="0" baseline="0" dirty="0">
                          <a:ln>
                            <a:noFill/>
                          </a:ln>
                          <a:solidFill>
                            <a:srgbClr val="4472C4"/>
                          </a:solidFill>
                          <a:effectLst/>
                          <a:uLnTx/>
                          <a:uFillTx/>
                          <a:latin typeface="+mn-lt"/>
                          <a:ea typeface="+mn-ea"/>
                          <a:cs typeface="+mn-cs"/>
                        </a:rPr>
                        <a:t>Pulling Out of Hole  </a:t>
                      </a:r>
                    </a:p>
                    <a:p>
                      <a:r>
                        <a:rPr kumimoji="0" lang="en-GB" sz="1200" b="1" u="none" strike="noStrike" kern="1200" cap="none" spc="0" normalizeH="0" baseline="0" dirty="0">
                          <a:ln>
                            <a:noFill/>
                          </a:ln>
                          <a:solidFill>
                            <a:srgbClr val="4472C4"/>
                          </a:solidFill>
                          <a:effectLst/>
                          <a:uLnTx/>
                          <a:uFillTx/>
                          <a:latin typeface="+mn-lt"/>
                          <a:ea typeface="+mn-ea"/>
                          <a:cs typeface="+mn-cs"/>
                        </a:rPr>
                        <a:t>Qarn Alam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2492586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92953</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ad483c2-a27c-44cd-acb6-8713d8ff8005"/>
    <ds:schemaRef ds:uri="9631920e-bae7-4c43-942b-34d6d53535fa"/>
    <ds:schemaRef ds:uri="ad97fc0f-0a12-4315-924d-6cfe8dc983fa"/>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22D39A63-5D9B-4389-9CAA-9696FA0264E3}"/>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emplate>TM02892315[[fn=Wisp]]</Template>
  <TotalTime>15713</TotalTime>
  <Words>770</Words>
  <Application>Microsoft Office PowerPoint</Application>
  <PresentationFormat>Widescreen</PresentationFormat>
  <Paragraphs>88</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宋体</vt:lpstr>
      <vt:lpstr>Arial</vt:lpstr>
      <vt:lpstr>Calibri</vt:lpstr>
      <vt:lpstr>Calibri Light</vt:lpstr>
      <vt:lpstr>Gill Sans</vt:lpstr>
      <vt:lpstr>Segoe UI</vt:lpstr>
      <vt:lpstr>Tahoma</vt:lpstr>
      <vt:lpstr>Times New Roman</vt:lpstr>
      <vt:lpstr>Office Theme</vt:lpstr>
      <vt:lpstr>PowerPoint Presentation</vt:lpstr>
      <vt:lpstr>   Effective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HiPo_16 Uncontrol descend of TB</dc:title>
  <dc:creator>nazar@umsoman.com</dc:creator>
  <cp:lastModifiedBy>Rawahi, Ahmed MSE34</cp:lastModifiedBy>
  <cp:revision>389</cp:revision>
  <dcterms:created xsi:type="dcterms:W3CDTF">2018-09-24T07:27:56Z</dcterms:created>
  <dcterms:modified xsi:type="dcterms:W3CDTF">2025-12-24T07:29:19Z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