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2147482584" r:id="rId5"/>
    <p:sldId id="214748258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72733D-9A19-58F9-9F4E-B67646E757B3}" name="Amri, Yahya UWZ1" initials="AYU" userId="S::Yahya.YA.Amri@pdo.co.om::bf1ccc57-4ef3-4a47-b9a4-c8cb88d009aa" providerId="AD"/>
  <p188:author id="{75EBD0DC-431D-AB07-C94A-A51D2A392C13}" name="Sibani, Ahmed UWOHN2" initials="AS" userId="S::Ahmed.AA.Sibani@pdo.co.om::b663ba4f-de65-4ceb-95df-54452d1e525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A316"/>
    <a:srgbClr val="0000FF"/>
    <a:srgbClr val="00B050"/>
    <a:srgbClr val="FFC715"/>
    <a:srgbClr val="FFCB25"/>
    <a:srgbClr val="FFFC00"/>
    <a:srgbClr val="EAEAEA"/>
    <a:srgbClr val="F2F3D7"/>
    <a:srgbClr val="16942A"/>
    <a:srgbClr val="FD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815293-1B40-4F43-892D-01D07D760468}" v="53" dt="2025-04-23T06:36:58.2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854" autoAdjust="0"/>
    <p:restoredTop sz="93447" autoAdjust="0"/>
  </p:normalViewPr>
  <p:slideViewPr>
    <p:cSldViewPr snapToGrid="0" snapToObjects="1">
      <p:cViewPr varScale="1">
        <p:scale>
          <a:sx n="122" d="100"/>
          <a:sy n="122" d="100"/>
        </p:scale>
        <p:origin x="816" y="108"/>
      </p:cViewPr>
      <p:guideLst/>
    </p:cSldViewPr>
  </p:slideViewPr>
  <p:notesTextViewPr>
    <p:cViewPr>
      <p:scale>
        <a:sx n="1" d="1"/>
        <a:sy n="1" d="1"/>
      </p:scale>
      <p:origin x="0" y="0"/>
    </p:cViewPr>
  </p:notesTextViewPr>
  <p:sorterViewPr>
    <p:cViewPr varScale="1">
      <p:scale>
        <a:sx n="1" d="1"/>
        <a:sy n="1" d="1"/>
      </p:scale>
      <p:origin x="0" y="-1456"/>
    </p:cViewPr>
  </p:sorter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12/25/2025</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12/25/2025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200"/>
              </a:spcBef>
              <a:spcAft>
                <a:spcPts val="200"/>
              </a:spcAft>
            </a:pPr>
            <a:r>
              <a:rPr lang="en-US" sz="1800" dirty="0">
                <a:solidFill>
                  <a:srgbClr val="000000"/>
                </a:solidFill>
                <a:effectLst/>
                <a:latin typeface="Calibri" panose="020F0502020204030204" pitchFamily="34" charset="0"/>
              </a:rPr>
              <a:t>Guideline for Effective Learning &amp; Sustainability</a:t>
            </a:r>
            <a:endParaRPr lang="en-US" sz="1800" dirty="0">
              <a:effectLst/>
              <a:latin typeface="Calibri" panose="020F0502020204030204" pitchFamily="34" charset="0"/>
            </a:endParaRPr>
          </a:p>
          <a:p>
            <a:pPr>
              <a:lnSpc>
                <a:spcPct val="107000"/>
              </a:lnSpc>
              <a:spcBef>
                <a:spcPts val="200"/>
              </a:spcBef>
              <a:spcAft>
                <a:spcPts val="200"/>
              </a:spcAft>
            </a:pPr>
            <a:r>
              <a:rPr lang="en-US" sz="1800" dirty="0">
                <a:effectLst/>
                <a:latin typeface="Times New Roman" panose="02020603050405020304" pitchFamily="18" charset="0"/>
              </a:rPr>
              <a:t>•</a:t>
            </a:r>
            <a:r>
              <a:rPr lang="en-US" sz="1800" dirty="0">
                <a:solidFill>
                  <a:srgbClr val="000000"/>
                </a:solidFill>
                <a:effectLst/>
                <a:latin typeface="Calibri" panose="020F0502020204030204" pitchFamily="34" charset="0"/>
              </a:rPr>
              <a:t>Can be</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replicated</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across</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similar</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contractor</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activities</a:t>
            </a:r>
            <a:endParaRPr lang="en-US" sz="1800" dirty="0">
              <a:effectLst/>
              <a:latin typeface="Calibri" panose="020F0502020204030204" pitchFamily="34" charset="0"/>
            </a:endParaRPr>
          </a:p>
          <a:p>
            <a:pPr>
              <a:lnSpc>
                <a:spcPct val="107000"/>
              </a:lnSpc>
              <a:spcBef>
                <a:spcPts val="200"/>
              </a:spcBef>
              <a:spcAft>
                <a:spcPts val="200"/>
              </a:spcAft>
            </a:pPr>
            <a:r>
              <a:rPr lang="en-US" sz="1800" dirty="0">
                <a:effectLst/>
                <a:latin typeface="Times New Roman" panose="02020603050405020304" pitchFamily="18" charset="0"/>
              </a:rPr>
              <a:t>•</a:t>
            </a:r>
            <a:r>
              <a:rPr lang="en-US" sz="1800" dirty="0">
                <a:solidFill>
                  <a:srgbClr val="000000"/>
                </a:solidFill>
                <a:effectLst/>
                <a:latin typeface="Calibri" panose="020F0502020204030204" pitchFamily="34" charset="0"/>
              </a:rPr>
              <a:t>Shall be SMART- Specific ,Measurable , Achievable ,Realistic &amp; Timebound</a:t>
            </a:r>
            <a:endParaRPr lang="en-US" sz="1800" dirty="0">
              <a:effectLst/>
              <a:latin typeface="Calibri" panose="020F0502020204030204" pitchFamily="34" charset="0"/>
            </a:endParaRPr>
          </a:p>
          <a:p>
            <a:pPr>
              <a:lnSpc>
                <a:spcPct val="107000"/>
              </a:lnSpc>
              <a:spcBef>
                <a:spcPts val="200"/>
              </a:spcBef>
              <a:spcAft>
                <a:spcPts val="200"/>
              </a:spcAft>
            </a:pPr>
            <a:r>
              <a:rPr lang="en-US" sz="1800" dirty="0">
                <a:effectLst/>
                <a:latin typeface="Times New Roman" panose="02020603050405020304" pitchFamily="18" charset="0"/>
              </a:rPr>
              <a:t>•</a:t>
            </a:r>
            <a:r>
              <a:rPr lang="en-US" sz="1800" dirty="0">
                <a:solidFill>
                  <a:srgbClr val="000000"/>
                </a:solidFill>
                <a:effectLst/>
                <a:latin typeface="Calibri" panose="020F0502020204030204" pitchFamily="34" charset="0"/>
              </a:rPr>
              <a:t>Can be</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implemented</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in</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 months' time</a:t>
            </a:r>
            <a:r>
              <a:rPr lang="en-US" sz="1800" dirty="0">
                <a:solidFill>
                  <a:srgbClr val="000000"/>
                </a:solidFill>
                <a:effectLst/>
                <a:latin typeface="Segoe UI" panose="020B0502040204020203" pitchFamily="34" charset="0"/>
              </a:rPr>
              <a:t> </a:t>
            </a:r>
            <a:endParaRPr lang="en-US" sz="1800" dirty="0">
              <a:effectLst/>
              <a:latin typeface="Calibri" panose="020F0502020204030204" pitchFamily="34" charset="0"/>
            </a:endParaRPr>
          </a:p>
          <a:p>
            <a:pPr>
              <a:lnSpc>
                <a:spcPct val="107000"/>
              </a:lnSpc>
              <a:spcAft>
                <a:spcPts val="800"/>
              </a:spcAft>
            </a:pPr>
            <a:r>
              <a:rPr lang="en-US" sz="1800" dirty="0">
                <a:solidFill>
                  <a:srgbClr val="4E586A"/>
                </a:solidFill>
                <a:effectLst/>
                <a:latin typeface="Segoe UI" panose="020B0502040204020203" pitchFamily="34" charset="0"/>
              </a:rPr>
              <a:t> </a:t>
            </a:r>
            <a:endParaRPr lang="en-US" sz="1800" dirty="0">
              <a:effectLst/>
              <a:latin typeface="Calibri" panose="020F0502020204030204" pitchFamily="34" charset="0"/>
            </a:endParaRPr>
          </a:p>
          <a:p>
            <a:pPr>
              <a:lnSpc>
                <a:spcPct val="107000"/>
              </a:lnSpc>
              <a:spcAft>
                <a:spcPts val="800"/>
              </a:spcAft>
            </a:pPr>
            <a:r>
              <a:rPr lang="en-US" sz="1800" dirty="0">
                <a:effectLst/>
                <a:latin typeface="Calibri" panose="020F0502020204030204" pitchFamily="34" charset="0"/>
              </a:rPr>
              <a:t> </a:t>
            </a: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1B9F12B-012B-511E-E1AF-940C15C48F38}"/>
              </a:ext>
            </a:extLst>
          </p:cNvPr>
          <p:cNvSpPr>
            <a:spLocks noGrp="1"/>
          </p:cNvSpPr>
          <p:nvPr>
            <p:ph type="dt" sz="half" idx="10"/>
          </p:nvPr>
        </p:nvSpPr>
        <p:spPr/>
        <p:txBody>
          <a:bodyPr/>
          <a:lstStyle/>
          <a:p>
            <a:fld id="{44F6AEF2-20D4-7547-BF78-1F3F36FB60DC}" type="datetimeFigureOut">
              <a:rPr lang="en-US" smtClean="0"/>
              <a:pPr/>
              <a:t>12/25/2025</a:t>
            </a:fld>
            <a:endParaRPr lang="en-US" dirty="0"/>
          </a:p>
        </p:txBody>
      </p:sp>
      <p:sp>
        <p:nvSpPr>
          <p:cNvPr id="8" name="Footer Placeholder 7">
            <a:extLst>
              <a:ext uri="{FF2B5EF4-FFF2-40B4-BE49-F238E27FC236}">
                <a16:creationId xmlns:a16="http://schemas.microsoft.com/office/drawing/2014/main" id="{12153C70-2C6D-7EF6-9D8B-F252F2B79470}"/>
              </a:ext>
            </a:extLst>
          </p:cNvPr>
          <p:cNvSpPr>
            <a:spLocks noGrp="1"/>
          </p:cNvSpPr>
          <p:nvPr>
            <p:ph type="ftr" sz="quarter" idx="11"/>
          </p:nvPr>
        </p:nvSpPr>
        <p:spPr/>
        <p:txBody>
          <a:bodyPr/>
          <a:lstStyle/>
          <a:p>
            <a:r>
              <a:rPr lang="en-US"/>
              <a:t>Confidential - Not to be shared outside of PDO/PDO contractors </a:t>
            </a:r>
          </a:p>
          <a:p>
            <a:endParaRPr lang="en-US" dirty="0"/>
          </a:p>
        </p:txBody>
      </p:sp>
      <p:sp>
        <p:nvSpPr>
          <p:cNvPr id="9" name="Slide Number Placeholder 8">
            <a:extLst>
              <a:ext uri="{FF2B5EF4-FFF2-40B4-BE49-F238E27FC236}">
                <a16:creationId xmlns:a16="http://schemas.microsoft.com/office/drawing/2014/main" id="{5F370DFB-2757-20B9-7E69-B0B0CE960C83}"/>
              </a:ext>
            </a:extLst>
          </p:cNvPr>
          <p:cNvSpPr>
            <a:spLocks noGrp="1"/>
          </p:cNvSpPr>
          <p:nvPr>
            <p:ph type="sldNum" sz="quarter" idx="12"/>
          </p:nvPr>
        </p:nvSpPr>
        <p:spPr/>
        <p:txBody>
          <a:body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12/25/2025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977B6A8-FD79-4DA8-ADDE-52AD4323FF4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rot="10800000">
            <a:off x="8935633" y="3256991"/>
            <a:ext cx="3077707" cy="2401936"/>
          </a:xfrm>
          <a:prstGeom prst="rect">
            <a:avLst/>
          </a:prstGeom>
          <a:ln w="3175">
            <a:solidFill>
              <a:schemeClr val="tx1"/>
            </a:solidFill>
          </a:ln>
        </p:spPr>
      </p:pic>
      <p:sp>
        <p:nvSpPr>
          <p:cNvPr id="19" name="TextBox 18">
            <a:extLst>
              <a:ext uri="{FF2B5EF4-FFF2-40B4-BE49-F238E27FC236}">
                <a16:creationId xmlns:a16="http://schemas.microsoft.com/office/drawing/2014/main" id="{97F52DA3-8EF6-F377-108B-68B21D723F6E}"/>
              </a:ext>
            </a:extLst>
          </p:cNvPr>
          <p:cNvSpPr txBox="1"/>
          <p:nvPr/>
        </p:nvSpPr>
        <p:spPr>
          <a:xfrm>
            <a:off x="10150766" y="3310158"/>
            <a:ext cx="1452852" cy="307777"/>
          </a:xfrm>
          <a:prstGeom prst="rect">
            <a:avLst/>
          </a:prstGeom>
          <a:solidFill>
            <a:schemeClr val="bg1"/>
          </a:solidFill>
          <a:ln w="6350">
            <a:solidFill>
              <a:schemeClr val="tx1"/>
            </a:solidFill>
          </a:ln>
        </p:spPr>
        <p:txBody>
          <a:bodyPr wrap="square" rtlCol="0">
            <a:spAutoFit/>
          </a:bodyPr>
          <a:lstStyle/>
          <a:p>
            <a:pPr algn="ctr"/>
            <a:r>
              <a:rPr lang="hi-IN" sz="1400" dirty="0">
                <a:latin typeface="Kokila" panose="020B0604020202020204" pitchFamily="34" charset="0"/>
                <a:cs typeface="Kokila" panose="020B0604020202020204" pitchFamily="34" charset="0"/>
              </a:rPr>
              <a:t>ब्रेक हैंडल बंद स्थिति में</a:t>
            </a:r>
            <a:endParaRPr lang="en-US" sz="1400" dirty="0">
              <a:latin typeface="Kokila" panose="020B0604020202020204" pitchFamily="34" charset="0"/>
              <a:cs typeface="Kokila" panose="020B0604020202020204" pitchFamily="34" charset="0"/>
            </a:endParaRPr>
          </a:p>
        </p:txBody>
      </p:sp>
      <p:cxnSp>
        <p:nvCxnSpPr>
          <p:cNvPr id="20" name="Straight Arrow Connector 19">
            <a:extLst>
              <a:ext uri="{FF2B5EF4-FFF2-40B4-BE49-F238E27FC236}">
                <a16:creationId xmlns:a16="http://schemas.microsoft.com/office/drawing/2014/main" id="{BF7984B5-C98B-2C2F-49F6-DAF12F931266}"/>
              </a:ext>
            </a:extLst>
          </p:cNvPr>
          <p:cNvCxnSpPr>
            <a:cxnSpLocks/>
            <a:stCxn id="19" idx="1"/>
          </p:cNvCxnSpPr>
          <p:nvPr/>
        </p:nvCxnSpPr>
        <p:spPr>
          <a:xfrm flipH="1">
            <a:off x="9428672" y="3464047"/>
            <a:ext cx="722094" cy="788776"/>
          </a:xfrm>
          <a:prstGeom prst="straightConnector1">
            <a:avLst/>
          </a:prstGeom>
          <a:ln w="41275">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779C7AF-99DC-F2F6-3F9C-26C6F0ECDC1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rcRect b="6889"/>
          <a:stretch>
            <a:fillRect/>
          </a:stretch>
        </p:blipFill>
        <p:spPr>
          <a:xfrm>
            <a:off x="8911383" y="912542"/>
            <a:ext cx="3119957" cy="2232628"/>
          </a:xfrm>
          <a:prstGeom prst="rect">
            <a:avLst/>
          </a:prstGeom>
          <a:ln w="3175">
            <a:solidFill>
              <a:schemeClr val="tx1"/>
            </a:solidFill>
          </a:ln>
        </p:spPr>
      </p:pic>
      <p:cxnSp>
        <p:nvCxnSpPr>
          <p:cNvPr id="7" name="Straight Arrow Connector 6">
            <a:extLst>
              <a:ext uri="{FF2B5EF4-FFF2-40B4-BE49-F238E27FC236}">
                <a16:creationId xmlns:a16="http://schemas.microsoft.com/office/drawing/2014/main" id="{AAB6543F-0896-0885-CC27-6F5A0BA3FB07}"/>
              </a:ext>
            </a:extLst>
          </p:cNvPr>
          <p:cNvCxnSpPr>
            <a:cxnSpLocks/>
            <a:stCxn id="8" idx="2"/>
            <a:endCxn id="9" idx="2"/>
          </p:cNvCxnSpPr>
          <p:nvPr/>
        </p:nvCxnSpPr>
        <p:spPr>
          <a:xfrm>
            <a:off x="9811363" y="1477143"/>
            <a:ext cx="1034267" cy="747939"/>
          </a:xfrm>
          <a:prstGeom prst="straightConnector1">
            <a:avLst/>
          </a:prstGeom>
          <a:ln w="412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9C12B94-A890-45DB-C10A-C0038CEABCC5}"/>
              </a:ext>
            </a:extLst>
          </p:cNvPr>
          <p:cNvSpPr txBox="1"/>
          <p:nvPr/>
        </p:nvSpPr>
        <p:spPr>
          <a:xfrm>
            <a:off x="8935635" y="953923"/>
            <a:ext cx="1751455" cy="523220"/>
          </a:xfrm>
          <a:prstGeom prst="rect">
            <a:avLst/>
          </a:prstGeom>
          <a:solidFill>
            <a:schemeClr val="bg1"/>
          </a:solidFill>
          <a:ln w="6350">
            <a:solidFill>
              <a:schemeClr val="tx1"/>
            </a:solidFill>
          </a:ln>
        </p:spPr>
        <p:txBody>
          <a:bodyPr wrap="square" rtlCol="0">
            <a:spAutoFit/>
          </a:bodyPr>
          <a:lstStyle/>
          <a:p>
            <a:pPr algn="ctr"/>
            <a:r>
              <a:rPr lang="hi-IN" sz="1400" dirty="0">
                <a:latin typeface="Kokila" panose="020B0604020202020204" pitchFamily="34" charset="0"/>
                <a:cs typeface="Kokila" panose="020B0604020202020204" pitchFamily="34" charset="0"/>
              </a:rPr>
              <a:t>हैंडल को ‘नो ब्रेक’ स्थिति में ले जाया गया</a:t>
            </a:r>
            <a:endParaRPr lang="en-US" sz="1400" dirty="0">
              <a:latin typeface="Kokila" panose="020B0604020202020204" pitchFamily="34" charset="0"/>
              <a:cs typeface="Kokila" panose="020B0604020202020204" pitchFamily="34" charset="0"/>
            </a:endParaRPr>
          </a:p>
        </p:txBody>
      </p:sp>
      <p:sp>
        <p:nvSpPr>
          <p:cNvPr id="9" name="Oval 8">
            <a:extLst>
              <a:ext uri="{FF2B5EF4-FFF2-40B4-BE49-F238E27FC236}">
                <a16:creationId xmlns:a16="http://schemas.microsoft.com/office/drawing/2014/main" id="{F8A373DA-115C-1FA8-BEBA-0EBC2188C19E}"/>
              </a:ext>
            </a:extLst>
          </p:cNvPr>
          <p:cNvSpPr/>
          <p:nvPr/>
        </p:nvSpPr>
        <p:spPr>
          <a:xfrm rot="1868394">
            <a:off x="10809892" y="2124082"/>
            <a:ext cx="496049" cy="458521"/>
          </a:xfrm>
          <a:prstGeom prst="ellipse">
            <a:avLst/>
          </a:prstGeom>
          <a:noFill/>
          <a:ln w="254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320416" y="1347919"/>
            <a:ext cx="8453658" cy="4281300"/>
          </a:xfrm>
          <a:prstGeom prst="rect">
            <a:avLst/>
          </a:prstGeom>
          <a:noFill/>
          <a:ln w="19050">
            <a:noFill/>
            <a:miter lim="800000"/>
            <a:headEnd/>
            <a:tailEnd/>
          </a:ln>
        </p:spPr>
        <p:txBody>
          <a:bodyPr wrap="square">
            <a:spAutoFit/>
          </a:bodyPr>
          <a:lstStyle/>
          <a:p>
            <a:pPr marL="114300" indent="-114300" algn="just">
              <a:defRPr/>
            </a:pPr>
            <a:r>
              <a:rPr lang="hi-IN" sz="2800" b="1" dirty="0">
                <a:solidFill>
                  <a:srgbClr val="FF0000"/>
                </a:solidFill>
                <a:latin typeface="Kokila" panose="020B0604020202020204" pitchFamily="34" charset="0"/>
                <a:cs typeface="Kokila" panose="020B0604020202020204" pitchFamily="34" charset="0"/>
              </a:rPr>
              <a:t>क्या हुआ?</a:t>
            </a:r>
            <a:endParaRPr lang="en-US" sz="2800" dirty="0">
              <a:solidFill>
                <a:srgbClr val="FF0000"/>
              </a:solidFill>
              <a:latin typeface="Kokila" panose="020B0604020202020204" pitchFamily="34" charset="0"/>
              <a:cs typeface="Kokila" panose="020B0604020202020204" pitchFamily="34" charset="0"/>
            </a:endParaRPr>
          </a:p>
          <a:p>
            <a:r>
              <a:rPr lang="hi-IN" sz="1200" dirty="0">
                <a:latin typeface="Kokila" panose="020B0604020202020204" pitchFamily="34" charset="0"/>
                <a:cs typeface="Kokila" panose="020B0604020202020204" pitchFamily="34" charset="0"/>
              </a:rPr>
              <a:t>होल से बाहर खींचने (पीओओएच) शुरू करने से पहले, फ्लोरमैन ने देखा कि पावर टॉन्ग डाइज़ को बदलने की आवश्यकता है। इसके जवाब में, ड्रिलर ने ब्रेक हैंडल का उपयोग करके मुख्य ब्रेक लगाया और कार्य की निगरानी के लिए ड्रिलर केबिन से बाहर निकला। हालांकि, हैंडल पर मैकेनिकल लॉक या पार्किंग ब्रेक लागू नहीं किया गया था। केबिन से निकलते समय, ड्रिलर ने अनजाने में कुर्सी को हिलाया, जो ब्रेक हैंडल के संपर्क में आ गई। इससे हैंडल ऊपर की ओर “नो ब्रेक” स्थिति में चला गया। परिणामस्वरूप, ब्लॉक धीरे-धीरे नीचे उतरने लगा और हवा में लटके स्लिप्स में निलंबित स्ट्रिंग और रिग फ्लोर के साथ संपर्क में आ गया।</a:t>
            </a:r>
            <a:endParaRPr lang="en-US" sz="1200" dirty="0">
              <a:latin typeface="Kokila" panose="020B0604020202020204" pitchFamily="34" charset="0"/>
              <a:cs typeface="Kokila" panose="020B0604020202020204" pitchFamily="34" charset="0"/>
            </a:endParaRPr>
          </a:p>
          <a:p>
            <a:endParaRPr lang="en-US" sz="1200" dirty="0">
              <a:latin typeface="Kokila" panose="020B0604020202020204" pitchFamily="34" charset="0"/>
              <a:cs typeface="Kokila" panose="020B0604020202020204" pitchFamily="34" charset="0"/>
            </a:endParaRPr>
          </a:p>
          <a:p>
            <a:pPr>
              <a:defRPr/>
            </a:pPr>
            <a:r>
              <a:rPr lang="hi-IN" altLang="zh-CN" sz="2800" b="1" dirty="0">
                <a:solidFill>
                  <a:srgbClr val="0070C0"/>
                </a:solidFill>
                <a:latin typeface="Kokila" panose="020B0604020202020204" pitchFamily="34" charset="0"/>
                <a:cs typeface="Kokila" panose="020B0604020202020204" pitchFamily="34" charset="0"/>
              </a:rPr>
              <a:t>ऐसा क्यों हुआ/निष्कर्ष:</a:t>
            </a:r>
            <a:endParaRPr lang="en-GB" altLang="zh-CN" sz="2800" b="1" dirty="0">
              <a:solidFill>
                <a:srgbClr val="0070C0"/>
              </a:solidFill>
              <a:latin typeface="Kokila" panose="020B0604020202020204" pitchFamily="34" charset="0"/>
              <a:cs typeface="Kokila" panose="020B0604020202020204" pitchFamily="34" charset="0"/>
            </a:endParaRPr>
          </a:p>
          <a:p>
            <a:pPr marL="128588" indent="-128588">
              <a:lnSpc>
                <a:spcPct val="107000"/>
              </a:lnSpc>
              <a:spcAft>
                <a:spcPts val="600"/>
              </a:spcAft>
              <a:buFont typeface="Arial" panose="020B0604020202020204" pitchFamily="34" charset="0"/>
              <a:buChar char="•"/>
            </a:pPr>
            <a:r>
              <a:rPr lang="hi-IN" sz="1200" dirty="0">
                <a:latin typeface="Kokila" panose="020B0604020202020204" pitchFamily="34" charset="0"/>
                <a:cs typeface="Kokila" panose="020B0604020202020204" pitchFamily="34" charset="0"/>
              </a:rPr>
              <a:t>ड्रिलर केबिन में ब्रेक हैंडल असुरक्षित छोड़ दिया गया था और केबिन छोड़ने से पहले अनजाने में इसे “नो ब्रेक” स्थिति में ले जाया गया।</a:t>
            </a:r>
            <a:endParaRPr lang="en-US" sz="1200" dirty="0">
              <a:latin typeface="Kokila" panose="020B0604020202020204" pitchFamily="34" charset="0"/>
              <a:cs typeface="Kokila" panose="020B0604020202020204" pitchFamily="34" charset="0"/>
            </a:endParaRPr>
          </a:p>
          <a:p>
            <a:pPr marL="128588" indent="-128588">
              <a:lnSpc>
                <a:spcPct val="107000"/>
              </a:lnSpc>
              <a:spcAft>
                <a:spcPts val="600"/>
              </a:spcAft>
              <a:buFont typeface="Arial" panose="020B0604020202020204" pitchFamily="34" charset="0"/>
              <a:buChar char="•"/>
            </a:pPr>
            <a:r>
              <a:rPr lang="hi-IN" sz="1200" dirty="0">
                <a:latin typeface="Kokila" panose="020B0604020202020204" pitchFamily="34" charset="0"/>
                <a:cs typeface="Kokila" panose="020B0604020202020204" pitchFamily="34" charset="0"/>
              </a:rPr>
              <a:t>“फ्लोर सेवर” सुरक्षा उपकरण, जो ब्लॉक को रिग फ्लोर से संपर्क करने से रोकता है, बंद कर दिया गया था क्योंकि सिस्टम ब्लॉक के आवश्यक ऊंचाई तक पहुंचने से पहले फ्लोर सेवर को ट्रिगर कर रहा था, जिससे ब्लॉक का ऊपर-नीचे सुचारू संचालन बाधित हो रहा था।</a:t>
            </a:r>
            <a:endParaRPr lang="en-US" sz="1200" dirty="0">
              <a:latin typeface="Kokila" panose="020B0604020202020204" pitchFamily="34" charset="0"/>
              <a:cs typeface="Kokila" panose="020B0604020202020204" pitchFamily="34" charset="0"/>
            </a:endParaRPr>
          </a:p>
          <a:p>
            <a:pPr marL="128588" indent="-128588">
              <a:lnSpc>
                <a:spcPct val="107000"/>
              </a:lnSpc>
              <a:spcAft>
                <a:spcPts val="600"/>
              </a:spcAft>
              <a:buFont typeface="Arial" panose="020B0604020202020204" pitchFamily="34" charset="0"/>
              <a:buChar char="•"/>
            </a:pPr>
            <a:r>
              <a:rPr lang="hi-IN" sz="1200" dirty="0">
                <a:latin typeface="Kokila" panose="020B0604020202020204" pitchFamily="34" charset="0"/>
                <a:cs typeface="Kokila" panose="020B0604020202020204" pitchFamily="34" charset="0"/>
              </a:rPr>
              <a:t>रखरखाव टीम के पास “फ्लोर सेवर” उपकरण पर उपयोग किए गए नए एनकोडर को कैलिब्रेट करने की पर्याप्त योग्यता नहीं थी।</a:t>
            </a:r>
            <a:endParaRPr lang="en-US" sz="1200" dirty="0">
              <a:latin typeface="Kokila" panose="020B0604020202020204" pitchFamily="34" charset="0"/>
              <a:cs typeface="Kokila" panose="020B0604020202020204" pitchFamily="34" charset="0"/>
            </a:endParaRPr>
          </a:p>
          <a:p>
            <a:pPr marL="128588" indent="-128588">
              <a:lnSpc>
                <a:spcPct val="107000"/>
              </a:lnSpc>
              <a:spcAft>
                <a:spcPts val="600"/>
              </a:spcAft>
              <a:buFont typeface="Arial" panose="020B0604020202020204" pitchFamily="34" charset="0"/>
              <a:buChar char="•"/>
            </a:pPr>
            <a:r>
              <a:rPr lang="hi-IN" sz="1200" dirty="0">
                <a:latin typeface="Kokila" panose="020B0604020202020204" pitchFamily="34" charset="0"/>
                <a:cs typeface="Kokila" panose="020B0604020202020204" pitchFamily="34" charset="0"/>
              </a:rPr>
              <a:t>दैनिक सत्यापन जांच का अपर्याप्त कार्यान्वयन।</a:t>
            </a:r>
            <a:endParaRPr lang="en-US" sz="1200" dirty="0">
              <a:latin typeface="Kokila" panose="020B0604020202020204" pitchFamily="34" charset="0"/>
              <a:cs typeface="Kokila" panose="020B0604020202020204" pitchFamily="34" charset="0"/>
            </a:endParaRPr>
          </a:p>
          <a:p>
            <a:pPr marL="114300" indent="-114300" algn="just">
              <a:defRPr/>
            </a:pPr>
            <a:r>
              <a:rPr lang="hi-IN" sz="2800" b="1" dirty="0">
                <a:solidFill>
                  <a:srgbClr val="0070C0"/>
                </a:solidFill>
                <a:latin typeface="Kokila" panose="020B0604020202020204" pitchFamily="34" charset="0"/>
                <a:ea typeface="宋体" panose="02010600030101010101" pitchFamily="2" charset="-122"/>
                <a:cs typeface="Kokila" panose="020B0604020202020204" pitchFamily="34" charset="0"/>
              </a:rPr>
              <a:t>इस घटना से आपकी सीख..</a:t>
            </a:r>
            <a:endParaRPr lang="en-US" sz="2800" b="1" dirty="0">
              <a:solidFill>
                <a:srgbClr val="0070C0"/>
              </a:solidFill>
              <a:latin typeface="Kokila" panose="020B0604020202020204" pitchFamily="34" charset="0"/>
              <a:ea typeface="宋体" panose="02010600030101010101" pitchFamily="2" charset="-122"/>
              <a:cs typeface="Kokila" panose="020B0604020202020204" pitchFamily="34" charset="0"/>
            </a:endParaRPr>
          </a:p>
          <a:p>
            <a:pPr marL="85725" indent="-85725" algn="just" defTabSz="685800">
              <a:defRPr/>
            </a:pPr>
            <a:endParaRPr lang="en-US" sz="800" dirty="0">
              <a:solidFill>
                <a:srgbClr val="000000"/>
              </a:solidFill>
              <a:latin typeface="Kokila" panose="020B0604020202020204" pitchFamily="34" charset="0"/>
              <a:cs typeface="Kokila" panose="020B0604020202020204" pitchFamily="34" charset="0"/>
            </a:endParaRPr>
          </a:p>
          <a:p>
            <a:pPr marL="128588" indent="-128588" defTabSz="685800">
              <a:buFont typeface="Arial" panose="020B0604020202020204" pitchFamily="34" charset="0"/>
              <a:buChar char="•"/>
              <a:defRPr/>
            </a:pPr>
            <a:r>
              <a:rPr lang="hi-IN" sz="1200" dirty="0">
                <a:latin typeface="Kokila" panose="020B0604020202020204" pitchFamily="34" charset="0"/>
                <a:cs typeface="Kokila" panose="020B0604020202020204" pitchFamily="34" charset="0"/>
              </a:rPr>
              <a:t>आपके पास यह सुनिश्चित करने के लिए क्या प्रक्रिया है कि ब्लॉक को नियंत्रित करने वाला मुख्य ब्रेक ड्रिलर केबिन छोड़ने से पहले ‘पार्क’ किया गया हो?</a:t>
            </a:r>
            <a:endParaRPr lang="en-US" sz="1200" dirty="0">
              <a:latin typeface="Kokila" panose="020B0604020202020204" pitchFamily="34" charset="0"/>
              <a:cs typeface="Kokila" panose="020B0604020202020204" pitchFamily="34" charset="0"/>
            </a:endParaRPr>
          </a:p>
          <a:p>
            <a:pPr marL="128588" indent="-128588" defTabSz="685800">
              <a:buFont typeface="Arial" panose="020B0604020202020204" pitchFamily="34" charset="0"/>
              <a:buChar char="•"/>
              <a:defRPr/>
            </a:pPr>
            <a:r>
              <a:rPr lang="hi-IN" sz="1200" dirty="0">
                <a:latin typeface="Kokila" panose="020B0604020202020204" pitchFamily="34" charset="0"/>
                <a:cs typeface="Kokila" panose="020B0604020202020204" pitchFamily="34" charset="0"/>
              </a:rPr>
              <a:t>आप कैसे जानते हैं कि आपका कार्य क्रू उनके द्वारा उपयोग किए जाने वाले उपकरणों पर सभी सुरक्षा महत्वपूर्ण उपकरणों से अवगत है?</a:t>
            </a:r>
            <a:endParaRPr lang="en-US" sz="1200" dirty="0">
              <a:latin typeface="Kokila" panose="020B0604020202020204" pitchFamily="34" charset="0"/>
              <a:cs typeface="Kokila" panose="020B0604020202020204" pitchFamily="34" charset="0"/>
            </a:endParaRPr>
          </a:p>
          <a:p>
            <a:pPr marL="128588" indent="-128588" defTabSz="685800">
              <a:buFont typeface="Arial" panose="020B0604020202020204" pitchFamily="34" charset="0"/>
              <a:buChar char="•"/>
              <a:defRPr/>
            </a:pPr>
            <a:r>
              <a:rPr lang="hi-IN" sz="1200" dirty="0">
                <a:latin typeface="Kokila" panose="020B0604020202020204" pitchFamily="34" charset="0"/>
                <a:cs typeface="Kokila" panose="020B0604020202020204" pitchFamily="34" charset="0"/>
              </a:rPr>
              <a:t>यदि सुरक्षा महत्वपूर्ण उपकरण ठीक से काम नहीं कर रहा है, तो क्या कार्य क्रू को इस प्रकार की स्थिति को संबोधित करने का तरीका पता है?</a:t>
            </a:r>
            <a:endParaRPr lang="en-US" sz="1200" dirty="0">
              <a:latin typeface="Kokila" panose="020B0604020202020204" pitchFamily="34" charset="0"/>
              <a:cs typeface="Kokila" panose="020B0604020202020204" pitchFamily="34" charset="0"/>
            </a:endParaRPr>
          </a:p>
          <a:p>
            <a:pPr marL="128588" indent="-128588" defTabSz="685800">
              <a:buFont typeface="Arial" panose="020B0604020202020204" pitchFamily="34" charset="0"/>
              <a:buChar char="•"/>
              <a:defRPr/>
            </a:pPr>
            <a:r>
              <a:rPr lang="hi-IN" sz="1200" dirty="0">
                <a:latin typeface="Kokila" panose="020B0604020202020204" pitchFamily="34" charset="0"/>
                <a:cs typeface="Kokila" panose="020B0604020202020204" pitchFamily="34" charset="0"/>
              </a:rPr>
              <a:t>रखरखाव कर्मचारियों की योग्यता, जो सुरक्षा महत्वपूर्ण उपकरणों के रखरखाव के लिए जिम्मेदार हैं, की जांच आप कैसे करते हैं?</a:t>
            </a:r>
            <a:endParaRPr lang="en-US" sz="1200" dirty="0">
              <a:latin typeface="Kokila" panose="020B0604020202020204" pitchFamily="34" charset="0"/>
              <a:cs typeface="Kokila" panose="020B0604020202020204" pitchFamily="34" charset="0"/>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385386" y="1009365"/>
            <a:ext cx="8301413" cy="338554"/>
          </a:xfrm>
          <a:prstGeom prst="rect">
            <a:avLst/>
          </a:prstGeom>
          <a:solidFill>
            <a:srgbClr val="FFC000"/>
          </a:solidFill>
        </p:spPr>
        <p:txBody>
          <a:bodyPr wrap="square">
            <a:spAutoFit/>
          </a:bodyPr>
          <a:lstStyle/>
          <a:p>
            <a:pPr defTabSz="685800">
              <a:defRPr/>
            </a:pPr>
            <a:r>
              <a:rPr lang="en-US" sz="1600" b="1" dirty="0">
                <a:solidFill>
                  <a:srgbClr val="0D38B3"/>
                </a:solidFill>
                <a:latin typeface="Arial" panose="020B0604020202020204" pitchFamily="34" charset="0"/>
                <a:cs typeface="Arial" panose="020B0604020202020204" pitchFamily="34" charset="0"/>
              </a:rPr>
              <a:t>Target Audience: </a:t>
            </a:r>
            <a:r>
              <a:rPr lang="en-US" sz="1400" b="1" dirty="0">
                <a:solidFill>
                  <a:srgbClr val="24A316"/>
                </a:solidFill>
                <a:latin typeface="Calibri" panose="020F0502020204030204"/>
                <a:cs typeface="Arial" panose="020B0604020202020204" pitchFamily="34" charset="0"/>
              </a:rPr>
              <a:t>Floormen, Assistant Drillers,Drillrers, Rig Mangers and Night Tool Pushers</a:t>
            </a:r>
            <a:endParaRPr lang="en-US" sz="1400" b="1" dirty="0">
              <a:solidFill>
                <a:srgbClr val="24A316"/>
              </a:solidFill>
              <a:latin typeface="Calibri Light" panose="020F0302020204030204"/>
              <a:cs typeface="Calibri" pitchFamily="34" charset="0"/>
            </a:endParaRPr>
          </a:p>
        </p:txBody>
      </p:sp>
      <p:sp>
        <p:nvSpPr>
          <p:cNvPr id="2" name="TextBox 1">
            <a:extLst>
              <a:ext uri="{FF2B5EF4-FFF2-40B4-BE49-F238E27FC236}">
                <a16:creationId xmlns:a16="http://schemas.microsoft.com/office/drawing/2014/main" id="{79534F91-FFF5-4BE2-969F-08BDA81C29D8}"/>
              </a:ext>
            </a:extLst>
          </p:cNvPr>
          <p:cNvSpPr txBox="1"/>
          <p:nvPr/>
        </p:nvSpPr>
        <p:spPr>
          <a:xfrm>
            <a:off x="224287" y="6185372"/>
            <a:ext cx="8988724" cy="461665"/>
          </a:xfrm>
          <a:prstGeom prst="rect">
            <a:avLst/>
          </a:prstGeom>
          <a:solidFill>
            <a:schemeClr val="accent1"/>
          </a:solidFill>
        </p:spPr>
        <p:txBody>
          <a:bodyPr wrap="square" rtlCol="0">
            <a:spAutoFit/>
          </a:bodyPr>
          <a:lstStyle/>
          <a:p>
            <a:pPr algn="ctr"/>
            <a:r>
              <a:rPr lang="hi-IN" sz="2400" b="1" dirty="0">
                <a:solidFill>
                  <a:srgbClr val="FFFF00"/>
                </a:solidFill>
                <a:latin typeface="Kokila" panose="020B0604020202020204" pitchFamily="34" charset="0"/>
                <a:cs typeface="Kokila" panose="020B0604020202020204" pitchFamily="34" charset="0"/>
              </a:rPr>
              <a:t>हमेशा सुनिश्चित करें कि केबिन छोड़ने से पहले ब्रेक सुरक्षित हो और पार्किंग ब्रेक लागू हो।</a:t>
            </a:r>
            <a:endParaRPr lang="en-US" sz="2400" b="1" dirty="0">
              <a:solidFill>
                <a:srgbClr val="FFFF00"/>
              </a:solidFill>
              <a:latin typeface="Kokila" panose="020B0604020202020204" pitchFamily="34" charset="0"/>
              <a:cs typeface="Kokila" panose="020B0604020202020204" pitchFamily="34" charset="0"/>
            </a:endParaRPr>
          </a:p>
        </p:txBody>
      </p:sp>
      <p:grpSp>
        <p:nvGrpSpPr>
          <p:cNvPr id="5" name="Group 131">
            <a:extLst>
              <a:ext uri="{FF2B5EF4-FFF2-40B4-BE49-F238E27FC236}">
                <a16:creationId xmlns:a16="http://schemas.microsoft.com/office/drawing/2014/main" id="{AB7F76C3-B921-4139-99D6-E25E2E64024C}"/>
              </a:ext>
            </a:extLst>
          </p:cNvPr>
          <p:cNvGrpSpPr>
            <a:grpSpLocks/>
          </p:cNvGrpSpPr>
          <p:nvPr/>
        </p:nvGrpSpPr>
        <p:grpSpPr bwMode="auto">
          <a:xfrm>
            <a:off x="11720928" y="2238991"/>
            <a:ext cx="252413" cy="408385"/>
            <a:chOff x="3504" y="544"/>
            <a:chExt cx="2287" cy="1855"/>
          </a:xfrm>
        </p:grpSpPr>
        <p:sp>
          <p:nvSpPr>
            <p:cNvPr id="6"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defTabSz="685800" eaLnBrk="0" fontAlgn="base" hangingPunct="0">
                <a:spcBef>
                  <a:spcPct val="0"/>
                </a:spcBef>
                <a:spcAft>
                  <a:spcPct val="0"/>
                </a:spcAft>
                <a:defRPr/>
              </a:pPr>
              <a:endParaRPr lang="en-US">
                <a:solidFill>
                  <a:srgbClr val="000000"/>
                </a:solidFill>
                <a:latin typeface="Times New Roman" pitchFamily="18" charset="0"/>
              </a:endParaRPr>
            </a:p>
          </p:txBody>
        </p:sp>
        <p:sp>
          <p:nvSpPr>
            <p:cNvPr id="16"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defTabSz="685800" eaLnBrk="0" fontAlgn="base" hangingPunct="0">
                <a:spcBef>
                  <a:spcPct val="0"/>
                </a:spcBef>
                <a:spcAft>
                  <a:spcPct val="0"/>
                </a:spcAft>
                <a:defRPr/>
              </a:pPr>
              <a:endParaRPr lang="en-US">
                <a:solidFill>
                  <a:srgbClr val="000000"/>
                </a:solidFill>
                <a:latin typeface="Times New Roman" pitchFamily="18" charset="0"/>
              </a:endParaRPr>
            </a:p>
          </p:txBody>
        </p:sp>
      </p:grpSp>
      <p:sp>
        <p:nvSpPr>
          <p:cNvPr id="18" name="Freeform 132">
            <a:extLst>
              <a:ext uri="{FF2B5EF4-FFF2-40B4-BE49-F238E27FC236}">
                <a16:creationId xmlns:a16="http://schemas.microsoft.com/office/drawing/2014/main" id="{A68310E0-CF63-4276-BC7B-52B36A6230C6}"/>
              </a:ext>
            </a:extLst>
          </p:cNvPr>
          <p:cNvSpPr>
            <a:spLocks/>
          </p:cNvSpPr>
          <p:nvPr/>
        </p:nvSpPr>
        <p:spPr bwMode="auto">
          <a:xfrm>
            <a:off x="11586644" y="5066175"/>
            <a:ext cx="342900" cy="3429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defTabSz="685800" eaLnBrk="0" fontAlgn="base" hangingPunct="0">
              <a:spcBef>
                <a:spcPct val="0"/>
              </a:spcBef>
              <a:spcAft>
                <a:spcPct val="0"/>
              </a:spcAft>
              <a:defRPr/>
            </a:pPr>
            <a:endParaRPr lang="en-US" dirty="0">
              <a:solidFill>
                <a:srgbClr val="000000"/>
              </a:solidFill>
              <a:latin typeface="Times New Roman" pitchFamily="18" charset="0"/>
            </a:endParaRPr>
          </a:p>
        </p:txBody>
      </p:sp>
      <p:graphicFrame>
        <p:nvGraphicFramePr>
          <p:cNvPr id="10" name="Table 9">
            <a:extLst>
              <a:ext uri="{FF2B5EF4-FFF2-40B4-BE49-F238E27FC236}">
                <a16:creationId xmlns:a16="http://schemas.microsoft.com/office/drawing/2014/main" id="{560D5141-B5F0-3C0B-FAF8-78356BD7F13B}"/>
              </a:ext>
            </a:extLst>
          </p:cNvPr>
          <p:cNvGraphicFramePr>
            <a:graphicFrameLocks noGrp="1"/>
          </p:cNvGraphicFramePr>
          <p:nvPr>
            <p:extLst>
              <p:ext uri="{D42A27DB-BD31-4B8C-83A1-F6EECF244321}">
                <p14:modId xmlns:p14="http://schemas.microsoft.com/office/powerpoint/2010/main" val="3315366432"/>
              </p:ext>
            </p:extLst>
          </p:nvPr>
        </p:nvGraphicFramePr>
        <p:xfrm>
          <a:off x="320416" y="487871"/>
          <a:ext cx="11517600" cy="518160"/>
        </p:xfrm>
        <a:graphic>
          <a:graphicData uri="http://schemas.openxmlformats.org/drawingml/2006/table">
            <a:tbl>
              <a:tblPr firstRow="1" bandRow="1">
                <a:tableStyleId>{F5AB1C69-6EDB-4FF4-983F-18BD219EF322}</a:tableStyleId>
              </a:tblPr>
              <a:tblGrid>
                <a:gridCol w="650327">
                  <a:extLst>
                    <a:ext uri="{9D8B030D-6E8A-4147-A177-3AD203B41FA5}">
                      <a16:colId xmlns:a16="http://schemas.microsoft.com/office/drawing/2014/main" val="2915212829"/>
                    </a:ext>
                  </a:extLst>
                </a:gridCol>
                <a:gridCol w="888793">
                  <a:extLst>
                    <a:ext uri="{9D8B030D-6E8A-4147-A177-3AD203B41FA5}">
                      <a16:colId xmlns:a16="http://schemas.microsoft.com/office/drawing/2014/main" val="1263731317"/>
                    </a:ext>
                  </a:extLst>
                </a:gridCol>
                <a:gridCol w="1192720">
                  <a:extLst>
                    <a:ext uri="{9D8B030D-6E8A-4147-A177-3AD203B41FA5}">
                      <a16:colId xmlns:a16="http://schemas.microsoft.com/office/drawing/2014/main" val="3493424009"/>
                    </a:ext>
                  </a:extLst>
                </a:gridCol>
                <a:gridCol w="901144">
                  <a:extLst>
                    <a:ext uri="{9D8B030D-6E8A-4147-A177-3AD203B41FA5}">
                      <a16:colId xmlns:a16="http://schemas.microsoft.com/office/drawing/2014/main" val="578596613"/>
                    </a:ext>
                  </a:extLst>
                </a:gridCol>
                <a:gridCol w="1570355">
                  <a:extLst>
                    <a:ext uri="{9D8B030D-6E8A-4147-A177-3AD203B41FA5}">
                      <a16:colId xmlns:a16="http://schemas.microsoft.com/office/drawing/2014/main" val="710035722"/>
                    </a:ext>
                  </a:extLst>
                </a:gridCol>
                <a:gridCol w="1607724">
                  <a:extLst>
                    <a:ext uri="{9D8B030D-6E8A-4147-A177-3AD203B41FA5}">
                      <a16:colId xmlns:a16="http://schemas.microsoft.com/office/drawing/2014/main" val="1371902183"/>
                    </a:ext>
                  </a:extLst>
                </a:gridCol>
                <a:gridCol w="1454119">
                  <a:extLst>
                    <a:ext uri="{9D8B030D-6E8A-4147-A177-3AD203B41FA5}">
                      <a16:colId xmlns:a16="http://schemas.microsoft.com/office/drawing/2014/main" val="1814095484"/>
                    </a:ext>
                  </a:extLst>
                </a:gridCol>
                <a:gridCol w="652093">
                  <a:extLst>
                    <a:ext uri="{9D8B030D-6E8A-4147-A177-3AD203B41FA5}">
                      <a16:colId xmlns:a16="http://schemas.microsoft.com/office/drawing/2014/main" val="2001367833"/>
                    </a:ext>
                  </a:extLst>
                </a:gridCol>
                <a:gridCol w="962025">
                  <a:extLst>
                    <a:ext uri="{9D8B030D-6E8A-4147-A177-3AD203B41FA5}">
                      <a16:colId xmlns:a16="http://schemas.microsoft.com/office/drawing/2014/main" val="2964666558"/>
                    </a:ext>
                  </a:extLst>
                </a:gridCol>
                <a:gridCol w="1638300">
                  <a:extLst>
                    <a:ext uri="{9D8B030D-6E8A-4147-A177-3AD203B41FA5}">
                      <a16:colId xmlns:a16="http://schemas.microsoft.com/office/drawing/2014/main" val="695451150"/>
                    </a:ext>
                  </a:extLst>
                </a:gridCol>
              </a:tblGrid>
              <a:tr h="474970">
                <a:tc>
                  <a:txBody>
                    <a:bodyPr/>
                    <a:lstStyle/>
                    <a:p>
                      <a:pPr algn="r"/>
                      <a:r>
                        <a:rPr lang="hi-IN" sz="1400" b="1" dirty="0">
                          <a:solidFill>
                            <a:prstClr val="black"/>
                          </a:solidFill>
                          <a:latin typeface="Kokila" panose="020B0604020202020204" pitchFamily="34" charset="0"/>
                          <a:cs typeface="Kokila" panose="020B0604020202020204" pitchFamily="34" charset="0"/>
                        </a:rPr>
                        <a:t>तारीख</a:t>
                      </a:r>
                      <a:r>
                        <a:rPr kumimoji="0" lang="en-GB" sz="1400"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endParaRPr kumimoji="0" lang="en-GB" sz="14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algn="r"/>
                      <a:r>
                        <a:rPr kumimoji="0" lang="hi-IN" sz="14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समय</a:t>
                      </a:r>
                      <a:r>
                        <a:rPr kumimoji="0" lang="en-GB" sz="14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endParaRPr lang="en-US" sz="1400" dirty="0">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4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01-05-2025 02:55</a:t>
                      </a:r>
                      <a:endParaRPr lang="en-US" sz="1400" dirty="0">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hi-IN" sz="1400" b="1" dirty="0">
                          <a:solidFill>
                            <a:prstClr val="black"/>
                          </a:solidFill>
                          <a:latin typeface="Kokila" panose="020B0604020202020204" pitchFamily="34" charset="0"/>
                          <a:cs typeface="Kokila" panose="020B0604020202020204" pitchFamily="34" charset="0"/>
                        </a:rPr>
                        <a:t>घटना का शीर्षक</a:t>
                      </a:r>
                      <a:r>
                        <a:rPr kumimoji="0" lang="en-US" sz="14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hi-IN" sz="14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पीआईएम</a:t>
                      </a:r>
                      <a:r>
                        <a:rPr kumimoji="0" lang="en-GB" sz="14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endParaRPr kumimoji="0" lang="en-GB" sz="1400" b="1" i="0" u="none" strike="noStrike" kern="1200" cap="none" spc="0" normalizeH="0" baseline="0" noProof="0" dirty="0">
                        <a:ln>
                          <a:noFill/>
                        </a:ln>
                        <a:solidFill>
                          <a:prstClr val="black"/>
                        </a:solidFill>
                        <a:effectLst/>
                        <a:uLnTx/>
                        <a:uFillTx/>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hi-IN" sz="1400" b="1" dirty="0">
                          <a:solidFill>
                            <a:srgbClr val="4472C4"/>
                          </a:solidFill>
                          <a:latin typeface="Kokila" panose="020B0604020202020204" pitchFamily="34" charset="0"/>
                          <a:cs typeface="Kokila" panose="020B0604020202020204" pitchFamily="34" charset="0"/>
                        </a:rPr>
                        <a:t>हाईपो</a:t>
                      </a:r>
                      <a:r>
                        <a:rPr kumimoji="0" lang="en-US" sz="14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#16 </a:t>
                      </a:r>
                    </a:p>
                    <a:p>
                      <a:r>
                        <a:rPr kumimoji="0" lang="en-US" sz="14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1177404                            </a:t>
                      </a:r>
                      <a:endParaRPr lang="en-US" sz="1400" dirty="0">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i-IN" sz="14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जोखिम श्रेणी</a:t>
                      </a:r>
                      <a:r>
                        <a:rPr kumimoji="0" lang="en-US" sz="14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p>
                    <a:p>
                      <a:pPr marL="0" marR="0" lvl="0" indent="0" algn="r" defTabSz="914400" rtl="0" eaLnBrk="1" fontAlgn="auto" latinLnBrk="0" hangingPunct="1">
                        <a:lnSpc>
                          <a:spcPct val="100000"/>
                        </a:lnSpc>
                        <a:spcBef>
                          <a:spcPts val="0"/>
                        </a:spcBef>
                        <a:spcAft>
                          <a:spcPts val="0"/>
                        </a:spcAft>
                        <a:buClrTx/>
                        <a:buSzTx/>
                        <a:buFontTx/>
                        <a:buNone/>
                        <a:tabLst/>
                        <a:defRPr/>
                      </a:pPr>
                      <a:r>
                        <a:rPr lang="hi-IN" sz="1400" b="1" kern="1200" noProof="0" dirty="0">
                          <a:solidFill>
                            <a:schemeClr val="tx1"/>
                          </a:solidFill>
                          <a:latin typeface="Kokila" panose="020B0604020202020204" pitchFamily="34" charset="0"/>
                          <a:cs typeface="Kokila" panose="020B0604020202020204" pitchFamily="34" charset="0"/>
                        </a:rPr>
                        <a:t>चोट/संपत्ति क्षति</a:t>
                      </a:r>
                      <a:r>
                        <a:rPr lang="en-US" sz="1400" b="1" kern="1200" noProof="0" dirty="0">
                          <a:solidFill>
                            <a:schemeClr val="tx1"/>
                          </a:solidFill>
                          <a:latin typeface="Kokila" panose="020B0604020202020204" pitchFamily="34" charset="0"/>
                          <a:cs typeface="Kokila" panose="020B0604020202020204" pitchFamily="34" charset="0"/>
                        </a:rPr>
                        <a:t>:</a:t>
                      </a:r>
                      <a:endParaRPr lang="en-US" sz="1400" b="1" kern="1200" dirty="0">
                        <a:solidFill>
                          <a:schemeClr val="tx1"/>
                        </a:solidFill>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hi-IN" sz="14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गिरना</a:t>
                      </a:r>
                      <a:endParaRPr kumimoji="0" lang="en-US" sz="14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endParaRPr>
                    </a:p>
                    <a:p>
                      <a:r>
                        <a:rPr kumimoji="0" lang="hi-IN" sz="14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कोई क्षति नहीं</a:t>
                      </a:r>
                      <a:r>
                        <a:rPr kumimoji="0" lang="en-US" sz="14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hi-IN" sz="14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वास्तविक गंभीरता</a:t>
                      </a:r>
                      <a:r>
                        <a:rPr kumimoji="0" lang="en-US" sz="14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p>
                    <a:p>
                      <a:pPr algn="r"/>
                      <a:r>
                        <a:rPr kumimoji="0" lang="hi-IN" sz="14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संभावित गंभीरता</a:t>
                      </a:r>
                      <a:r>
                        <a:rPr kumimoji="0" lang="en-US" sz="14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endParaRPr lang="en-US" sz="1400" dirty="0">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4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0</a:t>
                      </a:r>
                      <a:r>
                        <a:rPr kumimoji="0" lang="hi-IN" sz="14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पी</a:t>
                      </a:r>
                      <a:endParaRPr kumimoji="0" lang="en-GB" sz="14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endParaRPr>
                    </a:p>
                    <a:p>
                      <a:r>
                        <a:rPr kumimoji="0" lang="hi-IN" sz="14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सी</a:t>
                      </a:r>
                      <a:r>
                        <a:rPr kumimoji="0" lang="en-GB" sz="14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4</a:t>
                      </a:r>
                      <a:r>
                        <a:rPr kumimoji="0" lang="hi-IN" sz="14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पी</a:t>
                      </a:r>
                      <a:endParaRPr kumimoji="0" lang="en-GB" sz="14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0" lang="hi-IN" sz="14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गतिविधि</a:t>
                      </a:r>
                      <a:r>
                        <a:rPr kumimoji="0" lang="en-GB" sz="14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a:t>
                      </a:r>
                    </a:p>
                    <a:p>
                      <a:pPr marL="0" algn="r" defTabSz="914400" rtl="0" eaLnBrk="1" latinLnBrk="0" hangingPunct="1"/>
                      <a:r>
                        <a:rPr kumimoji="0" lang="hi-IN" sz="14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स्थान</a:t>
                      </a:r>
                      <a:r>
                        <a:rPr kumimoji="0" lang="en-GB" sz="14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a:t>
                      </a:r>
                      <a:endParaRPr kumimoji="0" lang="en-US" sz="1400" b="1" i="0" u="none" strike="noStrike" kern="1200" cap="none" spc="0" normalizeH="0" baseline="0" dirty="0">
                        <a:ln>
                          <a:noFill/>
                        </a:ln>
                        <a:solidFill>
                          <a:prstClr val="black"/>
                        </a:solidFill>
                        <a:effectLst/>
                        <a:uLnTx/>
                        <a:uFillTx/>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hi-IN" sz="12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rPr>
                        <a:t>होल से बाहर खींचना</a:t>
                      </a:r>
                      <a:r>
                        <a:rPr kumimoji="0" lang="en-US" sz="12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rPr>
                        <a:t>  </a:t>
                      </a:r>
                    </a:p>
                    <a:p>
                      <a:r>
                        <a:rPr kumimoji="0" lang="hi-IN" sz="14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rPr>
                        <a:t>क़र्न आलम</a:t>
                      </a:r>
                      <a:endParaRPr kumimoji="0" lang="en-GB" sz="14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sp>
        <p:nvSpPr>
          <p:cNvPr id="11" name="Title 1">
            <a:extLst>
              <a:ext uri="{FF2B5EF4-FFF2-40B4-BE49-F238E27FC236}">
                <a16:creationId xmlns:a16="http://schemas.microsoft.com/office/drawing/2014/main" id="{0358A3BA-5332-4515-86CA-B80AA42038D2}"/>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algn="ctr">
              <a:defRPr/>
            </a:pPr>
            <a:r>
              <a:rPr lang="hi-IN" sz="3600" b="1" dirty="0">
                <a:solidFill>
                  <a:srgbClr val="00B050"/>
                </a:solidFill>
                <a:latin typeface="Kokila" panose="020B0604020202020204" pitchFamily="34" charset="0"/>
                <a:ea typeface="Tahoma" panose="020B0604030504040204" pitchFamily="34" charset="0"/>
                <a:cs typeface="Kokila" panose="020B0604020202020204" pitchFamily="34" charset="0"/>
              </a:rPr>
              <a:t>पीडीओ दूसरी चेतावनी </a:t>
            </a:r>
            <a:r>
              <a:rPr lang="en-US"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000052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A4C66E9-CF65-4A0F-9A16-76B64C582F3A}"/>
              </a:ext>
            </a:extLst>
          </p:cNvPr>
          <p:cNvSpPr/>
          <p:nvPr/>
        </p:nvSpPr>
        <p:spPr>
          <a:xfrm>
            <a:off x="425606" y="1059903"/>
            <a:ext cx="10928195" cy="369332"/>
          </a:xfrm>
          <a:prstGeom prst="rect">
            <a:avLst/>
          </a:prstGeom>
        </p:spPr>
        <p:txBody>
          <a:bodyPr wrap="square">
            <a:spAutoFit/>
          </a:bodyPr>
          <a:lstStyle/>
          <a:p>
            <a:pPr marL="342900" lvl="0" indent="-342900">
              <a:defRPr/>
            </a:pPr>
            <a:r>
              <a:rPr lang="hi-IN" b="1" dirty="0">
                <a:solidFill>
                  <a:prstClr val="black"/>
                </a:solidFill>
                <a:latin typeface="Kokila" panose="020B0604020202020204" pitchFamily="34" charset="0"/>
                <a:cs typeface="Kokila" panose="020B0604020202020204" pitchFamily="34" charset="0"/>
              </a:rPr>
              <a:t>यह सुनिश्चित करने के लिए कि सीख को साइट पर रोजमर्रा की गतिविधियों में लागू किया जाए, कृपया नीचे दिए गए सवालों के जवाब दें:</a:t>
            </a:r>
            <a:endParaRPr lang="en-US" b="1" dirty="0">
              <a:solidFill>
                <a:prstClr val="black"/>
              </a:solidFill>
              <a:latin typeface="Kokila" panose="020B0604020202020204" pitchFamily="34" charset="0"/>
              <a:cs typeface="Kokila" panose="020B0604020202020204" pitchFamily="34" charset="0"/>
            </a:endParaRPr>
          </a:p>
        </p:txBody>
      </p:sp>
      <p:sp>
        <p:nvSpPr>
          <p:cNvPr id="7" name="Rectangle 6">
            <a:extLst>
              <a:ext uri="{FF2B5EF4-FFF2-40B4-BE49-F238E27FC236}">
                <a16:creationId xmlns:a16="http://schemas.microsoft.com/office/drawing/2014/main" id="{4D883F2B-B3CE-4AB4-AB99-0AA90A5717A9}"/>
              </a:ext>
            </a:extLst>
          </p:cNvPr>
          <p:cNvSpPr/>
          <p:nvPr/>
        </p:nvSpPr>
        <p:spPr>
          <a:xfrm>
            <a:off x="425606" y="1680481"/>
            <a:ext cx="11134492" cy="4010200"/>
          </a:xfrm>
          <a:prstGeom prst="rect">
            <a:avLst/>
          </a:prstGeom>
        </p:spPr>
        <p:txBody>
          <a:bodyPr wrap="square">
            <a:spAutoFit/>
          </a:bodyPr>
          <a:lstStyle/>
          <a:p>
            <a:pPr marL="342900" lvl="0" indent="-342900">
              <a:defRPr/>
            </a:pPr>
            <a:r>
              <a:rPr lang="hi-IN" b="1" dirty="0">
                <a:solidFill>
                  <a:prstClr val="black">
                    <a:lumMod val="95000"/>
                    <a:lumOff val="5000"/>
                  </a:prstClr>
                </a:solidFill>
                <a:latin typeface="Kokila" panose="020B0604020202020204" pitchFamily="34" charset="0"/>
                <a:cs typeface="Kokila" panose="020B0604020202020204" pitchFamily="34" charset="0"/>
              </a:rPr>
              <a:t>सीख को साइट पर </a:t>
            </a:r>
            <a:r>
              <a:rPr lang="hi-IN" b="1" dirty="0">
                <a:solidFill>
                  <a:srgbClr val="0000FF"/>
                </a:solidFill>
                <a:latin typeface="Kokila" panose="020B0604020202020204" pitchFamily="34" charset="0"/>
                <a:cs typeface="Kokila" panose="020B0604020202020204" pitchFamily="34" charset="0"/>
              </a:rPr>
              <a:t>कैसे</a:t>
            </a:r>
            <a:r>
              <a:rPr lang="hi-IN" b="1" dirty="0">
                <a:solidFill>
                  <a:prstClr val="black">
                    <a:lumMod val="95000"/>
                    <a:lumOff val="5000"/>
                  </a:prstClr>
                </a:solidFill>
                <a:latin typeface="Kokila" panose="020B0604020202020204" pitchFamily="34" charset="0"/>
                <a:cs typeface="Kokila" panose="020B0604020202020204" pitchFamily="34" charset="0"/>
              </a:rPr>
              <a:t> लागू किया जा सकता है?</a:t>
            </a:r>
            <a:endParaRPr lang="en-US" b="1" dirty="0">
              <a:solidFill>
                <a:prstClr val="black"/>
              </a:solidFill>
              <a:latin typeface="Kokila" panose="020B0604020202020204" pitchFamily="34" charset="0"/>
              <a:cs typeface="Kokila" panose="020B0604020202020204" pitchFamily="34" charset="0"/>
            </a:endParaRPr>
          </a:p>
          <a:p>
            <a:pPr marL="342900" indent="-342900">
              <a:defRPr/>
            </a:pPr>
            <a:endParaRPr lang="en-US" sz="1600" dirty="0">
              <a:solidFill>
                <a:srgbClr val="000000"/>
              </a:solidFill>
              <a:latin typeface="Kokila" panose="020B0604020202020204" pitchFamily="34" charset="0"/>
              <a:cs typeface="Kokila" panose="020B0604020202020204" pitchFamily="34" charset="0"/>
            </a:endParaRPr>
          </a:p>
          <a:p>
            <a:pPr marL="342900" indent="-342900">
              <a:buAutoNum type="arabicPeriod"/>
              <a:defRPr/>
            </a:pPr>
            <a:r>
              <a:rPr lang="hi-IN" sz="1600" dirty="0">
                <a:latin typeface="Kokila" panose="020B0604020202020204" pitchFamily="34" charset="0"/>
                <a:cs typeface="Kokila" panose="020B0604020202020204" pitchFamily="34" charset="0"/>
              </a:rPr>
              <a:t>सुनिश्चित करें कि ड्रिलर एसओपी का पालन करता है और केबिन से बाहर निकलने से पहले मैकेनिकल ब्रेक लॉक और पार्किंग ब्रेक लगाता है।</a:t>
            </a:r>
            <a:endParaRPr lang="en-GB" sz="1600" dirty="0">
              <a:latin typeface="Kokila" panose="020B0604020202020204" pitchFamily="34" charset="0"/>
              <a:cs typeface="Kokila" panose="020B0604020202020204" pitchFamily="34" charset="0"/>
            </a:endParaRPr>
          </a:p>
          <a:p>
            <a:pPr marL="342900" indent="-342900">
              <a:buAutoNum type="arabicPeriod"/>
              <a:defRPr/>
            </a:pPr>
            <a:r>
              <a:rPr lang="hi-IN" sz="1600" dirty="0">
                <a:latin typeface="Kokila" panose="020B0604020202020204" pitchFamily="34" charset="0"/>
                <a:cs typeface="Kokila" panose="020B0604020202020204" pitchFamily="34" charset="0"/>
              </a:rPr>
              <a:t>किसी भी कार्य शुरू करने से पहले फ्लोर सेवर सिस्टम के संचालन की पुष्टि करें।</a:t>
            </a:r>
            <a:endParaRPr lang="en-GB" sz="1600" dirty="0">
              <a:latin typeface="Kokila" panose="020B0604020202020204" pitchFamily="34" charset="0"/>
              <a:cs typeface="Kokila" panose="020B0604020202020204" pitchFamily="34" charset="0"/>
            </a:endParaRPr>
          </a:p>
          <a:p>
            <a:pPr>
              <a:defRPr/>
            </a:pPr>
            <a:endParaRPr lang="en-US" sz="1600" b="1" u="sng" dirty="0">
              <a:solidFill>
                <a:srgbClr val="0000FF"/>
              </a:solidFill>
              <a:latin typeface="Kokila" panose="020B0604020202020204" pitchFamily="34" charset="0"/>
              <a:cs typeface="Kokila" panose="020B0604020202020204" pitchFamily="34" charset="0"/>
            </a:endParaRPr>
          </a:p>
          <a:p>
            <a:pPr lvl="0">
              <a:defRPr/>
            </a:pPr>
            <a:r>
              <a:rPr lang="hi-IN" b="1" dirty="0">
                <a:latin typeface="Kokila" panose="020B0604020202020204" pitchFamily="34" charset="0"/>
                <a:cs typeface="Kokila" panose="020B0604020202020204" pitchFamily="34" charset="0"/>
              </a:rPr>
              <a:t>इस कार्रवाई को </a:t>
            </a:r>
            <a:r>
              <a:rPr lang="hi-IN" b="1" dirty="0">
                <a:solidFill>
                  <a:srgbClr val="0000FF"/>
                </a:solidFill>
                <a:latin typeface="Kokila" panose="020B0604020202020204" pitchFamily="34" charset="0"/>
                <a:cs typeface="Kokila" panose="020B0604020202020204" pitchFamily="34" charset="0"/>
              </a:rPr>
              <a:t>कैसे</a:t>
            </a:r>
            <a:r>
              <a:rPr lang="hi-IN" b="1" dirty="0">
                <a:latin typeface="Kokila" panose="020B0604020202020204" pitchFamily="34" charset="0"/>
                <a:cs typeface="Kokila" panose="020B0604020202020204" pitchFamily="34" charset="0"/>
              </a:rPr>
              <a:t> बनाए रखा जा सकता है?</a:t>
            </a:r>
            <a:endParaRPr lang="en-US" b="1" dirty="0">
              <a:latin typeface="Kokila" panose="020B0604020202020204" pitchFamily="34" charset="0"/>
              <a:cs typeface="Kokila" panose="020B0604020202020204" pitchFamily="34" charset="0"/>
            </a:endParaRPr>
          </a:p>
          <a:p>
            <a:pPr marL="342900" indent="-342900">
              <a:buFont typeface="+mj-lt"/>
              <a:buAutoNum type="arabicPeriod"/>
              <a:defRPr/>
            </a:pPr>
            <a:endParaRPr lang="en-US" sz="1600" dirty="0">
              <a:solidFill>
                <a:srgbClr val="0033CC"/>
              </a:solidFill>
              <a:latin typeface="Kokila" panose="020B0604020202020204" pitchFamily="34" charset="0"/>
              <a:cs typeface="Kokila" panose="020B0604020202020204" pitchFamily="34" charset="0"/>
              <a:sym typeface="Wingdings" pitchFamily="2" charset="2"/>
            </a:endParaRPr>
          </a:p>
          <a:p>
            <a:pPr marL="342900" indent="-342900">
              <a:buFont typeface="+mj-lt"/>
              <a:buAutoNum type="arabicPeriod"/>
              <a:defRPr/>
            </a:pPr>
            <a:r>
              <a:rPr lang="hi-IN" sz="1600" dirty="0">
                <a:latin typeface="Kokila" panose="020B0604020202020204" pitchFamily="34" charset="0"/>
                <a:cs typeface="Kokila" panose="020B0604020202020204" pitchFamily="34" charset="0"/>
              </a:rPr>
              <a:t>ड्रिलर द्वारा एसओपी और ब्रेक प्रोटोकॉल का पालन करने की पुष्टि के लिए नियमित निगरानी करें।</a:t>
            </a:r>
            <a:endParaRPr lang="en-GB" sz="1600" dirty="0">
              <a:latin typeface="Kokila" panose="020B0604020202020204" pitchFamily="34" charset="0"/>
              <a:cs typeface="Kokila" panose="020B0604020202020204" pitchFamily="34" charset="0"/>
            </a:endParaRPr>
          </a:p>
          <a:p>
            <a:pPr marL="342900" indent="-342900">
              <a:buFont typeface="+mj-lt"/>
              <a:buAutoNum type="arabicPeriod"/>
              <a:defRPr/>
            </a:pPr>
            <a:r>
              <a:rPr lang="hi-IN" sz="1600" dirty="0">
                <a:latin typeface="Kokila" panose="020B0604020202020204" pitchFamily="34" charset="0"/>
                <a:cs typeface="Kokila" panose="020B0604020202020204" pitchFamily="34" charset="0"/>
              </a:rPr>
              <a:t>रिग प्रबंधक यह सत्यापित करें कि संचालन शुरू होने से पहले मैकेनिकल ब्रेक कार्यात्मक और पूरी तरह लगे हुए हैं।</a:t>
            </a:r>
            <a:endParaRPr lang="en-GB" sz="1600" dirty="0">
              <a:latin typeface="Kokila" panose="020B0604020202020204" pitchFamily="34" charset="0"/>
              <a:cs typeface="Kokila" panose="020B0604020202020204" pitchFamily="34" charset="0"/>
            </a:endParaRPr>
          </a:p>
          <a:p>
            <a:pPr marL="342900" indent="-342900">
              <a:buFont typeface="+mj-lt"/>
              <a:buAutoNum type="arabicPeriod"/>
              <a:defRPr/>
            </a:pPr>
            <a:r>
              <a:rPr lang="hi-IN" sz="1600" dirty="0">
                <a:latin typeface="Kokila" panose="020B0604020202020204" pitchFamily="34" charset="0"/>
                <a:cs typeface="Kokila" panose="020B0604020202020204" pitchFamily="34" charset="0"/>
              </a:rPr>
              <a:t>ड्रिलरों को फ्लोर सेवर की चरण-दर-चरण सिस्टम कैलिब्रेशन प्रक्रियाओं पर प्रशिक्षित करें।</a:t>
            </a:r>
            <a:endParaRPr lang="en-US" sz="1600" dirty="0">
              <a:solidFill>
                <a:srgbClr val="0033CC"/>
              </a:solidFill>
              <a:latin typeface="Kokila" panose="020B0604020202020204" pitchFamily="34" charset="0"/>
              <a:cs typeface="Kokila" panose="020B0604020202020204" pitchFamily="34" charset="0"/>
              <a:sym typeface="Wingdings" pitchFamily="2" charset="2"/>
            </a:endParaRPr>
          </a:p>
          <a:p>
            <a:pPr>
              <a:defRPr/>
            </a:pPr>
            <a:endParaRPr lang="en-US" sz="1600" dirty="0">
              <a:solidFill>
                <a:srgbClr val="0033CC"/>
              </a:solidFill>
              <a:latin typeface="Kokila" panose="020B0604020202020204" pitchFamily="34" charset="0"/>
              <a:cs typeface="Kokila" panose="020B0604020202020204" pitchFamily="34" charset="0"/>
              <a:sym typeface="Wingdings" pitchFamily="2" charset="2"/>
            </a:endParaRPr>
          </a:p>
          <a:p>
            <a:pPr>
              <a:defRPr/>
            </a:pPr>
            <a:endParaRPr lang="en-US" sz="1600" dirty="0">
              <a:solidFill>
                <a:srgbClr val="0033CC"/>
              </a:solidFill>
              <a:latin typeface="Kokila" panose="020B0604020202020204" pitchFamily="34" charset="0"/>
              <a:cs typeface="Kokila" panose="020B0604020202020204" pitchFamily="34" charset="0"/>
              <a:sym typeface="Wingdings" pitchFamily="2" charset="2"/>
            </a:endParaRPr>
          </a:p>
          <a:p>
            <a:pPr marL="285750" indent="-285750">
              <a:lnSpc>
                <a:spcPct val="107000"/>
              </a:lnSpc>
              <a:spcBef>
                <a:spcPts val="200"/>
              </a:spcBef>
              <a:spcAft>
                <a:spcPts val="200"/>
              </a:spcAft>
              <a:buFont typeface="Wingdings" panose="05000000000000000000" pitchFamily="2" charset="2"/>
              <a:buChar char="ü"/>
            </a:pPr>
            <a:endParaRPr lang="en-US" sz="1600" dirty="0">
              <a:effectLst/>
              <a:latin typeface="Kokila" panose="020B0604020202020204" pitchFamily="34" charset="0"/>
              <a:cs typeface="Kokila" panose="020B0604020202020204" pitchFamily="34" charset="0"/>
            </a:endParaRPr>
          </a:p>
          <a:p>
            <a:pPr>
              <a:defRPr/>
            </a:pPr>
            <a:endParaRPr lang="en-US" sz="1600" dirty="0">
              <a:solidFill>
                <a:srgbClr val="0033CC"/>
              </a:solidFill>
              <a:latin typeface="Kokila" panose="020B0604020202020204" pitchFamily="34" charset="0"/>
              <a:cs typeface="Kokila" panose="020B0604020202020204" pitchFamily="34" charset="0"/>
              <a:sym typeface="Wingdings" pitchFamily="2" charset="2"/>
            </a:endParaRPr>
          </a:p>
          <a:p>
            <a:pPr>
              <a:defRPr/>
            </a:pPr>
            <a:endParaRPr lang="en-US" sz="1600" dirty="0">
              <a:solidFill>
                <a:srgbClr val="0033CC"/>
              </a:solidFill>
              <a:latin typeface="Kokila" panose="020B0604020202020204" pitchFamily="34" charset="0"/>
              <a:cs typeface="Kokila" panose="020B0604020202020204" pitchFamily="34" charset="0"/>
              <a:sym typeface="Wingdings" pitchFamily="2" charset="2"/>
            </a:endParaRPr>
          </a:p>
        </p:txBody>
      </p:sp>
      <p:sp>
        <p:nvSpPr>
          <p:cNvPr id="2" name="TextBox 1">
            <a:extLst>
              <a:ext uri="{FF2B5EF4-FFF2-40B4-BE49-F238E27FC236}">
                <a16:creationId xmlns:a16="http://schemas.microsoft.com/office/drawing/2014/main" id="{DC83F802-203C-08E7-700D-D0D74F88A003}"/>
              </a:ext>
            </a:extLst>
          </p:cNvPr>
          <p:cNvSpPr txBox="1"/>
          <p:nvPr/>
        </p:nvSpPr>
        <p:spPr>
          <a:xfrm>
            <a:off x="2870730" y="6152346"/>
            <a:ext cx="6096000" cy="338554"/>
          </a:xfrm>
          <a:prstGeom prst="rect">
            <a:avLst/>
          </a:prstGeom>
          <a:noFill/>
        </p:spPr>
        <p:txBody>
          <a:bodyPr wrap="square">
            <a:spAutoFit/>
          </a:bodyPr>
          <a:lstStyle/>
          <a:p>
            <a:pPr algn="ctr"/>
            <a:r>
              <a:rPr lang="hi-IN" sz="1600" dirty="0"/>
              <a:t>गोपनीय - पीडीओ/पीडीओ ठेकेदारों के बाहर साझा न करें</a:t>
            </a:r>
            <a:r>
              <a:rPr lang="en-IN" sz="700" dirty="0"/>
              <a:t> </a:t>
            </a:r>
            <a:endParaRPr lang="en-US" sz="300" dirty="0">
              <a:solidFill>
                <a:srgbClr val="FF0000"/>
              </a:solidFill>
              <a:latin typeface="Kokila" panose="020B0604020202020204" pitchFamily="34" charset="0"/>
              <a:cs typeface="Kokila" panose="020B0604020202020204" pitchFamily="34" charset="0"/>
            </a:endParaRPr>
          </a:p>
        </p:txBody>
      </p:sp>
      <p:sp>
        <p:nvSpPr>
          <p:cNvPr id="8" name="Title 4">
            <a:extLst>
              <a:ext uri="{FF2B5EF4-FFF2-40B4-BE49-F238E27FC236}">
                <a16:creationId xmlns:a16="http://schemas.microsoft.com/office/drawing/2014/main" id="{BD460428-C4FA-BF4A-39D2-A2A7803EB0BD}"/>
              </a:ext>
            </a:extLst>
          </p:cNvPr>
          <p:cNvSpPr txBox="1">
            <a:spLocks/>
          </p:cNvSpPr>
          <p:nvPr/>
        </p:nvSpPr>
        <p:spPr>
          <a:xfrm>
            <a:off x="180870" y="-6892"/>
            <a:ext cx="12011130" cy="453582"/>
          </a:xfrm>
          <a:prstGeom prst="rect">
            <a:avLst/>
          </a:prstGeom>
          <a:solidFill>
            <a:srgbClr val="FFC91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a:lstStyle>
          <a:p>
            <a:pPr algn="ctr"/>
            <a:br>
              <a:rPr lang="en-GB" sz="2400" b="1">
                <a:solidFill>
                  <a:srgbClr val="00B050"/>
                </a:solidFill>
                <a:latin typeface="Kokila" panose="020B0604020202020204" pitchFamily="34" charset="0"/>
                <a:ea typeface="MS PGothic" pitchFamily="34" charset="-128"/>
                <a:cs typeface="Kokila" panose="020B0604020202020204" pitchFamily="34" charset="0"/>
              </a:rPr>
            </a:br>
            <a:br>
              <a:rPr lang="en-GB" sz="2400" b="1">
                <a:solidFill>
                  <a:srgbClr val="00B050"/>
                </a:solidFill>
                <a:latin typeface="Kokila" panose="020B0604020202020204" pitchFamily="34" charset="0"/>
                <a:ea typeface="MS PGothic" pitchFamily="34" charset="-128"/>
                <a:cs typeface="Kokila" panose="020B0604020202020204" pitchFamily="34" charset="0"/>
              </a:rPr>
            </a:br>
            <a:br>
              <a:rPr lang="en-GB" sz="2400" b="1">
                <a:solidFill>
                  <a:srgbClr val="00B050"/>
                </a:solidFill>
                <a:latin typeface="Kokila" panose="020B0604020202020204" pitchFamily="34" charset="0"/>
                <a:ea typeface="MS PGothic" pitchFamily="34" charset="-128"/>
                <a:cs typeface="Kokila" panose="020B0604020202020204" pitchFamily="34" charset="0"/>
              </a:rPr>
            </a:br>
            <a:r>
              <a:rPr lang="hi-IN" sz="2800" b="1">
                <a:solidFill>
                  <a:srgbClr val="00B050"/>
                </a:solidFill>
                <a:latin typeface="Kokila" panose="020B0604020202020204" pitchFamily="34" charset="0"/>
                <a:ea typeface="MS PGothic" pitchFamily="34" charset="-128"/>
                <a:cs typeface="Kokila" panose="020B0604020202020204" pitchFamily="34" charset="0"/>
              </a:rPr>
              <a:t>प्रभावी सीख</a:t>
            </a:r>
            <a:br>
              <a:rPr lang="en-GB" sz="2800" b="1">
                <a:solidFill>
                  <a:srgbClr val="00B050"/>
                </a:solidFill>
                <a:latin typeface="Kokila" panose="020B0604020202020204" pitchFamily="34" charset="0"/>
                <a:ea typeface="MS PGothic" pitchFamily="34" charset="-128"/>
                <a:cs typeface="Kokila" panose="020B0604020202020204" pitchFamily="34" charset="0"/>
              </a:rPr>
            </a:br>
            <a:br>
              <a:rPr lang="en-GB" sz="2400" b="1">
                <a:solidFill>
                  <a:srgbClr val="00B050"/>
                </a:solidFill>
                <a:latin typeface="Kokila" panose="020B0604020202020204" pitchFamily="34" charset="0"/>
                <a:ea typeface="MS PGothic" pitchFamily="34" charset="-128"/>
                <a:cs typeface="Kokila" panose="020B0604020202020204" pitchFamily="34" charset="0"/>
              </a:rPr>
            </a:br>
            <a:endParaRPr lang="en-US" dirty="0">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4925866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Hindi</Language>
    <DocId xmlns="4880e4f8-4b7d-4bdd-91e3-e10d47036eca">92953</DocId>
    <ImageCreateDate xmlns="4880E4F8-4B7D-4BDD-91E3-E10D47036ECA"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EB1FCF-0E89-482E-A62E-598FF58845D8}">
  <ds:schemaRefs>
    <ds:schemaRef ds:uri="http://purl.org/dc/elements/1.1/"/>
    <ds:schemaRef ds:uri="http://www.w3.org/XML/1998/namespace"/>
    <ds:schemaRef ds:uri="http://purl.org/dc/dcmitype/"/>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3ad483c2-a27c-44cd-acb6-8713d8ff8005"/>
    <ds:schemaRef ds:uri="9631920e-bae7-4c43-942b-34d6d53535fa"/>
    <ds:schemaRef ds:uri="ad97fc0f-0a12-4315-924d-6cfe8dc983fa"/>
  </ds:schemaRefs>
</ds:datastoreItem>
</file>

<file path=customXml/itemProps2.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3.xml><?xml version="1.0" encoding="utf-8"?>
<ds:datastoreItem xmlns:ds="http://schemas.openxmlformats.org/officeDocument/2006/customXml" ds:itemID="{E19E9719-0829-4753-8A1F-1A522853F6AC}"/>
</file>

<file path=docMetadata/LabelInfo.xml><?xml version="1.0" encoding="utf-8"?>
<clbl:labelList xmlns:clbl="http://schemas.microsoft.com/office/2020/mipLabelMetadata">
  <clbl:label id="{bad6f6f2-a951-4904-b531-92e1207fc7a5}" enabled="1" method="Standard" siteId="{b7be7686-6f97-4db7-9081-a23cf09a96b5}" removed="0"/>
</clbl:labelList>
</file>

<file path=docProps/app.xml><?xml version="1.0" encoding="utf-8"?>
<Properties xmlns="http://schemas.openxmlformats.org/officeDocument/2006/extended-properties" xmlns:vt="http://schemas.openxmlformats.org/officeDocument/2006/docPropsVTypes">
  <Template>TM02892315[[fn=Wisp]]</Template>
  <TotalTime>15729</TotalTime>
  <Words>814</Words>
  <Application>Microsoft Office PowerPoint</Application>
  <PresentationFormat>Widescreen</PresentationFormat>
  <Paragraphs>73</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Kokila</vt:lpstr>
      <vt:lpstr>Segoe UI</vt:lpstr>
      <vt:lpstr>Tahoma</vt:lpstr>
      <vt:lpstr>Times New Roman</vt:lpstr>
      <vt:lpstr>Wingdings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Alert HiPo_16 Uncontrol descend of TB</dc:title>
  <dc:creator>nazar@umsoman.com</dc:creator>
  <cp:lastModifiedBy>A PC</cp:lastModifiedBy>
  <cp:revision>400</cp:revision>
  <dcterms:created xsi:type="dcterms:W3CDTF">2018-09-24T07:27:56Z</dcterms:created>
  <dcterms:modified xsi:type="dcterms:W3CDTF">2025-12-25T06:56:29Z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