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52" r:id="rId2"/>
    <p:sldId id="35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54B0E-C0DA-4024-8009-08526F579CCC}" type="datetimeFigureOut">
              <a:rPr lang="en-US" smtClean="0"/>
              <a:t>07/01/2026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3DED9-D664-4B66-A49E-1A0C824A6F0A}" type="slidenum">
              <a:rPr lang="en-US" smtClean="0"/>
              <a:t>‹#›</a:t>
            </a:fld>
            <a:endParaRPr lang="en-US"/>
          </a:p>
        </p:txBody>
      </p:sp>
    </p:spTree>
    <p:extLst>
      <p:ext uri="{BB962C8B-B14F-4D97-AF65-F5344CB8AC3E}">
        <p14:creationId xmlns:p14="http://schemas.microsoft.com/office/powerpoint/2010/main" val="157409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a:solidFill>
                  <a:srgbClr val="000000"/>
                </a:solidFill>
                <a:effectLst/>
                <a:latin typeface="Calibri" panose="020F0502020204030204" pitchFamily="34" charset="0"/>
              </a:rPr>
              <a:t>Guideline for Effective Learning &amp; Sustainability</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Can be</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replicated</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across</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similar</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contractor</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activities</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Shall be SMART- Specific ,Measurable , Achievable ,Realistic &amp; Timebound</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Can be</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implemented</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in</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 months' time</a:t>
            </a:r>
            <a:r>
              <a:rPr lang="en-US" sz="1800">
                <a:solidFill>
                  <a:srgbClr val="000000"/>
                </a:solidFill>
                <a:effectLst/>
                <a:latin typeface="Segoe UI" panose="020B0502040204020203" pitchFamily="34" charset="0"/>
              </a:rPr>
              <a:t> </a:t>
            </a:r>
            <a:endParaRPr lang="en-US" sz="1800">
              <a:effectLst/>
              <a:latin typeface="Calibri" panose="020F0502020204030204" pitchFamily="34" charset="0"/>
            </a:endParaRPr>
          </a:p>
          <a:p>
            <a:pPr>
              <a:lnSpc>
                <a:spcPct val="107000"/>
              </a:lnSpc>
              <a:spcAft>
                <a:spcPts val="800"/>
              </a:spcAft>
            </a:pPr>
            <a:r>
              <a:rPr lang="en-US" sz="1800">
                <a:solidFill>
                  <a:srgbClr val="4E586A"/>
                </a:solidFill>
                <a:effectLst/>
                <a:latin typeface="Segoe UI" panose="020B0502040204020203" pitchFamily="34" charset="0"/>
              </a:rPr>
              <a:t> </a:t>
            </a:r>
            <a:endParaRPr lang="en-US" sz="1800">
              <a:effectLst/>
              <a:latin typeface="Calibri" panose="020F0502020204030204" pitchFamily="34" charset="0"/>
            </a:endParaRPr>
          </a:p>
          <a:p>
            <a:pPr>
              <a:lnSpc>
                <a:spcPct val="107000"/>
              </a:lnSpc>
              <a:spcAft>
                <a:spcPts val="800"/>
              </a:spcAft>
            </a:pPr>
            <a:r>
              <a:rPr lang="en-US" sz="1800">
                <a:effectLst/>
                <a:latin typeface="Calibri" panose="020F0502020204030204" pitchFamily="34" charset="0"/>
              </a:rPr>
              <a:t>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381431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14657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02804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07/01/2026</a:t>
            </a:fld>
            <a:endParaRPr lang="en-US"/>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157312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74220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75157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67490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73429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00817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18938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44986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07/01/2026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542521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1" y="1400415"/>
            <a:ext cx="8193792" cy="470898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E101A"/>
                </a:solidFill>
                <a:latin typeface="Calibri" panose="020F0502020204030204"/>
              </a:rPr>
              <a:t>A</a:t>
            </a:r>
            <a:r>
              <a:rPr kumimoji="0" lang="en-US" sz="1200" b="0" i="0" u="none" strike="noStrike" kern="1200" cap="none" spc="0" normalizeH="0" baseline="0" noProof="0" dirty="0" err="1">
                <a:ln>
                  <a:noFill/>
                </a:ln>
                <a:solidFill>
                  <a:srgbClr val="0E101A"/>
                </a:solidFill>
                <a:effectLst/>
                <a:uLnTx/>
                <a:uFillTx/>
                <a:latin typeface="Calibri" panose="020F0502020204030204"/>
                <a:ea typeface="+mn-ea"/>
                <a:cs typeface="+mn-cs"/>
              </a:rPr>
              <a:t>fter</a:t>
            </a:r>
            <a:r>
              <a:rPr kumimoji="0" lang="en-US" sz="1200" b="0" i="0" u="none" strike="noStrike" kern="1200" cap="none" spc="0" normalizeH="0" baseline="0" noProof="0" dirty="0">
                <a:ln>
                  <a:noFill/>
                </a:ln>
                <a:solidFill>
                  <a:srgbClr val="0E101A"/>
                </a:solidFill>
                <a:effectLst/>
                <a:uLnTx/>
                <a:uFillTx/>
                <a:latin typeface="Calibri" panose="020F0502020204030204"/>
                <a:ea typeface="+mn-ea"/>
                <a:cs typeface="+mn-cs"/>
              </a:rPr>
              <a:t> picking up the 6.125” motor, the crew hand-tightened the bit and placed it in the bit breaker. The Acting Driller then slacked off the BX elevator to begin making up the connection using manual tongs. At this point, the BX elevator unexpectedly opened, causing the motor assembly to fall from the Rig floor, striking the pipe-cat and rested on it. The Acting Driller immediately instructed the crew to move out from Red Zone. Fortunately, no injuries occurred at the time of the incident and pipe-cat “No-Go Zone“ was respected.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TBT was conduct and SOP was followed, and roles were clearly understood.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Pipe-cat area and “No-Go” zone management fully respected, hard barrier were installed around the Pipe-cat.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Good response and quick evacuation by crew from Red-Zone.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BX elevator malfunctioned, as it unexpectedly opened (without command from driller) and the Amphion screen was still showing ‘close’ status, despite the BX was fully inspected on 20</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May 2025 and pre-use function test has been performed.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valve was stuck and not responding to reduce the pressure due to corrosion.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Amphion date/time wasn't synchronized with actual time.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 :</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Maintenance team to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increase inspection frequency for checking the condition/function of the pressure reducing valve</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Maintenance team to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Review Maintenance Craft Procedure (MCP) to address the function of the pressure reducing valve and align with OEM recommendation.</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Rig manager to ensure implementing the updated SOP of P/U BHA to check the function of BX elevator.</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Chief Electrician to ensure date/time on Amphion software time is synchronized with actual date/time before spud the well.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lvl="0">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lang="en-US" b="1" dirty="0">
                <a:solidFill>
                  <a:srgbClr val="FF0000"/>
                </a:solidFill>
                <a:latin typeface="Calibri" panose="020F0502020204030204"/>
              </a:rPr>
              <a:t>Driller &amp; Rig Manager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1" y="6212558"/>
            <a:ext cx="8046086" cy="584775"/>
          </a:xfrm>
          <a:prstGeom prst="rect">
            <a:avLst/>
          </a:prstGeom>
          <a:solidFill>
            <a:schemeClr val="accent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ahoma" pitchFamily="34" charset="0"/>
                <a:ea typeface="MS PGothic" pitchFamily="34" charset="-128"/>
                <a:cs typeface="+mn-cs"/>
              </a:rPr>
              <a:t>Equipment must be thoroughly inspected and function tested to ensure it is free from defects or wear before use</a:t>
            </a:r>
          </a:p>
        </p:txBody>
      </p:sp>
      <p:pic>
        <p:nvPicPr>
          <p:cNvPr id="3" name="Picture 2">
            <a:extLst>
              <a:ext uri="{FF2B5EF4-FFF2-40B4-BE49-F238E27FC236}">
                <a16:creationId xmlns:a16="http://schemas.microsoft.com/office/drawing/2014/main" id="{40597CD8-7A57-A937-3257-04A38A8D97E9}"/>
              </a:ext>
            </a:extLst>
          </p:cNvPr>
          <p:cNvPicPr>
            <a:picLocks noChangeAspect="1"/>
          </p:cNvPicPr>
          <p:nvPr/>
        </p:nvPicPr>
        <p:blipFill>
          <a:blip r:embed="rId3"/>
          <a:stretch>
            <a:fillRect/>
          </a:stretch>
        </p:blipFill>
        <p:spPr>
          <a:xfrm>
            <a:off x="8610153" y="1241285"/>
            <a:ext cx="2936945" cy="2315543"/>
          </a:xfrm>
          <a:prstGeom prst="rect">
            <a:avLst/>
          </a:prstGeom>
        </p:spPr>
      </p:pic>
      <p:pic>
        <p:nvPicPr>
          <p:cNvPr id="5" name="Picture 4">
            <a:extLst>
              <a:ext uri="{FF2B5EF4-FFF2-40B4-BE49-F238E27FC236}">
                <a16:creationId xmlns:a16="http://schemas.microsoft.com/office/drawing/2014/main" id="{0325D5A1-3BD8-C7B8-76BC-2390711C69EC}"/>
              </a:ext>
            </a:extLst>
          </p:cNvPr>
          <p:cNvPicPr>
            <a:picLocks noChangeAspect="1"/>
          </p:cNvPicPr>
          <p:nvPr/>
        </p:nvPicPr>
        <p:blipFill>
          <a:blip r:embed="rId4"/>
          <a:stretch>
            <a:fillRect/>
          </a:stretch>
        </p:blipFill>
        <p:spPr>
          <a:xfrm>
            <a:off x="8610153" y="3633029"/>
            <a:ext cx="2936945" cy="2315543"/>
          </a:xfrm>
          <a:prstGeom prst="rect">
            <a:avLst/>
          </a:prstGeom>
        </p:spPr>
      </p:pic>
      <p:graphicFrame>
        <p:nvGraphicFramePr>
          <p:cNvPr id="9" name="Table 8">
            <a:extLst>
              <a:ext uri="{FF2B5EF4-FFF2-40B4-BE49-F238E27FC236}">
                <a16:creationId xmlns:a16="http://schemas.microsoft.com/office/drawing/2014/main" id="{1C86B389-36A8-0664-F365-543675AB70F1}"/>
              </a:ext>
            </a:extLst>
          </p:cNvPr>
          <p:cNvGraphicFramePr>
            <a:graphicFrameLocks noGrp="1"/>
          </p:cNvGraphicFramePr>
          <p:nvPr>
            <p:extLst>
              <p:ext uri="{D42A27DB-BD31-4B8C-83A1-F6EECF244321}">
                <p14:modId xmlns:p14="http://schemas.microsoft.com/office/powerpoint/2010/main" val="4219036830"/>
              </p:ext>
            </p:extLst>
          </p:nvPr>
        </p:nvGraphicFramePr>
        <p:xfrm>
          <a:off x="433681" y="505042"/>
          <a:ext cx="11553338" cy="64008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915212829"/>
                    </a:ext>
                  </a:extLst>
                </a:gridCol>
                <a:gridCol w="1024521">
                  <a:extLst>
                    <a:ext uri="{9D8B030D-6E8A-4147-A177-3AD203B41FA5}">
                      <a16:colId xmlns:a16="http://schemas.microsoft.com/office/drawing/2014/main" val="1263731317"/>
                    </a:ext>
                  </a:extLst>
                </a:gridCol>
                <a:gridCol w="1040674">
                  <a:extLst>
                    <a:ext uri="{9D8B030D-6E8A-4147-A177-3AD203B41FA5}">
                      <a16:colId xmlns:a16="http://schemas.microsoft.com/office/drawing/2014/main" val="3493424009"/>
                    </a:ext>
                  </a:extLst>
                </a:gridCol>
                <a:gridCol w="894080">
                  <a:extLst>
                    <a:ext uri="{9D8B030D-6E8A-4147-A177-3AD203B41FA5}">
                      <a16:colId xmlns:a16="http://schemas.microsoft.com/office/drawing/2014/main" val="578596613"/>
                    </a:ext>
                  </a:extLst>
                </a:gridCol>
                <a:gridCol w="1717040">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741680">
                  <a:extLst>
                    <a:ext uri="{9D8B030D-6E8A-4147-A177-3AD203B41FA5}">
                      <a16:colId xmlns:a16="http://schemas.microsoft.com/office/drawing/2014/main" val="2001367833"/>
                    </a:ext>
                  </a:extLst>
                </a:gridCol>
                <a:gridCol w="1117600">
                  <a:extLst>
                    <a:ext uri="{9D8B030D-6E8A-4147-A177-3AD203B41FA5}">
                      <a16:colId xmlns:a16="http://schemas.microsoft.com/office/drawing/2014/main" val="2964666558"/>
                    </a:ext>
                  </a:extLst>
                </a:gridCol>
                <a:gridCol w="1334674">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13.08.2025 </a:t>
                      </a:r>
                    </a:p>
                    <a:p>
                      <a:r>
                        <a:rPr kumimoji="0" lang="en-US" sz="1200" b="1" u="none" strike="noStrike" kern="1200" cap="none" spc="0" normalizeH="0" baseline="0" noProof="0" dirty="0">
                          <a:ln>
                            <a:noFill/>
                          </a:ln>
                          <a:solidFill>
                            <a:srgbClr val="4472C4"/>
                          </a:solidFill>
                          <a:effectLst/>
                          <a:uLnTx/>
                          <a:uFillTx/>
                          <a:latin typeface="+mn-lt"/>
                        </a:rPr>
                        <a:t>11:55 Am</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HiPo</a:t>
                      </a:r>
                      <a:r>
                        <a:rPr lang="en-US" sz="1200" b="1" kern="1200" noProof="0" dirty="0">
                          <a:solidFill>
                            <a:schemeClr val="accent1"/>
                          </a:solidFill>
                          <a:latin typeface="+mn-lt"/>
                          <a:ea typeface="MS PGothic" pitchFamily="34" charset="-128"/>
                          <a:cs typeface="+mn-cs"/>
                        </a:rPr>
                        <a:t># 23A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accent1"/>
                          </a:solidFill>
                          <a:latin typeface="+mn-lt"/>
                          <a:ea typeface="MS PGothic" pitchFamily="34" charset="-128"/>
                          <a:cs typeface="+mn-cs"/>
                        </a:rPr>
                        <a:t>1180783</a:t>
                      </a:r>
                    </a:p>
                    <a:p>
                      <a:r>
                        <a:rPr kumimoji="0" lang="en-US" sz="1200" b="1" u="none" strike="noStrike" kern="1200" cap="none" spc="0" normalizeH="0" baseline="0" noProof="0" dirty="0">
                          <a:ln>
                            <a:noFill/>
                          </a:ln>
                          <a:solidFill>
                            <a:srgbClr val="4472C4"/>
                          </a:solidFill>
                          <a:effectLst/>
                          <a:uLnTx/>
                          <a:uFillTx/>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kern="1200" dirty="0">
                          <a:solidFill>
                            <a:schemeClr val="accent1"/>
                          </a:solidFill>
                          <a:latin typeface="+mn-lt"/>
                          <a:ea typeface="MS PGothic" pitchFamily="34" charset="-128"/>
                          <a:cs typeface="+mn-cs"/>
                        </a:rPr>
                        <a:t>Drops</a:t>
                      </a:r>
                    </a:p>
                    <a:p>
                      <a:pPr marL="0" algn="l" defTabSz="914400" rtl="0" eaLnBrk="1" latinLnBrk="0" hangingPunct="1"/>
                      <a:r>
                        <a:rPr lang="en-US" sz="1200" b="1" kern="1200" dirty="0">
                          <a:solidFill>
                            <a:schemeClr val="accent1"/>
                          </a:solidFill>
                          <a:latin typeface="+mn-lt"/>
                          <a:ea typeface="MS PGothic" pitchFamily="34" charset="-128"/>
                          <a:cs typeface="+mn-cs"/>
                        </a:rPr>
                        <a:t>Minor damage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1A</a:t>
                      </a:r>
                    </a:p>
                    <a:p>
                      <a:r>
                        <a:rPr kumimoji="0" lang="en-GB" sz="1200" b="1" u="none" strike="noStrike" kern="1200" cap="none" spc="0" normalizeH="0" baseline="0" noProof="0" dirty="0">
                          <a:ln>
                            <a:noFill/>
                          </a:ln>
                          <a:solidFill>
                            <a:srgbClr val="4472C4"/>
                          </a:solidFill>
                          <a:effectLst/>
                          <a:uLnTx/>
                          <a:uFillTx/>
                          <a:latin typeface="+mn-lt"/>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dirty="0">
                          <a:ln>
                            <a:noFill/>
                          </a:ln>
                          <a:solidFill>
                            <a:srgbClr val="4472C4"/>
                          </a:solidFill>
                          <a:effectLst/>
                          <a:uLnTx/>
                          <a:uFillTx/>
                          <a:latin typeface="+mn-lt"/>
                          <a:ea typeface="+mn-ea"/>
                          <a:cs typeface="+mn-cs"/>
                        </a:rPr>
                        <a:t>Make up BHA</a:t>
                      </a:r>
                    </a:p>
                    <a:p>
                      <a:r>
                        <a:rPr kumimoji="0" lang="en-GB" sz="1200" b="1" u="none" strike="noStrike" kern="1200" cap="none" spc="0" normalizeH="0" baseline="0" dirty="0">
                          <a:ln>
                            <a:noFill/>
                          </a:ln>
                          <a:solidFill>
                            <a:srgbClr val="4472C4"/>
                          </a:solidFill>
                          <a:effectLst/>
                          <a:uLnTx/>
                          <a:uFillTx/>
                          <a:latin typeface="+mn-lt"/>
                          <a:ea typeface="+mn-ea"/>
                          <a:cs typeface="+mn-cs"/>
                        </a:rPr>
                        <a:t>Nimr</a:t>
                      </a:r>
                      <a:endParaRPr kumimoji="0" lang="en-US"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a:solidFill>
                  <a:srgbClr val="00B050"/>
                </a:solidFill>
                <a:ea typeface="MS PGothic" pitchFamily="34" charset="-128"/>
              </a:rPr>
            </a:br>
            <a:br>
              <a:rPr lang="en-GB" sz="2200" b="1">
                <a:solidFill>
                  <a:srgbClr val="00B050"/>
                </a:solidFill>
                <a:ea typeface="MS PGothic" pitchFamily="34" charset="-128"/>
              </a:rPr>
            </a:br>
            <a:br>
              <a:rPr lang="en-GB" sz="2200" b="1">
                <a:solidFill>
                  <a:srgbClr val="00B050"/>
                </a:solidFill>
                <a:ea typeface="MS PGothic" pitchFamily="34" charset="-128"/>
              </a:rPr>
            </a:br>
            <a:r>
              <a:rPr lang="en-GB" sz="2700" b="1">
                <a:solidFill>
                  <a:srgbClr val="00B050"/>
                </a:solidFill>
                <a:ea typeface="MS PGothic" pitchFamily="34" charset="-128"/>
              </a:rPr>
              <a:t>Effective Learning </a:t>
            </a:r>
            <a:br>
              <a:rPr lang="en-GB" sz="2700" b="1">
                <a:solidFill>
                  <a:srgbClr val="00B050"/>
                </a:solidFill>
                <a:ea typeface="MS PGothic" pitchFamily="34" charset="-128"/>
              </a:rPr>
            </a:br>
            <a:br>
              <a:rPr lang="en-GB" sz="2200" b="1">
                <a:solidFill>
                  <a:srgbClr val="00B050"/>
                </a:solidFill>
                <a:ea typeface="MS PGothic" pitchFamily="34" charset="-128"/>
              </a:rPr>
            </a:br>
            <a:endParaRPr lang="en-US"/>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30777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ahoma" pitchFamily="34" charset="0"/>
                <a:ea typeface="+mn-ea"/>
                <a:cs typeface="+mn-cs"/>
              </a:rPr>
              <a:t>To make sure learning is translated to the site day to day activities , please answer the below questions :-</a:t>
            </a:r>
          </a:p>
        </p:txBody>
      </p:sp>
      <p:sp>
        <p:nvSpPr>
          <p:cNvPr id="7" name="Rectangle 6">
            <a:extLst>
              <a:ext uri="{FF2B5EF4-FFF2-40B4-BE49-F238E27FC236}">
                <a16:creationId xmlns:a16="http://schemas.microsoft.com/office/drawing/2014/main" id="{4D883F2B-B3CE-4AB4-AB99-0AA90A5717A9}"/>
              </a:ext>
            </a:extLst>
          </p:cNvPr>
          <p:cNvSpPr/>
          <p:nvPr/>
        </p:nvSpPr>
        <p:spPr>
          <a:xfrm>
            <a:off x="425606" y="1680481"/>
            <a:ext cx="11134492" cy="465441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pitchFamily="34" charset="0"/>
                <a:ea typeface="+mn-ea"/>
                <a:cs typeface="+mn-cs"/>
              </a:rPr>
              <a:t>How</a:t>
            </a:r>
            <a:r>
              <a:rPr kumimoji="0" lang="en-US" sz="1800" b="1" i="0" u="none" strike="noStrike" kern="1200" cap="none" spc="0" normalizeH="0" baseline="0" noProof="0" dirty="0">
                <a:ln>
                  <a:noFill/>
                </a:ln>
                <a:solidFill>
                  <a:prstClr val="black">
                    <a:lumMod val="95000"/>
                    <a:lumOff val="5000"/>
                  </a:prstClr>
                </a:solidFill>
                <a:effectLst/>
                <a:uLnTx/>
                <a:uFillTx/>
                <a:latin typeface="Tahoma" pitchFamily="34" charset="0"/>
                <a:ea typeface="+mn-ea"/>
                <a:cs typeface="+mn-cs"/>
              </a:rPr>
              <a:t> learning </a:t>
            </a: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can be implemented at site ? </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Increase inspection frequency for checking the condition/function of the pressure reducing valve</a:t>
            </a: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Update SOP of  P/U BHA to check the function of BX elevator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K</a:t>
            </a: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eep the date/time synchronized on Amphion software matching with actual date/time</a:t>
            </a: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0000FF"/>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pitchFamily="34" charset="0"/>
                <a:ea typeface="+mn-ea"/>
                <a:cs typeface="+mn-cs"/>
              </a:rPr>
              <a:t>How</a:t>
            </a:r>
            <a:r>
              <a:rPr kumimoji="0" lang="en-US" sz="1800" b="1" i="0" u="none" strike="noStrike" kern="1200" cap="none" spc="0" normalizeH="0" baseline="0" noProof="0" dirty="0">
                <a:ln>
                  <a:noFill/>
                </a:ln>
                <a:solidFill>
                  <a:prstClr val="black">
                    <a:lumMod val="95000"/>
                    <a:lumOff val="5000"/>
                  </a:prstClr>
                </a:solidFill>
                <a:effectLst/>
                <a:uLnTx/>
                <a:uFillTx/>
                <a:latin typeface="Tahoma" pitchFamily="34" charset="0"/>
                <a:ea typeface="+mn-ea"/>
                <a:cs typeface="+mn-cs"/>
              </a:rPr>
              <a:t> can you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sustain the action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Implementation of Weekly checklist, PMS/Maintenance team to confirm via frequent audits</a:t>
            </a: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SOP to be discussed in TBT and recorded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Follow the updated Pre Spud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285750" marR="0" lvl="0" indent="-285750" algn="l" defTabSz="914400" rtl="0" eaLnBrk="1" fontAlgn="auto" latinLnBrk="0" hangingPunct="1">
              <a:lnSpc>
                <a:spcPct val="107000"/>
              </a:lnSpc>
              <a:spcBef>
                <a:spcPts val="200"/>
              </a:spcBef>
              <a:spcAft>
                <a:spcPts val="2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p:txBody>
      </p:sp>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92973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9CF521A-01F9-4C9A-B925-8D85610852D6}"/>
</file>

<file path=customXml/itemProps2.xml><?xml version="1.0" encoding="utf-8"?>
<ds:datastoreItem xmlns:ds="http://schemas.openxmlformats.org/officeDocument/2006/customXml" ds:itemID="{52051169-5CD2-4405-AA3E-5EFCDD28D005}"/>
</file>

<file path=customXml/itemProps3.xml><?xml version="1.0" encoding="utf-8"?>
<ds:datastoreItem xmlns:ds="http://schemas.openxmlformats.org/officeDocument/2006/customXml" ds:itemID="{2135FD18-9275-44B6-90E2-2B4B4481F296}"/>
</file>

<file path=docProps/app.xml><?xml version="1.0" encoding="utf-8"?>
<Properties xmlns="http://schemas.openxmlformats.org/officeDocument/2006/extended-properties" xmlns:vt="http://schemas.openxmlformats.org/officeDocument/2006/docPropsVTypes">
  <TotalTime>16</TotalTime>
  <Words>711</Words>
  <Application>Microsoft Office PowerPoint</Application>
  <PresentationFormat>Widescreen</PresentationFormat>
  <Paragraphs>78</Paragraphs>
  <Slides>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MS PGothic</vt:lpstr>
      <vt:lpstr>Aptos</vt:lpstr>
      <vt:lpstr>Arial</vt:lpstr>
      <vt:lpstr>Calibri</vt:lpstr>
      <vt:lpstr>Calibri Light</vt:lpstr>
      <vt:lpstr>Gill Sans</vt:lpstr>
      <vt:lpstr>Segoe UI</vt:lpstr>
      <vt:lpstr>Tahoma</vt:lpstr>
      <vt:lpstr>Times New Roman</vt:lpstr>
      <vt:lpstr>Wingdings</vt:lpstr>
      <vt:lpstr>1_Office Theme</vt:lpstr>
      <vt:lpstr>PowerPoint Presentation</vt:lpstr>
      <vt:lpstr>   Effective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HiPo_23A_ Drop_ Make up BHA</dc:title>
  <dc:creator>Rawahi, Ahmed MSE34</dc:creator>
  <cp:lastModifiedBy>Rawahi, Ahmed MSE34</cp:lastModifiedBy>
  <cp:revision>3</cp:revision>
  <dcterms:created xsi:type="dcterms:W3CDTF">2026-01-07T11:35:52Z</dcterms:created>
  <dcterms:modified xsi:type="dcterms:W3CDTF">2026-01-07T11:52:09Z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