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147482480" r:id="rId2"/>
    <p:sldId id="2147482481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7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notesMaster" Target="notesMasters/notesMaster1.xml"/><Relationship Id="rId9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8A909D-2322-4712-A6FC-D64042D02C53}" type="datetimeFigureOut">
              <a:rPr lang="en-US" smtClean="0"/>
              <a:t>12/01/2026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6C8747-88E3-42AE-9571-2E0F1F00D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69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Ensure all dates and titles are input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 short description should be provided without mentioning names of contractors or individuals.  You should include, what happened, to who (by job title) and what injuries this resulted in.  Nothing more!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Four to five bullet points highlighting the main findings from the investigation.  Remember the target audience is the front line staff so this should be written in simple terms in a way that everyone can understand.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strap line should be the main point you want to get across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images should be self explanatory, what went wrong (if you create a reconstruction please ensure you do not put people at risk) and below how it should be done.  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Confidential - Not to be shared outside of PDO/PDO contractors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8714CE-FB4E-4316-BED5-DE0DF6B1D8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1354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237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Ensure all dates and titles are input </a:t>
            </a:r>
          </a:p>
          <a:p>
            <a:pPr defTabSz="933237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dirty="0">
              <a:solidFill>
                <a:srgbClr val="0033CC"/>
              </a:solidFill>
              <a:cs typeface="Calibri" panose="020F0502020204030204" pitchFamily="34" charset="0"/>
              <a:sym typeface="Wingdings" pitchFamily="2" charset="2"/>
            </a:endParaRPr>
          </a:p>
          <a:p>
            <a:pPr defTabSz="933237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33CC"/>
                </a:solidFill>
                <a:cs typeface="Calibri" panose="020F0502020204030204" pitchFamily="34" charset="0"/>
                <a:sym typeface="Wingdings" pitchFamily="2" charset="2"/>
              </a:rPr>
              <a:t>Make a list of closed questions (only ‘yes’ or ‘no’ as an answer) to ask others if they have the same issues based on the management or HSE-MS failings or shortfalls identified in the investigation. </a:t>
            </a:r>
          </a:p>
          <a:p>
            <a:pPr defTabSz="933237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dirty="0">
              <a:solidFill>
                <a:srgbClr val="0033CC"/>
              </a:solidFill>
              <a:cs typeface="Calibri" panose="020F0502020204030204" pitchFamily="34" charset="0"/>
              <a:sym typeface="Wingdings" pitchFamily="2" charset="2"/>
            </a:endParaRPr>
          </a:p>
          <a:p>
            <a:pPr defTabSz="933237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33CC"/>
                </a:solidFill>
                <a:cs typeface="Calibri" panose="020F0502020204030204" pitchFamily="34" charset="0"/>
                <a:sym typeface="Wingdings" pitchFamily="2" charset="2"/>
              </a:rPr>
              <a:t>Imagine you have to audit other companies to see if they could have the same issues.</a:t>
            </a:r>
          </a:p>
          <a:p>
            <a:pPr defTabSz="933237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dirty="0">
              <a:solidFill>
                <a:srgbClr val="0033CC"/>
              </a:solidFill>
              <a:cs typeface="Calibri" panose="020F0502020204030204" pitchFamily="34" charset="0"/>
              <a:sym typeface="Wingdings" pitchFamily="2" charset="2"/>
            </a:endParaRPr>
          </a:p>
          <a:p>
            <a:pPr defTabSz="933237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33CC"/>
                </a:solidFill>
                <a:cs typeface="Calibri" panose="020F0502020204030204" pitchFamily="34" charset="0"/>
                <a:sym typeface="Wingdings" pitchFamily="2" charset="2"/>
              </a:rPr>
              <a:t>These questions should start with: Do you ensure…………………?</a:t>
            </a:r>
            <a:endParaRPr lang="en-US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Confidential - Not to be shared outside of PDO/PDO contractors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8714CE-FB4E-4316-BED5-DE0DF6B1D8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0545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12/01/2026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100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12/01/2026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984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12/01/2026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22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B9F12B-012B-511E-E1AF-940C15C48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pPr/>
              <a:t>12/01/2026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153C70-2C6D-7EF6-9D8B-F252F2B79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- Not to be shared outside of PDO/PDO contractors </a:t>
            </a:r>
          </a:p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370DFB-2757-20B9-7E69-B0B0CE960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071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12/01/2026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638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12/01/2026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674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12/01/2026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550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12/01/2026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260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12/01/2026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780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12/01/2026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807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12/01/2026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378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12/01/2026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Confidential - Not to be shared outside of PDO/PDO contractors 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48439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B8F5D341-9478-460E-8ACF-8E2BF1B80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019" y="1607782"/>
            <a:ext cx="7814097" cy="378565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 happened?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dk1"/>
                </a:solidFill>
              </a:rPr>
              <a:t>While driving from Sahma Station to Al Fasil Field, the operator had microsleep due to fatigue, veered off-road, and struck uneven terrain. He sustained a minor leg injury and was transported to Haima Hospital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zh-CN" sz="7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Why it happened/Finding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/>
              <a:t>Operator was inadequately rested.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/>
              <a:t>No fatigue check or pre-trip health screening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/>
              <a:t>No buddy system assigned for the journey &gt;30KM.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/>
              <a:t>No alertness monitoring or journey risk assessment.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Reflective Questions </a:t>
            </a:r>
          </a:p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/>
              <a:t>How do we verify a driver’s fitness before each journey?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/>
              <a:t>How do we ensure buddy systems are enforced for long-distance driving?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/>
              <a:t>What systems are in place to detect and prevent fatigue in real-time?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/>
              <a:t>Are journey plans reviewed and validated for each leg of travel?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/>
              <a:t>Are lone drivers monitored for alertness?.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406DC3-6140-45AE-93A8-1D6947A73029}"/>
              </a:ext>
            </a:extLst>
          </p:cNvPr>
          <p:cNvSpPr/>
          <p:nvPr/>
        </p:nvSpPr>
        <p:spPr>
          <a:xfrm>
            <a:off x="8294647" y="1295352"/>
            <a:ext cx="3748669" cy="2286000"/>
          </a:xfrm>
          <a:prstGeom prst="rect">
            <a:avLst/>
          </a:prstGeom>
          <a:solidFill>
            <a:srgbClr val="C00000"/>
          </a:solidFill>
          <a:ln w="25400" cap="flat" cmpd="sng" algn="ctr">
            <a:solidFill>
              <a:srgbClr val="00CC9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Photo explaining what was done wrong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16C3A5-10F2-408B-9D18-ED534C5F017C}"/>
              </a:ext>
            </a:extLst>
          </p:cNvPr>
          <p:cNvSpPr/>
          <p:nvPr/>
        </p:nvSpPr>
        <p:spPr>
          <a:xfrm>
            <a:off x="8294647" y="3808612"/>
            <a:ext cx="3748668" cy="2286000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rgbClr val="00CC9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Photo explaining how it should be done right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C774F04-A5A4-4EBD-93B5-DF1F74CE87CA}"/>
              </a:ext>
            </a:extLst>
          </p:cNvPr>
          <p:cNvSpPr txBox="1">
            <a:spLocks/>
          </p:cNvSpPr>
          <p:nvPr/>
        </p:nvSpPr>
        <p:spPr>
          <a:xfrm>
            <a:off x="335710" y="0"/>
            <a:ext cx="11845491" cy="457200"/>
          </a:xfrm>
          <a:prstGeom prst="rect">
            <a:avLst/>
          </a:prstGeom>
          <a:solidFill>
            <a:srgbClr val="FFC000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ill Sans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24A316"/>
                </a:solidFill>
                <a:effectLst/>
                <a:uLnTx/>
                <a:uFillTx/>
                <a:latin typeface="Calibri"/>
                <a:ea typeface="Tahoma" panose="020B0604030504040204" pitchFamily="34" charset="0"/>
                <a:cs typeface="Calibri" panose="020F0502020204030204" pitchFamily="34" charset="0"/>
              </a:rPr>
              <a:t>PDO Second Alert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A7F71CD-3996-A9F3-4122-6BA4FE48D313}"/>
              </a:ext>
            </a:extLst>
          </p:cNvPr>
          <p:cNvSpPr/>
          <p:nvPr/>
        </p:nvSpPr>
        <p:spPr>
          <a:xfrm>
            <a:off x="489976" y="1007066"/>
            <a:ext cx="6814756" cy="40011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Target Audience: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Logistics, Operation &amp; Construction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Calibri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CA2360-3AD5-3443-5500-84A16CBAF2A8}"/>
              </a:ext>
            </a:extLst>
          </p:cNvPr>
          <p:cNvSpPr txBox="1"/>
          <p:nvPr/>
        </p:nvSpPr>
        <p:spPr>
          <a:xfrm>
            <a:off x="351495" y="5850934"/>
            <a:ext cx="7814097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rgbClr val="FFFF00"/>
                </a:solidFill>
                <a:latin typeface="Calibri"/>
              </a:rPr>
              <a:t>If fatigue starts to set in, pull over to a safe rest stop and take a short 20-minute nap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C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 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FFFC00"/>
              </a:solidFill>
              <a:effectLst/>
              <a:uLnTx/>
              <a:uFillTx/>
              <a:latin typeface="Segoe Sans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86DE3E-7B57-D1DE-97AA-854FE1B5AC1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4272" y="6478055"/>
            <a:ext cx="5590517" cy="377985"/>
          </a:xfrm>
          <a:prstGeom prst="rect">
            <a:avLst/>
          </a:prstGeom>
        </p:spPr>
      </p:pic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598D0EC2-F421-CFED-9301-4E305B2038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4081966"/>
              </p:ext>
            </p:extLst>
          </p:nvPr>
        </p:nvGraphicFramePr>
        <p:xfrm>
          <a:off x="489976" y="505178"/>
          <a:ext cx="11553338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5229">
                  <a:extLst>
                    <a:ext uri="{9D8B030D-6E8A-4147-A177-3AD203B41FA5}">
                      <a16:colId xmlns:a16="http://schemas.microsoft.com/office/drawing/2014/main" val="2915212829"/>
                    </a:ext>
                  </a:extLst>
                </a:gridCol>
                <a:gridCol w="1024521">
                  <a:extLst>
                    <a:ext uri="{9D8B030D-6E8A-4147-A177-3AD203B41FA5}">
                      <a16:colId xmlns:a16="http://schemas.microsoft.com/office/drawing/2014/main" val="1263731317"/>
                    </a:ext>
                  </a:extLst>
                </a:gridCol>
                <a:gridCol w="1040674">
                  <a:extLst>
                    <a:ext uri="{9D8B030D-6E8A-4147-A177-3AD203B41FA5}">
                      <a16:colId xmlns:a16="http://schemas.microsoft.com/office/drawing/2014/main" val="3493424009"/>
                    </a:ext>
                  </a:extLst>
                </a:gridCol>
                <a:gridCol w="894080">
                  <a:extLst>
                    <a:ext uri="{9D8B030D-6E8A-4147-A177-3AD203B41FA5}">
                      <a16:colId xmlns:a16="http://schemas.microsoft.com/office/drawing/2014/main" val="578596613"/>
                    </a:ext>
                  </a:extLst>
                </a:gridCol>
                <a:gridCol w="1717040">
                  <a:extLst>
                    <a:ext uri="{9D8B030D-6E8A-4147-A177-3AD203B41FA5}">
                      <a16:colId xmlns:a16="http://schemas.microsoft.com/office/drawing/2014/main" val="710035722"/>
                    </a:ext>
                  </a:extLst>
                </a:gridCol>
                <a:gridCol w="1595120">
                  <a:extLst>
                    <a:ext uri="{9D8B030D-6E8A-4147-A177-3AD203B41FA5}">
                      <a16:colId xmlns:a16="http://schemas.microsoft.com/office/drawing/2014/main" val="1371902183"/>
                    </a:ext>
                  </a:extLst>
                </a:gridCol>
                <a:gridCol w="1442720">
                  <a:extLst>
                    <a:ext uri="{9D8B030D-6E8A-4147-A177-3AD203B41FA5}">
                      <a16:colId xmlns:a16="http://schemas.microsoft.com/office/drawing/2014/main" val="1814095484"/>
                    </a:ext>
                  </a:extLst>
                </a:gridCol>
                <a:gridCol w="741680">
                  <a:extLst>
                    <a:ext uri="{9D8B030D-6E8A-4147-A177-3AD203B41FA5}">
                      <a16:colId xmlns:a16="http://schemas.microsoft.com/office/drawing/2014/main" val="2001367833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2964666558"/>
                    </a:ext>
                  </a:extLst>
                </a:gridCol>
                <a:gridCol w="1334674">
                  <a:extLst>
                    <a:ext uri="{9D8B030D-6E8A-4147-A177-3AD203B41FA5}">
                      <a16:colId xmlns:a16="http://schemas.microsoft.com/office/drawing/2014/main" val="6954511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0" lang="en-GB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Date:</a:t>
                      </a:r>
                    </a:p>
                    <a:p>
                      <a:pPr algn="r"/>
                      <a:r>
                        <a:rPr kumimoji="0" lang="en-GB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Time:</a:t>
                      </a:r>
                      <a:endParaRPr lang="en-US" sz="1200" dirty="0">
                        <a:latin typeface="+mn-lt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GB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</a:rPr>
                        <a:t>02.10.2025 11:16 hrs</a:t>
                      </a:r>
                      <a:endParaRPr lang="en-US" sz="1200" dirty="0">
                        <a:latin typeface="+mn-lt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US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Incident title: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IFADAH#</a:t>
                      </a:r>
                      <a:endParaRPr kumimoji="0" lang="en-GB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</a:rPr>
                        <a:t>HiPo#27 25360017                         </a:t>
                      </a:r>
                      <a:endParaRPr lang="en-US" sz="1200" dirty="0">
                        <a:latin typeface="+mn-lt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Risk Category: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noProof="0" dirty="0">
                          <a:solidFill>
                            <a:schemeClr val="tx1"/>
                          </a:solidFill>
                        </a:rPr>
                        <a:t>Injury / Asset Damaged</a:t>
                      </a:r>
                      <a:r>
                        <a:rPr lang="en-US" sz="1200" b="1" kern="1200" noProof="0" dirty="0">
                          <a:solidFill>
                            <a:schemeClr val="tx1"/>
                          </a:solidFill>
                          <a:latin typeface="+mn-lt"/>
                        </a:rPr>
                        <a:t>: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Gill Sans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</a:rPr>
                        <a:t>MVI</a:t>
                      </a:r>
                    </a:p>
                    <a:p>
                      <a:r>
                        <a:rPr kumimoji="0" lang="en-US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+mn-lt"/>
                        </a:rPr>
                        <a:t>Minor damage</a:t>
                      </a: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US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Actual Severity:</a:t>
                      </a:r>
                    </a:p>
                    <a:p>
                      <a:pPr algn="r"/>
                      <a:r>
                        <a:rPr kumimoji="0" lang="en-US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Potential severity: </a:t>
                      </a:r>
                      <a:endParaRPr lang="en-US" sz="1200" dirty="0">
                        <a:latin typeface="+mn-lt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GB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+mn-lt"/>
                        </a:rPr>
                        <a:t>1P </a:t>
                      </a:r>
                    </a:p>
                    <a:p>
                      <a:r>
                        <a:rPr kumimoji="0" lang="en-GB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+mn-lt"/>
                        </a:rPr>
                        <a:t>C4P</a:t>
                      </a: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kumimoji="0" lang="en-GB" sz="12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Activity:</a:t>
                      </a:r>
                    </a:p>
                    <a:p>
                      <a:pPr marL="0" algn="r" defTabSz="914400" rtl="0" eaLnBrk="1" latinLnBrk="0" hangingPunct="1"/>
                      <a:r>
                        <a:rPr kumimoji="0" lang="en-GB" sz="12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Location:</a:t>
                      </a:r>
                      <a:endParaRPr kumimoji="0" lang="en-US" sz="12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2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Driving</a:t>
                      </a:r>
                    </a:p>
                    <a:p>
                      <a:r>
                        <a:rPr kumimoji="0" lang="en-US" sz="12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Bahja</a:t>
                      </a:r>
                      <a:endParaRPr kumimoji="0" lang="en-GB" sz="1200" b="1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4084804"/>
                  </a:ext>
                </a:extLst>
              </a:tr>
            </a:tbl>
          </a:graphicData>
        </a:graphic>
      </p:graphicFrame>
      <p:pic>
        <p:nvPicPr>
          <p:cNvPr id="1026" name="Picture 2" descr="Icon Tired Driver Car Demonstrating Drowsiness Stock Vector ...">
            <a:extLst>
              <a:ext uri="{FF2B5EF4-FFF2-40B4-BE49-F238E27FC236}">
                <a16:creationId xmlns:a16="http://schemas.microsoft.com/office/drawing/2014/main" id="{1424C197-941A-9C9F-088E-197FAAF8E0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32" b="18908"/>
          <a:stretch/>
        </p:blipFill>
        <p:spPr bwMode="auto">
          <a:xfrm>
            <a:off x="8294646" y="1244112"/>
            <a:ext cx="1889260" cy="233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atigued Driving Icon: Over 72 Royalty-Free Licensable Stock Illustrations  &amp; Drawings | Shutterstock">
            <a:extLst>
              <a:ext uri="{FF2B5EF4-FFF2-40B4-BE49-F238E27FC236}">
                <a16:creationId xmlns:a16="http://schemas.microsoft.com/office/drawing/2014/main" id="{16CF6575-AC2D-9326-03F4-D1CD608999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77" b="11269"/>
          <a:stretch/>
        </p:blipFill>
        <p:spPr bwMode="auto">
          <a:xfrm>
            <a:off x="10183906" y="1257533"/>
            <a:ext cx="1859408" cy="232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D02F584-ECDC-38BD-3BD8-51BD1298AB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0203" y="3858612"/>
            <a:ext cx="3667405" cy="2186000"/>
          </a:xfrm>
          <a:prstGeom prst="rect">
            <a:avLst/>
          </a:prstGeom>
        </p:spPr>
      </p:pic>
      <p:grpSp>
        <p:nvGrpSpPr>
          <p:cNvPr id="10" name="Group 131">
            <a:extLst>
              <a:ext uri="{FF2B5EF4-FFF2-40B4-BE49-F238E27FC236}">
                <a16:creationId xmlns:a16="http://schemas.microsoft.com/office/drawing/2014/main" id="{7F9089EE-AE9D-5F04-DB55-13AD478AD330}"/>
              </a:ext>
            </a:extLst>
          </p:cNvPr>
          <p:cNvGrpSpPr>
            <a:grpSpLocks/>
          </p:cNvGrpSpPr>
          <p:nvPr/>
        </p:nvGrpSpPr>
        <p:grpSpPr bwMode="auto">
          <a:xfrm>
            <a:off x="8294644" y="3275517"/>
            <a:ext cx="254316" cy="404934"/>
            <a:chOff x="3504" y="544"/>
            <a:chExt cx="2287" cy="1855"/>
          </a:xfrm>
        </p:grpSpPr>
        <p:sp>
          <p:nvSpPr>
            <p:cNvPr id="11" name="Line 129">
              <a:extLst>
                <a:ext uri="{FF2B5EF4-FFF2-40B4-BE49-F238E27FC236}">
                  <a16:creationId xmlns:a16="http://schemas.microsoft.com/office/drawing/2014/main" id="{C4F6E6AC-5981-5D94-6179-9A16E01C93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568"/>
              <a:ext cx="2287" cy="1831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Line 130">
              <a:extLst>
                <a:ext uri="{FF2B5EF4-FFF2-40B4-BE49-F238E27FC236}">
                  <a16:creationId xmlns:a16="http://schemas.microsoft.com/office/drawing/2014/main" id="{2C44C3BF-CDF9-F5E7-FB32-03CA4A5B75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28" y="544"/>
              <a:ext cx="2144" cy="1807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3" name="Freeform 132">
            <a:extLst>
              <a:ext uri="{FF2B5EF4-FFF2-40B4-BE49-F238E27FC236}">
                <a16:creationId xmlns:a16="http://schemas.microsoft.com/office/drawing/2014/main" id="{71C857D9-86AD-0E96-E542-19F52979AFFC}"/>
              </a:ext>
            </a:extLst>
          </p:cNvPr>
          <p:cNvSpPr>
            <a:spLocks/>
          </p:cNvSpPr>
          <p:nvPr/>
        </p:nvSpPr>
        <p:spPr bwMode="auto">
          <a:xfrm>
            <a:off x="8324496" y="5613888"/>
            <a:ext cx="457200" cy="457200"/>
          </a:xfrm>
          <a:custGeom>
            <a:avLst/>
            <a:gdLst>
              <a:gd name="T0" fmla="*/ 0 w 1336"/>
              <a:gd name="T1" fmla="*/ 2147483647 h 888"/>
              <a:gd name="T2" fmla="*/ 2147483647 w 1336"/>
              <a:gd name="T3" fmla="*/ 2147483647 h 888"/>
              <a:gd name="T4" fmla="*/ 2147483647 w 1336"/>
              <a:gd name="T5" fmla="*/ 0 h 888"/>
              <a:gd name="T6" fmla="*/ 0 60000 65536"/>
              <a:gd name="T7" fmla="*/ 0 60000 65536"/>
              <a:gd name="T8" fmla="*/ 0 60000 65536"/>
              <a:gd name="T9" fmla="*/ 0 w 1336"/>
              <a:gd name="T10" fmla="*/ 0 h 888"/>
              <a:gd name="T11" fmla="*/ 1336 w 1336"/>
              <a:gd name="T12" fmla="*/ 888 h 8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6" h="888">
                <a:moveTo>
                  <a:pt x="0" y="600"/>
                </a:moveTo>
                <a:lnTo>
                  <a:pt x="312" y="888"/>
                </a:lnTo>
                <a:lnTo>
                  <a:pt x="1336" y="0"/>
                </a:lnTo>
              </a:path>
            </a:pathLst>
          </a:custGeom>
          <a:noFill/>
          <a:ln w="1333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7810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CE45F78-3908-4D1A-82F1-C1ADC42E3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870" y="-6892"/>
            <a:ext cx="12011130" cy="453582"/>
          </a:xfrm>
          <a:solidFill>
            <a:srgbClr val="FFC91D"/>
          </a:solidFill>
        </p:spPr>
        <p:txBody>
          <a:bodyPr>
            <a:normAutofit fontScale="90000"/>
          </a:bodyPr>
          <a:lstStyle/>
          <a:p>
            <a:pPr algn="ctr"/>
            <a:br>
              <a:rPr lang="en-GB" sz="2200" b="1" dirty="0">
                <a:solidFill>
                  <a:srgbClr val="00B050"/>
                </a:solidFill>
                <a:ea typeface="MS PGothic" pitchFamily="34" charset="-128"/>
              </a:rPr>
            </a:br>
            <a:br>
              <a:rPr lang="en-GB" sz="2200" b="1" dirty="0">
                <a:solidFill>
                  <a:srgbClr val="00B050"/>
                </a:solidFill>
                <a:ea typeface="MS PGothic" pitchFamily="34" charset="-128"/>
              </a:rPr>
            </a:br>
            <a:br>
              <a:rPr lang="en-GB" sz="2200" b="1" dirty="0">
                <a:solidFill>
                  <a:srgbClr val="00B050"/>
                </a:solidFill>
                <a:ea typeface="MS PGothic" pitchFamily="34" charset="-128"/>
              </a:rPr>
            </a:br>
            <a:r>
              <a:rPr lang="en-GB" sz="2700" b="1" dirty="0">
                <a:solidFill>
                  <a:srgbClr val="00B050"/>
                </a:solidFill>
                <a:ea typeface="MS PGothic" pitchFamily="34" charset="-128"/>
              </a:rPr>
              <a:t>Management Reflective Questions</a:t>
            </a:r>
            <a:br>
              <a:rPr lang="en-GB" sz="2700" b="1" dirty="0">
                <a:solidFill>
                  <a:srgbClr val="00B050"/>
                </a:solidFill>
                <a:ea typeface="MS PGothic" pitchFamily="34" charset="-128"/>
              </a:rPr>
            </a:br>
            <a:br>
              <a:rPr lang="en-GB" sz="2200" b="1" dirty="0">
                <a:solidFill>
                  <a:srgbClr val="00B050"/>
                </a:solidFill>
                <a:ea typeface="MS PGothic" pitchFamily="34" charset="-128"/>
              </a:rPr>
            </a:b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9C83480-07FA-41ED-8967-2820327476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0741" y="6434922"/>
            <a:ext cx="5590517" cy="37798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A4C66E9-CF65-4A0F-9A16-76B64C582F3A}"/>
              </a:ext>
            </a:extLst>
          </p:cNvPr>
          <p:cNvSpPr/>
          <p:nvPr/>
        </p:nvSpPr>
        <p:spPr>
          <a:xfrm>
            <a:off x="406944" y="634395"/>
            <a:ext cx="109281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As a learning from this incident and ensure continual improvement all contract managers must review their HSE risk management against the questions asked below      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883F2B-B3CE-4AB4-AB99-0AA90A5717A9}"/>
              </a:ext>
            </a:extLst>
          </p:cNvPr>
          <p:cNvSpPr/>
          <p:nvPr/>
        </p:nvSpPr>
        <p:spPr>
          <a:xfrm>
            <a:off x="631901" y="1502193"/>
            <a:ext cx="10928195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Confirm the following: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Wingdings" pitchFamily="2" charset="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altLang="en-US" sz="1600" dirty="0">
                <a:solidFill>
                  <a:srgbClr val="0033CC"/>
                </a:solidFill>
                <a:latin typeface="Calibri"/>
              </a:rPr>
              <a:t>Do you ensure drivers undergo fatigue screening before long journeys?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altLang="en-US" sz="1600" dirty="0">
                <a:solidFill>
                  <a:srgbClr val="0033CC"/>
                </a:solidFill>
                <a:latin typeface="Calibri"/>
              </a:rPr>
              <a:t>Do you enforce the buddy system for all journeys exceeding 30KM?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altLang="en-US" sz="1600" dirty="0">
                <a:solidFill>
                  <a:srgbClr val="0033CC"/>
                </a:solidFill>
                <a:latin typeface="Calibri"/>
              </a:rPr>
              <a:t>Do you verify medical fitness for drivers' post-surgery or with known conditions?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altLang="en-US" sz="1600" dirty="0">
                <a:solidFill>
                  <a:srgbClr val="0033CC"/>
                </a:solidFill>
                <a:latin typeface="Calibri"/>
              </a:rPr>
              <a:t>Do you ensure IVMS alerts are monitored and acted upon in real-time?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altLang="en-US" sz="1600" dirty="0">
                <a:solidFill>
                  <a:srgbClr val="0033CC"/>
                </a:solidFill>
                <a:latin typeface="Calibri"/>
              </a:rPr>
              <a:t>Do you confirm journey plans are updated and validated before each leg?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altLang="en-US" sz="1600" dirty="0">
                <a:solidFill>
                  <a:srgbClr val="0033CC"/>
                </a:solidFill>
                <a:latin typeface="Calibri"/>
              </a:rPr>
              <a:t>Do you have backup communication protocols in case of network failure? 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1600" dirty="0">
                <a:solidFill>
                  <a:srgbClr val="0033CC"/>
                </a:solidFill>
                <a:latin typeface="Calibri"/>
              </a:rPr>
              <a:t>Do you audit JM-driver communication logs monthly? 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1600" dirty="0">
                <a:solidFill>
                  <a:srgbClr val="0033CC"/>
                </a:solidFill>
                <a:latin typeface="Calibri"/>
              </a:rPr>
              <a:t>Do you ensure panic button functionality is tested and known to drivers?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Wingdings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Wingdings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Wingdings" pitchFamily="2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Wingdings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Wingdings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Wingdings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Wingdings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Wingdings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Wingdings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39668871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</Language>
    <DocId xmlns="4880e4f8-4b7d-4bdd-91e3-e10d47036eca">92980</DocId>
    <ImageCreateDate xmlns="4880E4F8-4B7D-4BDD-91E3-E10D47036ECA" xsi:nil="true"/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7DE9AAD6-7C0C-4D13-BF8F-99ABAE523716}"/>
</file>

<file path=customXml/itemProps2.xml><?xml version="1.0" encoding="utf-8"?>
<ds:datastoreItem xmlns:ds="http://schemas.openxmlformats.org/officeDocument/2006/customXml" ds:itemID="{0F25E45C-9312-467B-B4F9-82A1D140E912}"/>
</file>

<file path=customXml/itemProps3.xml><?xml version="1.0" encoding="utf-8"?>
<ds:datastoreItem xmlns:ds="http://schemas.openxmlformats.org/officeDocument/2006/customXml" ds:itemID="{6F725EA0-E5BE-4505-A1E1-562F48B3C17C}"/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587</Words>
  <Application>Microsoft Office PowerPoint</Application>
  <PresentationFormat>Widescreen</PresentationFormat>
  <Paragraphs>82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1" baseType="lpstr">
      <vt:lpstr>MS PGothic</vt:lpstr>
      <vt:lpstr>Aptos</vt:lpstr>
      <vt:lpstr>Arial</vt:lpstr>
      <vt:lpstr>Calibri</vt:lpstr>
      <vt:lpstr>Gill Sans</vt:lpstr>
      <vt:lpstr>Segoe Sans</vt:lpstr>
      <vt:lpstr>Tahoma</vt:lpstr>
      <vt:lpstr>Times New Roman</vt:lpstr>
      <vt:lpstr>1_Office Theme</vt:lpstr>
      <vt:lpstr>PowerPoint Presentation</vt:lpstr>
      <vt:lpstr>   Management Reflective Questions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2nd Alert HiPo_27_ Driver had Microsleep MVI </dc:title>
  <dc:creator>Rawahi, Ahmed MSE34</dc:creator>
  <cp:lastModifiedBy>Rawahi, Ahmed MSE34</cp:lastModifiedBy>
  <cp:revision>2</cp:revision>
  <dcterms:created xsi:type="dcterms:W3CDTF">2026-01-11T11:22:18Z</dcterms:created>
  <dcterms:modified xsi:type="dcterms:W3CDTF">2026-01-12T07:23:01Z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