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0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DA0BF-25CC-4F9B-9F1E-3A6788489304}" type="datetimeFigureOut">
              <a:rPr lang="en-US" smtClean="0"/>
              <a:t>12/01/2026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A84DA-E4B3-4916-8FBB-26E61D773429}" type="slidenum">
              <a:rPr lang="en-US" smtClean="0"/>
              <a:t>‹#›</a:t>
            </a:fld>
            <a:endParaRPr lang="en-US"/>
          </a:p>
        </p:txBody>
      </p:sp>
    </p:spTree>
    <p:extLst>
      <p:ext uri="{BB962C8B-B14F-4D97-AF65-F5344CB8AC3E}">
        <p14:creationId xmlns:p14="http://schemas.microsoft.com/office/powerpoint/2010/main" val="398742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52462"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52462" eaLnBrk="0" fontAlgn="base" hangingPunct="0">
              <a:spcBef>
                <a:spcPct val="30000"/>
              </a:spcBef>
              <a:spcAft>
                <a:spcPct val="0"/>
              </a:spcAft>
              <a:defRPr/>
            </a:pPr>
            <a:endParaRPr lang="en-US" dirty="0">
              <a:solidFill>
                <a:srgbClr val="000000"/>
              </a:solidFill>
              <a:latin typeface="Times New Roman" pitchFamily="18" charset="0"/>
            </a:endParaRPr>
          </a:p>
          <a:p>
            <a:pPr defTabSz="952462"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52462" eaLnBrk="0" fontAlgn="base" hangingPunct="0">
              <a:spcBef>
                <a:spcPct val="30000"/>
              </a:spcBef>
              <a:spcAft>
                <a:spcPct val="0"/>
              </a:spcAft>
              <a:defRPr/>
            </a:pPr>
            <a:endParaRPr lang="en-US" dirty="0">
              <a:solidFill>
                <a:srgbClr val="000000"/>
              </a:solidFill>
              <a:latin typeface="Times New Roman" pitchFamily="18" charset="0"/>
            </a:endParaRPr>
          </a:p>
          <a:p>
            <a:pPr defTabSz="952462"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52462" eaLnBrk="0" fontAlgn="base" hangingPunct="0">
              <a:spcBef>
                <a:spcPct val="30000"/>
              </a:spcBef>
              <a:spcAft>
                <a:spcPct val="0"/>
              </a:spcAft>
              <a:defRPr/>
            </a:pPr>
            <a:endParaRPr lang="en-US" dirty="0">
              <a:solidFill>
                <a:srgbClr val="000000"/>
              </a:solidFill>
              <a:latin typeface="Times New Roman" pitchFamily="18" charset="0"/>
            </a:endParaRPr>
          </a:p>
          <a:p>
            <a:pPr defTabSz="952462"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52462" eaLnBrk="0" fontAlgn="base" hangingPunct="0">
              <a:spcBef>
                <a:spcPct val="30000"/>
              </a:spcBef>
              <a:spcAft>
                <a:spcPct val="0"/>
              </a:spcAft>
              <a:defRPr/>
            </a:pPr>
            <a:endParaRPr lang="en-US" dirty="0">
              <a:solidFill>
                <a:srgbClr val="000000"/>
              </a:solidFill>
              <a:latin typeface="Times New Roman" pitchFamily="18" charset="0"/>
            </a:endParaRPr>
          </a:p>
          <a:p>
            <a:pPr defTabSz="952462"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5246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5246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52462"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5246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0110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594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932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8324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5351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1462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6478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6126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5651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6327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6629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76981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299560" y="1493245"/>
            <a:ext cx="8749866" cy="425193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Abadi" panose="020B0604020104020204" pitchFamily="34" charset="0"/>
              </a:rPr>
              <a:t>What happened?</a:t>
            </a:r>
          </a:p>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 tipper trailer with crusher material was offloading sand. After completing the offloading, while moving forward, the raised tipper body came into contact with an overhead 33 kV power line at an approximate height of 8.5 meters. This resulted in damage to five tyres of the tipper truck and damage to the overhead grid line</a:t>
            </a:r>
            <a:r>
              <a:rPr lang="en-US" sz="1400" dirty="0">
                <a:solidFill>
                  <a:prstClr val="black"/>
                </a:solidFill>
                <a:latin typeface="Calibri"/>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no injury was reported.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05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Operation of a vehicle in close proximity to an energized overhead line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Failure to comply with the permit-to-work system &amp; SP 1242 (Working near OHL)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Risk Normalization and complacency of the supervisor and the driver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 banksman present to guide the movement.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Inadequate supervision and poor communication between involved departments.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Supplier Mobilization process not followed.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1714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Always comply with the PTW System</a:t>
            </a:r>
          </a:p>
          <a:p>
            <a:pPr marL="0" marR="0" lvl="0" indent="-1714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Always assess the risks of the unloading area</a:t>
            </a:r>
          </a:p>
          <a:p>
            <a:pPr marL="0" marR="0" lvl="0" indent="-1714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Maintain clear communication and coordination between store, civil, and materials teams</a:t>
            </a:r>
          </a:p>
        </p:txBody>
      </p:sp>
      <p:sp>
        <p:nvSpPr>
          <p:cNvPr id="14" name="Rectangle 13">
            <a:extLst>
              <a:ext uri="{FF2B5EF4-FFF2-40B4-BE49-F238E27FC236}">
                <a16:creationId xmlns:a16="http://schemas.microsoft.com/office/drawing/2014/main" id="{27AC772E-6015-4076-A0DC-005445BF4556}"/>
              </a:ext>
            </a:extLst>
          </p:cNvPr>
          <p:cNvSpPr/>
          <p:nvPr/>
        </p:nvSpPr>
        <p:spPr>
          <a:xfrm>
            <a:off x="346509" y="1031164"/>
            <a:ext cx="8498959" cy="400110"/>
          </a:xfrm>
          <a:prstGeom prst="rect">
            <a:avLst/>
          </a:prstGeom>
          <a:solidFill>
            <a:srgbClr val="FFC000"/>
          </a:solidFill>
        </p:spPr>
        <p:txBody>
          <a:bodyPr wrap="square">
            <a:spAutoFit/>
          </a:bodyPr>
          <a:lstStyle/>
          <a:p>
            <a:pPr/>
            <a:r>
              <a:rPr lang="en-US" sz="2000" b="1" dirty="0">
                <a:solidFill>
                  <a:srgbClr val="0D38B3"/>
                </a:solidFill>
                <a:latin typeface="Arial" panose="020B0604020202020204" pitchFamily="34" charset="0"/>
                <a:cs typeface="Arial" panose="020B0604020202020204" pitchFamily="34" charset="0"/>
              </a:rPr>
              <a:t>Target Audience: </a:t>
            </a:r>
            <a:r>
              <a:rPr lang="en-US" b="1" dirty="0">
                <a:solidFill>
                  <a:srgbClr val="FF0000"/>
                </a:solidFill>
                <a:latin typeface="Calibri" panose="020F0502020204030204"/>
              </a:rPr>
              <a:t>Logistics, Operation &amp; Construction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12" name="TextBox 16">
            <a:extLst>
              <a:ext uri="{FF2B5EF4-FFF2-40B4-BE49-F238E27FC236}">
                <a16:creationId xmlns:a16="http://schemas.microsoft.com/office/drawing/2014/main" id="{AB45AE54-ADE6-4977-A3E1-A194B7CC59A0}"/>
              </a:ext>
            </a:extLst>
          </p:cNvPr>
          <p:cNvSpPr txBox="1">
            <a:spLocks noChangeArrowheads="1"/>
          </p:cNvSpPr>
          <p:nvPr/>
        </p:nvSpPr>
        <p:spPr bwMode="auto">
          <a:xfrm>
            <a:off x="840775" y="5907593"/>
            <a:ext cx="8004693" cy="307777"/>
          </a:xfrm>
          <a:prstGeom prst="rect">
            <a:avLst/>
          </a:prstGeom>
          <a:solidFill>
            <a:schemeClr val="accent1"/>
          </a:solidFill>
        </p:spPr>
        <p:txBody>
          <a:bodyPr wrap="square" rtlCol="0">
            <a:spAutoFit/>
          </a:bodyPr>
          <a:lstStyle>
            <a:defPPr>
              <a:defRPr lang="en-US"/>
            </a:defPPr>
            <a:lvl1pPr marR="0" lvl="0" indent="0" algn="ctr" fontAlgn="base">
              <a:lnSpc>
                <a:spcPct val="100000"/>
              </a:lnSpc>
              <a:spcBef>
                <a:spcPct val="0"/>
              </a:spcBef>
              <a:spcAft>
                <a:spcPct val="0"/>
              </a:spcAft>
              <a:buClrTx/>
              <a:buSzTx/>
              <a:buFontTx/>
              <a:buNone/>
              <a:tabLst/>
              <a:defRPr kumimoji="0" sz="1400" b="1" i="0" u="none" strike="noStrike" cap="none" spc="0" normalizeH="0" baseline="0">
                <a:ln>
                  <a:noFill/>
                </a:ln>
                <a:solidFill>
                  <a:srgbClr val="FFFF00"/>
                </a:solidFill>
                <a:effectLst/>
                <a:uLnTx/>
                <a:uFillTx/>
                <a:latin typeface="Tahoma" pitchFamily="34" charset="0"/>
                <a:ea typeface="MS PGothic" pitchFamily="34" charset="-128"/>
              </a:defRPr>
            </a:lvl1pPr>
            <a:lvl2pPr>
              <a:defRPr/>
            </a:lvl2pPr>
            <a:lvl3pPr>
              <a:defRPr/>
            </a:lvl3pPr>
            <a:lvl4pPr>
              <a:defRPr/>
            </a:lvl4pPr>
            <a:lvl5pPr>
              <a:defRPr/>
            </a:lvl5pPr>
            <a:lvl6pPr>
              <a:defRPr/>
            </a:lvl6pPr>
            <a:lvl7pPr>
              <a:defRPr/>
            </a:lvl7pPr>
            <a:lvl8pPr>
              <a:defRPr/>
            </a:lvl8pPr>
            <a:lvl9pPr>
              <a:defRPr/>
            </a:lvl9pPr>
          </a:lstStyle>
          <a:p>
            <a:pPr/>
            <a:r>
              <a:rPr lang="en-US" dirty="0"/>
              <a:t>‘DO NOT  EXECUTE ANY TASK WITHOUT A VALID PERMIT’</a:t>
            </a:r>
          </a:p>
        </p:txBody>
      </p:sp>
      <p:pic>
        <p:nvPicPr>
          <p:cNvPr id="3" name="Picture 2">
            <a:extLst>
              <a:ext uri="{FF2B5EF4-FFF2-40B4-BE49-F238E27FC236}">
                <a16:creationId xmlns:a16="http://schemas.microsoft.com/office/drawing/2014/main" id="{6548C67F-3C34-75F4-5FD2-7108B6046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7254" y="3989764"/>
            <a:ext cx="2645186" cy="1877014"/>
          </a:xfrm>
          <a:prstGeom prst="rect">
            <a:avLst/>
          </a:prstGeom>
        </p:spPr>
      </p:pic>
      <p:sp>
        <p:nvSpPr>
          <p:cNvPr id="19" name="Freeform 132">
            <a:extLst>
              <a:ext uri="{FF2B5EF4-FFF2-40B4-BE49-F238E27FC236}">
                <a16:creationId xmlns:a16="http://schemas.microsoft.com/office/drawing/2014/main" id="{5A8058CB-63F1-9EC5-36A6-9E9FE8672D30}"/>
              </a:ext>
            </a:extLst>
          </p:cNvPr>
          <p:cNvSpPr/>
          <p:nvPr/>
        </p:nvSpPr>
        <p:spPr bwMode="auto">
          <a:xfrm>
            <a:off x="11270208" y="5399433"/>
            <a:ext cx="575282" cy="46485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Oval 5">
            <a:extLst>
              <a:ext uri="{FF2B5EF4-FFF2-40B4-BE49-F238E27FC236}">
                <a16:creationId xmlns:a16="http://schemas.microsoft.com/office/drawing/2014/main" id="{BC8BD5F6-A089-DF5F-2FC9-109D3C79FE71}"/>
              </a:ext>
            </a:extLst>
          </p:cNvPr>
          <p:cNvSpPr/>
          <p:nvPr/>
        </p:nvSpPr>
        <p:spPr>
          <a:xfrm>
            <a:off x="11268075" y="3989764"/>
            <a:ext cx="757484" cy="10013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ABBB4F75-197D-D71B-2F11-4DB5B015F985}"/>
              </a:ext>
            </a:extLst>
          </p:cNvPr>
          <p:cNvSpPr/>
          <p:nvPr/>
        </p:nvSpPr>
        <p:spPr>
          <a:xfrm>
            <a:off x="10559674" y="4630527"/>
            <a:ext cx="757484" cy="10013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22994F55-3052-C831-1A66-1CEF8D4A6E53}"/>
              </a:ext>
            </a:extLst>
          </p:cNvPr>
          <p:cNvPicPr>
            <a:picLocks noChangeAspect="1"/>
          </p:cNvPicPr>
          <p:nvPr/>
        </p:nvPicPr>
        <p:blipFill>
          <a:blip r:embed="rId4"/>
          <a:stretch>
            <a:fillRect/>
          </a:stretch>
        </p:blipFill>
        <p:spPr>
          <a:xfrm>
            <a:off x="9168883" y="1173359"/>
            <a:ext cx="2801928" cy="2132748"/>
          </a:xfrm>
          <a:prstGeom prst="rect">
            <a:avLst/>
          </a:prstGeom>
        </p:spPr>
      </p:pic>
      <p:sp>
        <p:nvSpPr>
          <p:cNvPr id="11" name="Line 129">
            <a:extLst>
              <a:ext uri="{FF2B5EF4-FFF2-40B4-BE49-F238E27FC236}">
                <a16:creationId xmlns:a16="http://schemas.microsoft.com/office/drawing/2014/main" id="{E962BD65-E3C8-D147-44F5-42C6E1F9C88F}"/>
              </a:ext>
            </a:extLst>
          </p:cNvPr>
          <p:cNvSpPr>
            <a:spLocks noChangeShapeType="1"/>
          </p:cNvSpPr>
          <p:nvPr/>
        </p:nvSpPr>
        <p:spPr bwMode="auto">
          <a:xfrm>
            <a:off x="11516629" y="2822123"/>
            <a:ext cx="396439" cy="464860"/>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Line 130">
            <a:extLst>
              <a:ext uri="{FF2B5EF4-FFF2-40B4-BE49-F238E27FC236}">
                <a16:creationId xmlns:a16="http://schemas.microsoft.com/office/drawing/2014/main" id="{33310058-2A87-38B4-5282-E32FD88F1242}"/>
              </a:ext>
            </a:extLst>
          </p:cNvPr>
          <p:cNvSpPr>
            <a:spLocks noChangeShapeType="1"/>
          </p:cNvSpPr>
          <p:nvPr/>
        </p:nvSpPr>
        <p:spPr bwMode="auto">
          <a:xfrm flipV="1">
            <a:off x="11520789" y="2816030"/>
            <a:ext cx="371651" cy="45876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9" name="Picture 8">
            <a:extLst>
              <a:ext uri="{FF2B5EF4-FFF2-40B4-BE49-F238E27FC236}">
                <a16:creationId xmlns:a16="http://schemas.microsoft.com/office/drawing/2014/main" id="{10D68482-D37C-6B37-F002-3233F0ED14A1}"/>
              </a:ext>
            </a:extLst>
          </p:cNvPr>
          <p:cNvPicPr>
            <a:picLocks noChangeAspect="1"/>
          </p:cNvPicPr>
          <p:nvPr/>
        </p:nvPicPr>
        <p:blipFill>
          <a:blip r:embed="rId5"/>
          <a:stretch>
            <a:fillRect/>
          </a:stretch>
        </p:blipFill>
        <p:spPr>
          <a:xfrm>
            <a:off x="11401425" y="4135928"/>
            <a:ext cx="491015" cy="709007"/>
          </a:xfrm>
          <a:prstGeom prst="rect">
            <a:avLst/>
          </a:prstGeom>
        </p:spPr>
      </p:pic>
      <p:graphicFrame>
        <p:nvGraphicFramePr>
          <p:cNvPr id="5" name="Table 4">
            <a:extLst>
              <a:ext uri="{FF2B5EF4-FFF2-40B4-BE49-F238E27FC236}">
                <a16:creationId xmlns:a16="http://schemas.microsoft.com/office/drawing/2014/main" id="{59923CE1-5D98-6F61-C5D6-7347A8801ACB}"/>
              </a:ext>
            </a:extLst>
          </p:cNvPr>
          <p:cNvGraphicFramePr>
            <a:graphicFrameLocks noGrp="1"/>
          </p:cNvGraphicFramePr>
          <p:nvPr>
            <p:extLst>
              <p:ext uri="{D42A27DB-BD31-4B8C-83A1-F6EECF244321}">
                <p14:modId xmlns:p14="http://schemas.microsoft.com/office/powerpoint/2010/main" val="1714375551"/>
              </p:ext>
            </p:extLst>
          </p:nvPr>
        </p:nvGraphicFramePr>
        <p:xfrm>
          <a:off x="292152" y="511993"/>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741680">
                  <a:extLst>
                    <a:ext uri="{9D8B030D-6E8A-4147-A177-3AD203B41FA5}">
                      <a16:colId xmlns:a16="http://schemas.microsoft.com/office/drawing/2014/main" val="2001367833"/>
                    </a:ext>
                  </a:extLst>
                </a:gridCol>
                <a:gridCol w="1117600">
                  <a:extLst>
                    <a:ext uri="{9D8B030D-6E8A-4147-A177-3AD203B41FA5}">
                      <a16:colId xmlns:a16="http://schemas.microsoft.com/office/drawing/2014/main" val="2964666558"/>
                    </a:ext>
                  </a:extLst>
                </a:gridCol>
                <a:gridCol w="133467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20.10.2025 15:50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IFADAH#</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dirty="0">
                          <a:ln>
                            <a:noFill/>
                          </a:ln>
                          <a:solidFill>
                            <a:srgbClr val="4472C4"/>
                          </a:solidFill>
                          <a:effectLst/>
                          <a:uLnTx/>
                          <a:uFillTx/>
                          <a:latin typeface="+mn-lt"/>
                          <a:ea typeface="+mn-ea"/>
                          <a:cs typeface="+mn-cs"/>
                        </a:rPr>
                        <a:t>25579500</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OHL </a:t>
                      </a:r>
                    </a:p>
                    <a:p>
                      <a:r>
                        <a:rPr kumimoji="0" lang="en-US" sz="1200" b="1" u="none" strike="noStrike" kern="1200" cap="none" spc="0" normalizeH="0" baseline="0" noProof="0" dirty="0">
                          <a:ln>
                            <a:noFill/>
                          </a:ln>
                          <a:solidFill>
                            <a:srgbClr val="4472C4"/>
                          </a:solidFill>
                          <a:effectLst/>
                          <a:uLnTx/>
                          <a:uFillTx/>
                        </a:rPr>
                        <a:t>Oil Deferment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2A/0P </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dirty="0">
                          <a:ln>
                            <a:noFill/>
                          </a:ln>
                          <a:solidFill>
                            <a:srgbClr val="4472C4"/>
                          </a:solidFill>
                          <a:effectLst/>
                          <a:uLnTx/>
                          <a:uFillTx/>
                          <a:latin typeface="+mn-lt"/>
                          <a:ea typeface="+mn-ea"/>
                          <a:cs typeface="+mn-cs"/>
                        </a:rPr>
                        <a:t>Offloading </a:t>
                      </a:r>
                    </a:p>
                    <a:p>
                      <a:r>
                        <a:rPr kumimoji="0" lang="en-US" sz="1200" b="1" u="none" strike="noStrike" kern="1200" cap="none" spc="0" normalizeH="0" baseline="0" dirty="0">
                          <a:ln>
                            <a:noFill/>
                          </a:ln>
                          <a:solidFill>
                            <a:srgbClr val="4472C4"/>
                          </a:solidFill>
                          <a:effectLst/>
                          <a:uLnTx/>
                          <a:uFillTx/>
                          <a:latin typeface="+mn-lt"/>
                          <a:ea typeface="+mn-ea"/>
                          <a:cs typeface="+mn-cs"/>
                        </a:rPr>
                        <a:t>Marmul </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8" name="Picture 7">
            <a:extLst>
              <a:ext uri="{FF2B5EF4-FFF2-40B4-BE49-F238E27FC236}">
                <a16:creationId xmlns:a16="http://schemas.microsoft.com/office/drawing/2014/main" id="{3673C609-F657-6A85-A537-C91DAE1BD3AB}"/>
              </a:ext>
            </a:extLst>
          </p:cNvPr>
          <p:cNvPicPr>
            <a:picLocks noChangeAspect="1"/>
          </p:cNvPicPr>
          <p:nvPr/>
        </p:nvPicPr>
        <p:blipFill>
          <a:blip r:embed="rId6"/>
          <a:stretch>
            <a:fillRect/>
          </a:stretch>
        </p:blipFill>
        <p:spPr>
          <a:xfrm>
            <a:off x="2044814" y="6408628"/>
            <a:ext cx="5596613" cy="377985"/>
          </a:xfrm>
          <a:prstGeom prst="rect">
            <a:avLst/>
          </a:prstGeom>
        </p:spPr>
      </p:pic>
    </p:spTree>
    <p:extLst>
      <p:ext uri="{BB962C8B-B14F-4D97-AF65-F5344CB8AC3E}">
        <p14:creationId xmlns:p14="http://schemas.microsoft.com/office/powerpoint/2010/main" val="131803386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92983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8BF9FD3-20CA-4FB6-AF75-0661BD29944B}"/>
</file>

<file path=customXml/itemProps2.xml><?xml version="1.0" encoding="utf-8"?>
<ds:datastoreItem xmlns:ds="http://schemas.openxmlformats.org/officeDocument/2006/customXml" ds:itemID="{BC10024B-AF8E-4BFA-84BC-3FB9EC179DA6}"/>
</file>

<file path=customXml/itemProps3.xml><?xml version="1.0" encoding="utf-8"?>
<ds:datastoreItem xmlns:ds="http://schemas.openxmlformats.org/officeDocument/2006/customXml" ds:itemID="{7EC48124-39DB-42E1-BFEB-92ED71655EA0}"/>
</file>

<file path=docProps/app.xml><?xml version="1.0" encoding="utf-8"?>
<Properties xmlns="http://schemas.openxmlformats.org/officeDocument/2006/extended-properties" xmlns:vt="http://schemas.openxmlformats.org/officeDocument/2006/docPropsVTypes">
  <TotalTime>15</TotalTime>
  <Words>375</Words>
  <Application>Microsoft Office PowerPoint</Application>
  <PresentationFormat>Widescreen</PresentationFormat>
  <Paragraphs>49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Abadi</vt:lpstr>
      <vt:lpstr>Aptos</vt:lpstr>
      <vt:lpstr>Arial</vt:lpstr>
      <vt:lpstr>Calibri</vt:lpstr>
      <vt:lpstr>Gill Sans</vt:lpstr>
      <vt:lpstr>Tahoma</vt:lpstr>
      <vt:lpstr>Times New Roman</vt:lpstr>
      <vt:lpstr>Wingdings</vt:lpstr>
      <vt:lpstr>2_Office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HiPo_33_ Tipper body  contact with OHL .</dc:title>
  <dc:creator>Rawahi, Ahmed MSE34</dc:creator>
  <cp:lastModifiedBy>Rawahi, Ahmed MSE34</cp:lastModifiedBy>
  <cp:revision>2</cp:revision>
  <dcterms:created xsi:type="dcterms:W3CDTF">2026-01-12T10:32:00Z</dcterms:created>
  <dcterms:modified xsi:type="dcterms:W3CDTF">2026-01-12T10:47:09Z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