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7"/>
  </p:notesMasterIdLst>
  <p:sldIdLst>
    <p:sldId id="2147482453" r:id="rId5"/>
    <p:sldId id="214748245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0BBA6-6171-4C65-80EF-8A054F947681}" type="datetimeFigureOut">
              <a:rPr lang="en-US" smtClean="0"/>
              <a:t>03/02/2026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FA5B5-E14C-4896-975E-94D81714D300}" type="slidenum">
              <a:rPr lang="en-US" smtClean="0"/>
              <a:t>‹#›</a:t>
            </a:fld>
            <a:endParaRPr lang="en-US"/>
          </a:p>
        </p:txBody>
      </p:sp>
    </p:spTree>
    <p:extLst>
      <p:ext uri="{BB962C8B-B14F-4D97-AF65-F5344CB8AC3E}">
        <p14:creationId xmlns:p14="http://schemas.microsoft.com/office/powerpoint/2010/main" val="2301679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4.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3503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16772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61732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54042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19011"/>
            <a:ext cx="11082528" cy="384721"/>
          </a:xfrm>
        </p:spPr>
        <p:txBody>
          <a:bodyPr vert="horz" wrap="square" lIns="0" tIns="0" rIns="0" bIns="0" rtlCol="0" anchor="b" anchorCtr="0">
            <a:sp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03861"/>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100584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211122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03/02/2026</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5205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91684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266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0273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7586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2014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8127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069935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33771129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399340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lang="en-US" sz="1200" dirty="0">
              <a:solidFill>
                <a:prstClr val="black"/>
              </a:solidFill>
              <a:latin typeface="Calibri" panose="020F0502020204030204"/>
              <a:ea typeface="宋体" panose="02010600030101010101" pitchFamily="2" charset="-122"/>
            </a:endParaRPr>
          </a:p>
          <a:p>
            <a:pPr marL="114300" lvl="0" indent="-114300">
              <a:defRPr/>
            </a:pPr>
            <a:r>
              <a:rPr lang="en-US" sz="1200" dirty="0">
                <a:solidFill>
                  <a:prstClr val="black"/>
                </a:solidFill>
                <a:latin typeface="Calibri" panose="020F0502020204030204"/>
                <a:ea typeface="宋体" panose="02010600030101010101" pitchFamily="2" charset="-122"/>
              </a:rPr>
              <a:t>During a rig move, the crane positioned last in the convoy failed to stop in time when the convoy halted due to road construction. The crane boom struck the TDS load on the trailer ahead, pushing it into the Diesel Tank Trailer in front. The crane operator was checked at hospital but sustained no injuries. The incident caused equipment damage but no personnel harm highlighting the need for improved situational awareness during convoy operations</a:t>
            </a:r>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a:ea typeface="宋体" panose="02010600030101010101" pitchFamily="2" charset="-122"/>
              </a:rPr>
              <a:t>The crew failed to identify the potential hazard resulting from unsafe hand positioning.</a:t>
            </a:r>
          </a:p>
          <a:p>
            <a:pPr marL="115888" lvl="0" indent="-115888" algn="just">
              <a:buFont typeface="Arial" panose="020B0604020202020204" pitchFamily="34" charset="0"/>
              <a:buChar char="•"/>
              <a:defRPr/>
            </a:pPr>
            <a:r>
              <a:rPr lang="en-US" sz="1200" dirty="0">
                <a:solidFill>
                  <a:prstClr val="black"/>
                </a:solidFill>
                <a:latin typeface="Calibri" panose="020F0502020204030204"/>
                <a:ea typeface="宋体" panose="02010600030101010101" pitchFamily="2" charset="-122"/>
              </a:rPr>
              <a:t>Driver (Crane Operator) was distracted while driving, was not paying attention to the traffic that was slowing down and did not maintain a safe distance from the Trailer in front of him.</a:t>
            </a:r>
          </a:p>
          <a:p>
            <a:pPr marL="115888" lvl="0" indent="-115888" algn="just">
              <a:buFont typeface="Arial" panose="020B0604020202020204" pitchFamily="34" charset="0"/>
              <a:buChar char="•"/>
              <a:defRPr/>
            </a:pPr>
            <a:r>
              <a:rPr lang="en-US" sz="1200" dirty="0">
                <a:solidFill>
                  <a:prstClr val="black"/>
                </a:solidFill>
                <a:latin typeface="Calibri" panose="020F0502020204030204"/>
                <a:ea typeface="宋体" panose="02010600030101010101" pitchFamily="2" charset="-122"/>
              </a:rPr>
              <a:t>The convoy encountered road construction, which created dust and required a diversion. As a result, the  ROP convoy stopped to allow only one vehicle to pass at a time for Over Dimension Cargo guidance.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F3F3F"/>
              </a:solidFill>
              <a:effectLst/>
              <a:uLnTx/>
              <a:uFillTx/>
              <a:latin typeface="Segoe UI"/>
              <a:ea typeface="+mn-ea"/>
              <a:cs typeface="Arial" panose="020B0604020202020204" pitchFamily="34" charset="0"/>
            </a:endParaRPr>
          </a:p>
          <a:p>
            <a:pPr algn="just">
              <a:defRPr/>
            </a:pPr>
            <a:r>
              <a:rPr lang="en-US" sz="1600" b="1" dirty="0">
                <a:solidFill>
                  <a:srgbClr val="0070C0"/>
                </a:solidFill>
                <a:latin typeface="Tahoma" pitchFamily="34" charset="0"/>
                <a:ea typeface="宋体" panose="02010600030101010101" pitchFamily="2" charset="-122"/>
              </a:rPr>
              <a:t>Your learning from this incident: </a:t>
            </a:r>
          </a:p>
          <a:p>
            <a:pPr algn="just">
              <a:defRPr/>
            </a:pPr>
            <a:endParaRPr lang="en-US" sz="1200" dirty="0">
              <a:solidFill>
                <a:prstClr val="black"/>
              </a:solidFill>
              <a:latin typeface="Calibri" panose="020F0502020204030204"/>
              <a:ea typeface="宋体" panose="02010600030101010101" pitchFamily="2" charset="-122"/>
            </a:endParaRPr>
          </a:p>
          <a:p>
            <a:pPr marL="285750" indent="-285750" algn="just">
              <a:buFont typeface="Arial" panose="020B0604020202020204" pitchFamily="34" charset="0"/>
              <a:buChar char="•"/>
              <a:defRPr/>
            </a:pPr>
            <a:r>
              <a:rPr lang="en-US" sz="1200" dirty="0">
                <a:solidFill>
                  <a:prstClr val="black"/>
                </a:solidFill>
                <a:latin typeface="Calibri" panose="020F0502020204030204"/>
                <a:ea typeface="宋体" panose="02010600030101010101" pitchFamily="2" charset="-122"/>
              </a:rPr>
              <a:t>Always pay attention while driving-Don’t get distracted.</a:t>
            </a:r>
          </a:p>
          <a:p>
            <a:pPr marL="285750" indent="-285750" algn="just">
              <a:buFont typeface="Arial" panose="020B0604020202020204" pitchFamily="34" charset="0"/>
              <a:buChar char="•"/>
              <a:defRPr/>
            </a:pPr>
            <a:r>
              <a:rPr lang="en-US" sz="1200" dirty="0">
                <a:solidFill>
                  <a:prstClr val="black"/>
                </a:solidFill>
                <a:latin typeface="Calibri" panose="020F0502020204030204"/>
                <a:ea typeface="宋体" panose="02010600030101010101" pitchFamily="2" charset="-122"/>
              </a:rPr>
              <a:t>Always ensure that there is adequate distance between the vehicles </a:t>
            </a:r>
          </a:p>
          <a:p>
            <a:pPr marL="285750" indent="-285750" algn="just">
              <a:buFont typeface="Arial" panose="020B0604020202020204" pitchFamily="34" charset="0"/>
              <a:buChar char="•"/>
              <a:defRPr/>
            </a:pPr>
            <a:r>
              <a:rPr lang="en-US" sz="1200" dirty="0">
                <a:solidFill>
                  <a:prstClr val="black"/>
                </a:solidFill>
                <a:latin typeface="Calibri" panose="020F0502020204030204"/>
                <a:ea typeface="宋体" panose="02010600030101010101" pitchFamily="2" charset="-122"/>
              </a:rPr>
              <a:t>Always Identify the Dust Hazard which could impact the visibility During the Rig Move Operation.</a:t>
            </a:r>
          </a:p>
          <a:p>
            <a:pPr marL="285750" indent="-285750" algn="just">
              <a:buFont typeface="Arial" panose="020B0604020202020204" pitchFamily="34" charset="0"/>
              <a:buChar char="•"/>
              <a:defRPr/>
            </a:pPr>
            <a:r>
              <a:rPr lang="en-US" sz="1200" dirty="0">
                <a:solidFill>
                  <a:prstClr val="black"/>
                </a:solidFill>
                <a:latin typeface="Calibri" panose="020F0502020204030204"/>
                <a:ea typeface="宋体" panose="02010600030101010101" pitchFamily="2" charset="-122"/>
              </a:rPr>
              <a:t>Always use defensive </a:t>
            </a:r>
            <a:r>
              <a:rPr lang="en-US" sz="1200">
                <a:solidFill>
                  <a:prstClr val="black"/>
                </a:solidFill>
                <a:latin typeface="Calibri" panose="020F0502020204030204"/>
                <a:ea typeface="宋体" panose="02010600030101010101" pitchFamily="2" charset="-122"/>
              </a:rPr>
              <a:t>driving techniques</a:t>
            </a:r>
            <a:endParaRPr lang="en-US" sz="1600" b="1" dirty="0">
              <a:solidFill>
                <a:srgbClr val="0070C0"/>
              </a:solidFill>
              <a:latin typeface="Tahoma" pitchFamily="34" charset="0"/>
              <a:ea typeface="宋体" panose="02010600030101010101" pitchFamily="2" charset="-122"/>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a:t>
            </a:r>
            <a:r>
              <a:rPr kumimoji="0" lang="en-US" sz="2400" b="0" i="0" u="none" strike="noStrike" kern="0" cap="none" spc="0" normalizeH="0" baseline="0" noProof="0" dirty="0" err="1">
                <a:ln>
                  <a:noFill/>
                </a:ln>
                <a:solidFill>
                  <a:srgbClr val="FFFFFF"/>
                </a:solidFill>
                <a:effectLst/>
                <a:uLnTx/>
                <a:uFillTx/>
                <a:latin typeface="Calibri" panose="020F0502020204030204" pitchFamily="34" charset="0"/>
                <a:ea typeface="+mn-ea"/>
                <a:cs typeface="+mn-cs"/>
              </a:rPr>
              <a:t>explainig</a:t>
            </a: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lvl="0">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lang="en-US" b="1" dirty="0">
                <a:solidFill>
                  <a:srgbClr val="FF0000"/>
                </a:solidFill>
                <a:cs typeface="Segoe UI"/>
              </a:rPr>
              <a:t>Drivers, Crane operators</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16362" y="6017085"/>
            <a:ext cx="7791263" cy="338554"/>
          </a:xfrm>
          <a:prstGeom prst="rect">
            <a:avLst/>
          </a:prstGeom>
          <a:solidFill>
            <a:schemeClr val="accent1"/>
          </a:solidFill>
        </p:spPr>
        <p:txBody>
          <a:bodyPr wrap="square" rtlCol="0">
            <a:spAutoFit/>
          </a:bodyPr>
          <a:lstStyle/>
          <a:p>
            <a:pPr lvl="0" algn="ctr" fontAlgn="base">
              <a:spcBef>
                <a:spcPct val="0"/>
              </a:spcBef>
              <a:spcAft>
                <a:spcPct val="0"/>
              </a:spcAft>
              <a:defRPr/>
            </a:pPr>
            <a:r>
              <a:rPr lang="en-US" sz="1600" b="1" dirty="0">
                <a:solidFill>
                  <a:srgbClr val="FFFF00"/>
                </a:solidFill>
                <a:latin typeface="Tahoma" pitchFamily="34" charset="0"/>
                <a:ea typeface="MS PGothic" pitchFamily="34" charset="-128"/>
              </a:rPr>
              <a:t>Avoid distraction and maintain a Safe following distance</a:t>
            </a:r>
          </a:p>
        </p:txBody>
      </p:sp>
      <p:graphicFrame>
        <p:nvGraphicFramePr>
          <p:cNvPr id="6" name="Table 5">
            <a:extLst>
              <a:ext uri="{FF2B5EF4-FFF2-40B4-BE49-F238E27FC236}">
                <a16:creationId xmlns:a16="http://schemas.microsoft.com/office/drawing/2014/main" id="{19716BC4-5EC5-8E87-9486-5D20C06820A5}"/>
              </a:ext>
            </a:extLst>
          </p:cNvPr>
          <p:cNvGraphicFramePr>
            <a:graphicFrameLocks noGrp="1"/>
          </p:cNvGraphicFramePr>
          <p:nvPr>
            <p:extLst>
              <p:ext uri="{D42A27DB-BD31-4B8C-83A1-F6EECF244321}">
                <p14:modId xmlns:p14="http://schemas.microsoft.com/office/powerpoint/2010/main" val="3735265287"/>
              </p:ext>
            </p:extLst>
          </p:nvPr>
        </p:nvGraphicFramePr>
        <p:xfrm>
          <a:off x="458552" y="509072"/>
          <a:ext cx="11661728" cy="457200"/>
        </p:xfrm>
        <a:graphic>
          <a:graphicData uri="http://schemas.openxmlformats.org/drawingml/2006/table">
            <a:tbl>
              <a:tblPr firstRow="1" bandRow="1">
                <a:tableStyleId>{F5AB1C69-6EDB-4FF4-983F-18BD219EF322}</a:tableStyleId>
              </a:tblPr>
              <a:tblGrid>
                <a:gridCol w="651282">
                  <a:extLst>
                    <a:ext uri="{9D8B030D-6E8A-4147-A177-3AD203B41FA5}">
                      <a16:colId xmlns:a16="http://schemas.microsoft.com/office/drawing/2014/main" val="2915212829"/>
                    </a:ext>
                  </a:extLst>
                </a:gridCol>
                <a:gridCol w="1034133">
                  <a:extLst>
                    <a:ext uri="{9D8B030D-6E8A-4147-A177-3AD203B41FA5}">
                      <a16:colId xmlns:a16="http://schemas.microsoft.com/office/drawing/2014/main" val="1263731317"/>
                    </a:ext>
                  </a:extLst>
                </a:gridCol>
                <a:gridCol w="1050437">
                  <a:extLst>
                    <a:ext uri="{9D8B030D-6E8A-4147-A177-3AD203B41FA5}">
                      <a16:colId xmlns:a16="http://schemas.microsoft.com/office/drawing/2014/main" val="3493424009"/>
                    </a:ext>
                  </a:extLst>
                </a:gridCol>
                <a:gridCol w="839714">
                  <a:extLst>
                    <a:ext uri="{9D8B030D-6E8A-4147-A177-3AD203B41FA5}">
                      <a16:colId xmlns:a16="http://schemas.microsoft.com/office/drawing/2014/main" val="578596613"/>
                    </a:ext>
                  </a:extLst>
                </a:gridCol>
                <a:gridCol w="1795903">
                  <a:extLst>
                    <a:ext uri="{9D8B030D-6E8A-4147-A177-3AD203B41FA5}">
                      <a16:colId xmlns:a16="http://schemas.microsoft.com/office/drawing/2014/main" val="710035722"/>
                    </a:ext>
                  </a:extLst>
                </a:gridCol>
                <a:gridCol w="1610085">
                  <a:extLst>
                    <a:ext uri="{9D8B030D-6E8A-4147-A177-3AD203B41FA5}">
                      <a16:colId xmlns:a16="http://schemas.microsoft.com/office/drawing/2014/main" val="1371902183"/>
                    </a:ext>
                  </a:extLst>
                </a:gridCol>
                <a:gridCol w="1456255">
                  <a:extLst>
                    <a:ext uri="{9D8B030D-6E8A-4147-A177-3AD203B41FA5}">
                      <a16:colId xmlns:a16="http://schemas.microsoft.com/office/drawing/2014/main" val="1814095484"/>
                    </a:ext>
                  </a:extLst>
                </a:gridCol>
                <a:gridCol w="748638">
                  <a:extLst>
                    <a:ext uri="{9D8B030D-6E8A-4147-A177-3AD203B41FA5}">
                      <a16:colId xmlns:a16="http://schemas.microsoft.com/office/drawing/2014/main" val="2001367833"/>
                    </a:ext>
                  </a:extLst>
                </a:gridCol>
                <a:gridCol w="1128085">
                  <a:extLst>
                    <a:ext uri="{9D8B030D-6E8A-4147-A177-3AD203B41FA5}">
                      <a16:colId xmlns:a16="http://schemas.microsoft.com/office/drawing/2014/main" val="2964666558"/>
                    </a:ext>
                  </a:extLst>
                </a:gridCol>
                <a:gridCol w="1347196">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04.11.2025 13:30 hrs</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IFADAH#</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latin typeface="+mn-lt"/>
                          <a:ea typeface="+mn-ea"/>
                          <a:cs typeface="+mn-cs"/>
                        </a:rPr>
                        <a:t>HiPo</a:t>
                      </a:r>
                      <a:r>
                        <a:rPr kumimoji="0" lang="en-US" sz="1200" b="1" u="none" strike="noStrike" kern="1200" cap="none" spc="0" normalizeH="0" baseline="0" noProof="0" dirty="0">
                          <a:ln>
                            <a:noFill/>
                          </a:ln>
                          <a:solidFill>
                            <a:srgbClr val="4472C4"/>
                          </a:solidFill>
                          <a:effectLst/>
                          <a:uLnTx/>
                          <a:uFillTx/>
                        </a:rPr>
                        <a:t>#35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dirty="0">
                          <a:ln>
                            <a:noFill/>
                          </a:ln>
                          <a:solidFill>
                            <a:srgbClr val="4472C4"/>
                          </a:solidFill>
                          <a:effectLst/>
                          <a:uLnTx/>
                          <a:uFillTx/>
                          <a:latin typeface="+mn-lt"/>
                          <a:ea typeface="+mn-ea"/>
                          <a:cs typeface="+mn-cs"/>
                        </a:rPr>
                        <a:t>25692862</a:t>
                      </a:r>
                      <a:r>
                        <a:rPr kumimoji="0" lang="en-US" sz="1200" b="1" u="none" strike="noStrike" kern="1200" cap="none" spc="0" normalizeH="0" baseline="0" noProof="0" dirty="0">
                          <a:ln>
                            <a:noFill/>
                          </a:ln>
                          <a:solidFill>
                            <a:srgbClr val="4472C4"/>
                          </a:solidFill>
                          <a:effectLst/>
                          <a:uLnTx/>
                          <a:uFillTx/>
                          <a:latin typeface="+mn-lt"/>
                          <a:ea typeface="+mn-ea"/>
                          <a:cs typeface="+mn-cs"/>
                        </a:rPr>
                        <a:t> </a:t>
                      </a:r>
                      <a:r>
                        <a:rPr kumimoji="0" lang="en-US" sz="1200" b="1" u="none" strike="noStrike" kern="1200" cap="none" spc="0" normalizeH="0" baseline="0" noProof="0" dirty="0">
                          <a:ln>
                            <a:noFill/>
                          </a:ln>
                          <a:solidFill>
                            <a:srgbClr val="4472C4"/>
                          </a:solidFill>
                          <a:effectLst/>
                          <a:uLnTx/>
                          <a:uFillTx/>
                        </a:rPr>
                        <a:t>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MVI</a:t>
                      </a:r>
                    </a:p>
                    <a:p>
                      <a:r>
                        <a:rPr kumimoji="0" lang="en-US" sz="1200" b="1" u="none" strike="noStrike" kern="1200" cap="none" spc="0" normalizeH="0" baseline="0" noProof="0" dirty="0">
                          <a:ln>
                            <a:noFill/>
                          </a:ln>
                          <a:solidFill>
                            <a:srgbClr val="4472C4"/>
                          </a:solidFill>
                          <a:effectLst/>
                          <a:uLnTx/>
                          <a:uFillTx/>
                        </a:rPr>
                        <a:t>Asset damage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0P/3A</a:t>
                      </a:r>
                    </a:p>
                    <a:p>
                      <a:r>
                        <a:rPr kumimoji="0" lang="en-GB" sz="1200" b="1" u="none" strike="noStrike" kern="1200" cap="none" spc="0" normalizeH="0" baseline="0" noProof="0" dirty="0">
                          <a:ln>
                            <a:noFill/>
                          </a:ln>
                          <a:solidFill>
                            <a:srgbClr val="4472C4"/>
                          </a:solidFill>
                          <a:effectLst/>
                          <a:uLnTx/>
                          <a:uFillTx/>
                          <a:latin typeface="+mn-lt"/>
                        </a:rPr>
                        <a:t>C4P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dirty="0">
                          <a:ln>
                            <a:noFill/>
                          </a:ln>
                          <a:solidFill>
                            <a:srgbClr val="4472C4"/>
                          </a:solidFill>
                          <a:effectLst/>
                          <a:uLnTx/>
                          <a:uFillTx/>
                          <a:latin typeface="+mn-lt"/>
                          <a:ea typeface="+mn-ea"/>
                          <a:cs typeface="+mn-cs"/>
                        </a:rPr>
                        <a:t>Rig Move  </a:t>
                      </a:r>
                    </a:p>
                    <a:p>
                      <a:r>
                        <a:rPr kumimoji="0" lang="en-US" sz="1200" b="1" u="none" strike="noStrike" kern="1200" cap="none" spc="0" normalizeH="0" baseline="0" dirty="0">
                          <a:ln>
                            <a:noFill/>
                          </a:ln>
                          <a:solidFill>
                            <a:srgbClr val="4472C4"/>
                          </a:solidFill>
                          <a:effectLst/>
                          <a:uLnTx/>
                          <a:uFillTx/>
                          <a:latin typeface="+mn-lt"/>
                          <a:ea typeface="+mn-ea"/>
                          <a:cs typeface="+mn-cs"/>
                        </a:rPr>
                        <a:t>Bahja</a:t>
                      </a:r>
                      <a:endParaRPr kumimoji="0" lang="en-GB"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pic>
        <p:nvPicPr>
          <p:cNvPr id="17" name="Picture 16">
            <a:extLst>
              <a:ext uri="{FF2B5EF4-FFF2-40B4-BE49-F238E27FC236}">
                <a16:creationId xmlns:a16="http://schemas.microsoft.com/office/drawing/2014/main" id="{4E1493AA-FB97-44B9-4F7F-A15D4F57AE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071" y="6552518"/>
            <a:ext cx="5590517" cy="377985"/>
          </a:xfrm>
          <a:prstGeom prst="rect">
            <a:avLst/>
          </a:prstGeom>
        </p:spPr>
      </p:pic>
      <p:pic>
        <p:nvPicPr>
          <p:cNvPr id="13" name="Picture 12">
            <a:extLst>
              <a:ext uri="{FF2B5EF4-FFF2-40B4-BE49-F238E27FC236}">
                <a16:creationId xmlns:a16="http://schemas.microsoft.com/office/drawing/2014/main" id="{CB32BD18-0D71-F994-0BF8-899099DC3B5E}"/>
              </a:ext>
            </a:extLst>
          </p:cNvPr>
          <p:cNvPicPr>
            <a:picLocks noChangeAspect="1"/>
          </p:cNvPicPr>
          <p:nvPr/>
        </p:nvPicPr>
        <p:blipFill>
          <a:blip r:embed="rId4"/>
          <a:stretch>
            <a:fillRect/>
          </a:stretch>
        </p:blipFill>
        <p:spPr>
          <a:xfrm>
            <a:off x="8332339" y="1310229"/>
            <a:ext cx="3710976" cy="2218813"/>
          </a:xfrm>
          <a:prstGeom prst="rect">
            <a:avLst/>
          </a:prstGeom>
          <a:ln w="19050">
            <a:solidFill>
              <a:srgbClr val="FF0000"/>
            </a:solidFill>
          </a:ln>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8278933" y="3234847"/>
            <a:ext cx="345259" cy="457200"/>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6" name="Picture 15">
            <a:extLst>
              <a:ext uri="{FF2B5EF4-FFF2-40B4-BE49-F238E27FC236}">
                <a16:creationId xmlns:a16="http://schemas.microsoft.com/office/drawing/2014/main" id="{ECA15B86-95E8-C816-20BD-2334F293D8AF}"/>
              </a:ext>
            </a:extLst>
          </p:cNvPr>
          <p:cNvPicPr>
            <a:picLocks noChangeAspect="1"/>
          </p:cNvPicPr>
          <p:nvPr/>
        </p:nvPicPr>
        <p:blipFill>
          <a:blip r:embed="rId5"/>
          <a:stretch>
            <a:fillRect/>
          </a:stretch>
        </p:blipFill>
        <p:spPr>
          <a:xfrm>
            <a:off x="8311965" y="3808612"/>
            <a:ext cx="3731350" cy="2292242"/>
          </a:xfrm>
          <a:prstGeom prst="rect">
            <a:avLst/>
          </a:prstGeom>
          <a:ln w="19050">
            <a:solidFill>
              <a:srgbClr val="008000"/>
            </a:solidFill>
          </a:ln>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8395592" y="5637412"/>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8090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83F2B-B3CE-4AB4-AB99-0AA90A5717A9}"/>
              </a:ext>
            </a:extLst>
          </p:cNvPr>
          <p:cNvSpPr/>
          <p:nvPr/>
        </p:nvSpPr>
        <p:spPr>
          <a:xfrm>
            <a:off x="631902" y="2644170"/>
            <a:ext cx="10928195"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ptos" panose="02110004020202020204"/>
              </a:rPr>
              <a:t>Disclaimer </a:t>
            </a:r>
            <a:endParaRPr lang="en-US" sz="1200" dirty="0">
              <a:solidFill>
                <a:prstClr val="black"/>
              </a:solidFill>
              <a:latin typeface="Aptos" panose="02110004020202020204"/>
            </a:endParaRPr>
          </a:p>
          <a:p>
            <a:r>
              <a:rPr lang="en-US" sz="1200" dirty="0">
                <a:solidFill>
                  <a:prstClr val="black"/>
                </a:solidFill>
                <a:latin typeface="Aptos" panose="02110004020202020204"/>
              </a:rPr>
              <a:t>This document is made available for information only and on the condition that (</a:t>
            </a:r>
            <a:r>
              <a:rPr lang="en-US" sz="1200" dirty="0" err="1">
                <a:solidFill>
                  <a:prstClr val="black"/>
                </a:solidFill>
                <a:latin typeface="Aptos" panose="02110004020202020204"/>
              </a:rPr>
              <a:t>i</a:t>
            </a:r>
            <a:r>
              <a:rPr lang="en-US" sz="1200" dirty="0">
                <a:solidFill>
                  <a:prstClr val="black"/>
                </a:solidFill>
                <a:latin typeface="Aptos" panose="02110004020202020204"/>
              </a:rPr>
              <a:t>) it may not be relied upon by anyone, in the conduct of their own operations or otherwise; (ii) neither the [PDO] company issuing this document nor any other person or company concerned with furnishing information or data used herein (A) is liable for its accuracy or completeness, or for any advice given in or any omission from this document, or for any consequences whatsoever resulting directly or indirectly from any use made of this document by any person, even if there was a failure to exercise reasonable care on the part of the issuing company or any other person or company as aforesaid; or (B) make any claim, representation or warranty, express or implied, that acting in accordance with this document will produce any particular results with regard to the subject matter contained herein or satisfy the requirements of any applicable federal, state or local laws and regulations; and (iii) nothing in this document constitutes technical advice, if such advice is required it should be sought from a qualified professional adviser.</a:t>
            </a:r>
          </a:p>
        </p:txBody>
      </p:sp>
    </p:spTree>
    <p:extLst>
      <p:ext uri="{BB962C8B-B14F-4D97-AF65-F5344CB8AC3E}">
        <p14:creationId xmlns:p14="http://schemas.microsoft.com/office/powerpoint/2010/main" val="7708031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92989</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A70443-0B65-4717-89F9-3EBAD844E041}">
  <ds:schemaRefs>
    <ds:schemaRef ds:uri="http://schemas.microsoft.com/office/2006/documentManagement/types"/>
    <ds:schemaRef ds:uri="http://purl.org/dc/dcmitype/"/>
    <ds:schemaRef ds:uri="4880E4F8-4B7D-4BDD-91E3-E10D47036ECA"/>
    <ds:schemaRef ds:uri="http://schemas.microsoft.com/office/infopath/2007/PartnerControls"/>
    <ds:schemaRef ds:uri="http://schemas.openxmlformats.org/package/2006/metadata/core-properties"/>
    <ds:schemaRef ds:uri="http://purl.org/dc/terms/"/>
    <ds:schemaRef ds:uri="http://schemas.microsoft.com/sharepoint/v3"/>
    <ds:schemaRef ds:uri="http://purl.org/dc/elements/1.1/"/>
    <ds:schemaRef ds:uri="http://schemas.microsoft.com/office/2006/metadata/properties"/>
    <ds:schemaRef ds:uri="http://schemas.microsoft.com/sharepoint/v3/fields"/>
    <ds:schemaRef ds:uri="9d51eac6-a7d5-47f5-a119-63d146adb134"/>
    <ds:schemaRef ds:uri="4880e4f8-4b7d-4bdd-91e3-e10d47036eca"/>
    <ds:schemaRef ds:uri="http://www.w3.org/XML/1998/namespace"/>
  </ds:schemaRefs>
</ds:datastoreItem>
</file>

<file path=customXml/itemProps2.xml><?xml version="1.0" encoding="utf-8"?>
<ds:datastoreItem xmlns:ds="http://schemas.openxmlformats.org/officeDocument/2006/customXml" ds:itemID="{7236ACF8-BE85-41C0-A698-32D2DBC4BC55}">
  <ds:schemaRefs>
    <ds:schemaRef ds:uri="http://schemas.microsoft.com/sharepoint/v3/contenttype/forms"/>
  </ds:schemaRefs>
</ds:datastoreItem>
</file>

<file path=customXml/itemProps3.xml><?xml version="1.0" encoding="utf-8"?>
<ds:datastoreItem xmlns:ds="http://schemas.openxmlformats.org/officeDocument/2006/customXml" ds:itemID="{B35B3189-9DA2-4595-915D-334997E98E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1309</TotalTime>
  <Words>643</Words>
  <Application>Microsoft Office PowerPoint</Application>
  <PresentationFormat>Widescreen</PresentationFormat>
  <Paragraphs>51</Paragraphs>
  <Slides>2</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2" baseType="lpstr">
      <vt:lpstr>Aptos</vt:lpstr>
      <vt:lpstr>Arial</vt:lpstr>
      <vt:lpstr>Calibri</vt:lpstr>
      <vt:lpstr>Calibri Light</vt:lpstr>
      <vt:lpstr>Gill Sans</vt:lpstr>
      <vt:lpstr>Segoe UI</vt:lpstr>
      <vt:lpstr>Tahoma</vt:lpstr>
      <vt:lpstr>Times New Roman</vt:lpstr>
      <vt:lpstr>2_Office Theme</vt:lpstr>
      <vt:lpstr>think-cell Slide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HiPo_35_ MVI_Crane hit Trailer during Transportation on the road </dc:title>
  <dc:creator>Rawahi, Ahmed MSE34</dc:creator>
  <cp:lastModifiedBy>Rawahi, Ahmed MSE34</cp:lastModifiedBy>
  <cp:revision>4</cp:revision>
  <dcterms:created xsi:type="dcterms:W3CDTF">2026-01-13T11:04:34Z</dcterms:created>
  <dcterms:modified xsi:type="dcterms:W3CDTF">2026-02-03T09:28:45Z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