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6" r:id="rId2"/>
    <p:sldId id="21474824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aziz" userId="d391a47380a65c0f" providerId="LiveId" clId="{2F245F06-B29C-47D7-8C96-50E6D2CE5A43}"/>
    <pc:docChg chg="undo custSel modSld">
      <pc:chgData name="ahmed aziz" userId="d391a47380a65c0f" providerId="LiveId" clId="{2F245F06-B29C-47D7-8C96-50E6D2CE5A43}" dt="2025-12-08T17:18:44.674" v="814" actId="782"/>
      <pc:docMkLst>
        <pc:docMk/>
      </pc:docMkLst>
      <pc:sldChg chg="modSp mod">
        <pc:chgData name="ahmed aziz" userId="d391a47380a65c0f" providerId="LiveId" clId="{2F245F06-B29C-47D7-8C96-50E6D2CE5A43}" dt="2025-12-08T17:04:37.622" v="690" actId="20577"/>
        <pc:sldMkLst>
          <pc:docMk/>
          <pc:sldMk cId="1611345157" sldId="356"/>
        </pc:sldMkLst>
        <pc:spChg chg="mod">
          <ac:chgData name="ahmed aziz" userId="d391a47380a65c0f" providerId="LiveId" clId="{2F245F06-B29C-47D7-8C96-50E6D2CE5A43}" dt="2025-12-08T16:55:41.944" v="656" actId="2711"/>
          <ac:spMkLst>
            <pc:docMk/>
            <pc:sldMk cId="1611345157" sldId="356"/>
            <ac:spMk id="3" creationId="{E2CA2360-3AD5-3443-5500-84A16CBAF2A8}"/>
          </ac:spMkLst>
        </pc:spChg>
        <pc:spChg chg="mod">
          <ac:chgData name="ahmed aziz" userId="d391a47380a65c0f" providerId="LiveId" clId="{2F245F06-B29C-47D7-8C96-50E6D2CE5A43}" dt="2025-12-08T16:47:39.113" v="582" actId="6549"/>
          <ac:spMkLst>
            <pc:docMk/>
            <pc:sldMk cId="1611345157" sldId="356"/>
            <ac:spMk id="4" creationId="{B8F5D341-9478-460E-8ACF-8E2BF1B80AC6}"/>
          </ac:spMkLst>
        </pc:spChg>
        <pc:spChg chg="mod">
          <ac:chgData name="ahmed aziz" userId="d391a47380a65c0f" providerId="LiveId" clId="{2F245F06-B29C-47D7-8C96-50E6D2CE5A43}" dt="2025-12-08T16:52:19.865" v="651" actId="782"/>
          <ac:spMkLst>
            <pc:docMk/>
            <pc:sldMk cId="1611345157" sldId="356"/>
            <ac:spMk id="12" creationId="{4C787303-33F6-CAA3-1116-83B1EF6BD65C}"/>
          </ac:spMkLst>
        </pc:spChg>
        <pc:spChg chg="mod">
          <ac:chgData name="ahmed aziz" userId="d391a47380a65c0f" providerId="LiveId" clId="{2F245F06-B29C-47D7-8C96-50E6D2CE5A43}" dt="2025-12-08T16:50:47.748" v="646" actId="6549"/>
          <ac:spMkLst>
            <pc:docMk/>
            <pc:sldMk cId="1611345157" sldId="356"/>
            <ac:spMk id="14" creationId="{F93F194C-D021-48CC-7DD0-BAE4CF988A2C}"/>
          </ac:spMkLst>
        </pc:spChg>
        <pc:graphicFrameChg chg="modGraphic">
          <ac:chgData name="ahmed aziz" userId="d391a47380a65c0f" providerId="LiveId" clId="{2F245F06-B29C-47D7-8C96-50E6D2CE5A43}" dt="2025-12-08T17:04:37.622" v="690" actId="20577"/>
          <ac:graphicFrameMkLst>
            <pc:docMk/>
            <pc:sldMk cId="1611345157" sldId="356"/>
            <ac:graphicFrameMk id="17" creationId="{598D0EC2-F421-CFED-9301-4E305B203863}"/>
          </ac:graphicFrameMkLst>
        </pc:graphicFrameChg>
      </pc:sldChg>
      <pc:sldChg chg="modSp mod">
        <pc:chgData name="ahmed aziz" userId="d391a47380a65c0f" providerId="LiveId" clId="{2F245F06-B29C-47D7-8C96-50E6D2CE5A43}" dt="2025-12-08T17:18:44.674" v="814" actId="782"/>
        <pc:sldMkLst>
          <pc:docMk/>
          <pc:sldMk cId="1386663543" sldId="2147482473"/>
        </pc:sldMkLst>
        <pc:spChg chg="mod">
          <ac:chgData name="ahmed aziz" userId="d391a47380a65c0f" providerId="LiveId" clId="{2F245F06-B29C-47D7-8C96-50E6D2CE5A43}" dt="2025-12-08T17:18:44.674" v="814" actId="782"/>
          <ac:spMkLst>
            <pc:docMk/>
            <pc:sldMk cId="1386663543" sldId="2147482473"/>
            <ac:spMk id="7" creationId="{4D883F2B-B3CE-4AB4-AB99-0AA90A5717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082B-568D-4C20-8482-0CFCDDE27F6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E0A00-FEF5-4AC3-B8BD-D5669C9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381000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3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90" y="1590554"/>
            <a:ext cx="7596958" cy="40318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 rtl="1">
              <a:defRPr/>
            </a:pPr>
            <a:r>
              <a:rPr lang="ar-EG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حدث؟</a:t>
            </a:r>
            <a:endParaRPr lang="en-US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١٣ مايو ٢٠٢٥ في حوالي الساعة ١:٤٠ ظهرًا، كان عامل ميكانيكي يسحب بطانة من البولي إيثلين عالي الكثافة من أجل </a:t>
            </a: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ANZ-61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فانزلق الأنبوب من فوق الدعامة وسقط على الأرض، مما أدى إلى انحشار ساق العامل اليسرى بين البطانة والأرض وحدوث كسر بساقه. وكان العامل يقوم بتزيت البطانة قبل إدخالها في أنبوب </a:t>
            </a: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وقد نُقل العامل المصاب على الفور إلى عيادة 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الرعاية الأولية للحوادث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حيث تلقى العلاج الأولي، ثم أُحيل إلى مستشفى هيما لعمل الأشعة السينية والتي أظهرت وجود كسر في ساق العامل.</a:t>
            </a: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r" rtl="1">
              <a:defRPr/>
            </a:pPr>
            <a:endParaRPr lang="en-US" altLang="zh-CN" sz="1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defRPr/>
            </a:pPr>
            <a:r>
              <a:rPr lang="ar-EG" altLang="zh-CN" sz="1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حدث ذلك/ الاستنتاج:</a:t>
            </a:r>
            <a:endParaRPr lang="en-GB" altLang="zh-CN" sz="1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يكن أنبوب</a:t>
            </a: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CS 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ثبتًا بشكل صحيح، واستخدام قطعة خشبية فوق بكرة خلق وضعية غير مستقرة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71450" marR="0" lvl="0" indent="-17145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سمح حامل التصريح بمواصلة العمل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رغم الوضعية غير الآمنة لبعض المعدات.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تواجد الشخص المعني، أثناء قيامه بالتزييت، ضمن دائرة الخطر وبالتالي كان 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معرضًا لإصابة محتملة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غير الكافي لتنفيذ مهمة محددة أدى إلى عدم وضع تعليمات واضحة ونشوء ثغرات في تحديد المخاطر.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defRPr/>
            </a:pPr>
            <a:endParaRPr lang="en-US" sz="1400" b="1" dirty="0">
              <a:solidFill>
                <a:srgbClr val="0070C0"/>
              </a:solidFill>
              <a:latin typeface="Sakkal Majalla" panose="02000000000000000000" pitchFamily="2" charset="-78"/>
              <a:ea typeface="宋体" panose="02010600030101010101" pitchFamily="2" charset="-122"/>
              <a:cs typeface="Sakkal Majalla" panose="02000000000000000000" pitchFamily="2" charset="-78"/>
            </a:endParaRPr>
          </a:p>
          <a:p>
            <a:pPr lvl="0" algn="just" rtl="1">
              <a:defRPr/>
            </a:pPr>
            <a:r>
              <a:rPr lang="ar-EG" sz="1600" b="1" dirty="0">
                <a:solidFill>
                  <a:srgbClr val="0070C0"/>
                </a:solidFill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أسئلة تأملية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يتم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أن جميع المعدات والمواد المستخدمة مناسبة للغرض المحدد ومؤمَّنة كما ينبغي؟</a:t>
            </a:r>
            <a:endParaRPr lang="ar-EG" sz="1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يتم التأكد</a:t>
            </a:r>
            <a:r>
              <a:rPr lang="ar-SA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أن تعليمات العمل تغطي بوضوح جميع الخطوات الهامة، بما في ذلك تأمين الأنابيب وتثبيتها بشكل سليم؟</a:t>
            </a:r>
            <a:endParaRPr lang="ar-EG" sz="1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ar-EG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التأكد من وجود العمال خارج دائرة الخطر أثناء إجراء عمليات السحب أو الرفع؟</a:t>
            </a: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EG" alt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التأكد </a:t>
            </a:r>
            <a:r>
              <a:rPr lang="ar-EG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أن المهام الفريدة أو التي تُنفَّذ لأول مرة مدعومة بتعليمات عمل مفصَّلة وتقييمات مناسبة للمخاطر من أجل تحديد المخاطر المحتملة والسيطرة عليها؟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2360-3AD5-3443-5500-84A16CBAF2A8}"/>
              </a:ext>
            </a:extLst>
          </p:cNvPr>
          <p:cNvSpPr txBox="1"/>
          <p:nvPr/>
        </p:nvSpPr>
        <p:spPr>
          <a:xfrm>
            <a:off x="4426228" y="5698346"/>
            <a:ext cx="754665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dirty="0">
                <a:solidFill>
                  <a:srgbClr val="FFFF0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احرص دومًا على التخطيط السليم، وتأمين المعدات، وتحديد المخاطر، والبقاء خارج دائرة الخطر، وعدم مواصلة العمل مع وجود إعدادات غير آمنة</a:t>
            </a:r>
            <a:endParaRPr lang="en-US" sz="1600" b="1" dirty="0">
              <a:solidFill>
                <a:srgbClr val="FFFF00"/>
              </a:solidFill>
              <a:latin typeface="Sakkal Majalla" panose="02000000000000000000" pitchFamily="2" charset="-78"/>
              <a:ea typeface="MS PGothic" pitchFamily="34" charset="-12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BA91D-D671-3323-EF05-0DAB2AD52985}"/>
              </a:ext>
            </a:extLst>
          </p:cNvPr>
          <p:cNvGrpSpPr/>
          <p:nvPr/>
        </p:nvGrpSpPr>
        <p:grpSpPr>
          <a:xfrm>
            <a:off x="467918" y="1335481"/>
            <a:ext cx="4067358" cy="4589253"/>
            <a:chOff x="7527815" y="1297197"/>
            <a:chExt cx="3762680" cy="426360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8EAAB1-7FEB-AB96-FD22-E76F216D488A}"/>
                </a:ext>
              </a:extLst>
            </p:cNvPr>
            <p:cNvGrpSpPr/>
            <p:nvPr/>
          </p:nvGrpSpPr>
          <p:grpSpPr>
            <a:xfrm>
              <a:off x="7527815" y="1297197"/>
              <a:ext cx="3762680" cy="4263605"/>
              <a:chOff x="8664036" y="2147220"/>
              <a:chExt cx="3762680" cy="426360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93908FC-493B-CC6C-73B0-058751DEC01E}"/>
                  </a:ext>
                </a:extLst>
              </p:cNvPr>
              <p:cNvGrpSpPr/>
              <p:nvPr/>
            </p:nvGrpSpPr>
            <p:grpSpPr>
              <a:xfrm>
                <a:off x="8664036" y="2147220"/>
                <a:ext cx="3527964" cy="4263605"/>
                <a:chOff x="8294647" y="1506030"/>
                <a:chExt cx="3748667" cy="426360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5009D77-6A65-3797-42AA-28755EA88E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94647" y="1506030"/>
                  <a:ext cx="3748667" cy="212159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64B8A26B-9F6A-6213-F8E9-F721CD1E6E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4647" y="3715105"/>
                  <a:ext cx="3748667" cy="2054530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64D5BE7-B31A-E073-49B8-619770962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7283" y="3405419"/>
                <a:ext cx="469433" cy="67671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67091A-56E1-B606-0C20-4A3288F2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2507" y="4636753"/>
              <a:ext cx="566977" cy="56697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787303-33F6-CAA3-1116-83B1EF6BD65C}"/>
              </a:ext>
            </a:extLst>
          </p:cNvPr>
          <p:cNvSpPr txBox="1"/>
          <p:nvPr/>
        </p:nvSpPr>
        <p:spPr>
          <a:xfrm>
            <a:off x="436556" y="5616957"/>
            <a:ext cx="3939366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EG" sz="1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دعامة مرتفعة لتعويض الارتفاع</a:t>
            </a:r>
            <a:endParaRPr lang="en-US" sz="1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3F194C-D021-48CC-7DD0-BAE4CF988A2C}"/>
              </a:ext>
            </a:extLst>
          </p:cNvPr>
          <p:cNvSpPr txBox="1"/>
          <p:nvPr/>
        </p:nvSpPr>
        <p:spPr>
          <a:xfrm>
            <a:off x="467918" y="3299596"/>
            <a:ext cx="3813636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أنبوب من الصلب الكربوني موضوع على جذوع خشبية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F3B85-5123-2307-6035-49CA37C325D6}"/>
              </a:ext>
            </a:extLst>
          </p:cNvPr>
          <p:cNvSpPr txBox="1"/>
          <p:nvPr/>
        </p:nvSpPr>
        <p:spPr>
          <a:xfrm>
            <a:off x="4388979" y="6401407"/>
            <a:ext cx="7583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88911-5345-F79C-91B9-1397824E2A02}"/>
              </a:ext>
            </a:extLst>
          </p:cNvPr>
          <p:cNvSpPr/>
          <p:nvPr/>
        </p:nvSpPr>
        <p:spPr>
          <a:xfrm>
            <a:off x="4426229" y="1105920"/>
            <a:ext cx="754665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المستهدف: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اللوجستية والتشغيل والإنشاءات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E659D9B-232A-0507-9436-B4E11C9510B8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964442" cy="53611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0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إنذار المستوى الثاني لشركة تنمية نفط عُمان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27FFFF-C2EB-428C-66BC-CBF01F81F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35346"/>
              </p:ext>
            </p:extLst>
          </p:nvPr>
        </p:nvGraphicFramePr>
        <p:xfrm>
          <a:off x="467918" y="586673"/>
          <a:ext cx="11553338" cy="457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587414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794417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784398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30133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227447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17906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85096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586881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التوقيت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13/05/2025</a:t>
                      </a:r>
                      <a:endParaRPr kumimoji="0" lang="ar-EG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OM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13:40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الحادث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إدارة معلومات المشروع: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LTI#08 1177808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المخاطر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الإصابة/ الأصل المتضرر: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OM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إصابة شخصية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إصابة في الساق (ناتجة عن اصطدام بجسم)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الفعلية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المحتملة: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3P</a:t>
                      </a:r>
                    </a:p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algn="r" defTabSz="914400" rtl="1" eaLnBrk="1" latinLnBrk="0" hangingPunct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OM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إنشاء خط التدفق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OM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أنزوت (</a:t>
                      </a:r>
                      <a:r>
                        <a:rPr kumimoji="0" lang="ar-OM" sz="12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أنزوز</a:t>
                      </a:r>
                      <a:r>
                        <a:rPr kumimoji="0" lang="ar-OM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)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785581" y="1622022"/>
            <a:ext cx="110304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defRPr/>
            </a:pPr>
            <a:r>
              <a:rPr lang="ar-EG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يُرجى تأكيد ما يلي:</a:t>
            </a:r>
            <a:endParaRPr lang="en-US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التأكد من أن تعليمات العمل الخاصة بنشاط سحب بطانة </a:t>
            </a:r>
            <a:r>
              <a:rPr lang="ar-EG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البولي إيثلين عالي الكثافة تغطي متطلبات استخدام الدعامات المرتفعة والتثبيت الفعّال؟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يتم </a:t>
            </a:r>
            <a:r>
              <a:rPr lang="ar-EG" altLang="en-US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أن العمال خارج دائرة الخطر أثناء القيام بنشاط السحب؟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التأكد من أن فريق العمل الميداني يفهم مبادئ إدارة التغيير ويطبّقها بشكل واضح، وأن حاملي التصاريح يفهمون نطاق العمل</a:t>
            </a:r>
            <a:r>
              <a:rPr lang="ar-EG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بصورة</a:t>
            </a:r>
            <a:r>
              <a:rPr lang="ar-SA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كامل</a:t>
            </a:r>
            <a:r>
              <a:rPr lang="ar-EG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EG" sz="1600" b="1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EG" altLang="en-US" sz="1600" b="1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التأكد من أن العمال يدركون أهمية عدم اتخاذ الطرق المختصرة واتباع الإجراءات المعتمدة بدقة؟</a:t>
            </a:r>
            <a:endParaRPr lang="en-US" altLang="en-US" sz="1600" b="1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b="1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600" b="1" i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إذا كانت الإجابة "لا" على أي من الأسئلة المطروحة أعلاه، فيُرجى التأكد من اتخاذ الإجراءات اللازمة لتصويب هذا الخلل.</a:t>
            </a:r>
            <a:endParaRPr lang="en-US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R="0" lvl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4F4C8-3696-67C5-D0C0-027DC8C776AD}"/>
              </a:ext>
            </a:extLst>
          </p:cNvPr>
          <p:cNvSpPr txBox="1"/>
          <p:nvPr/>
        </p:nvSpPr>
        <p:spPr>
          <a:xfrm>
            <a:off x="3333750" y="6408771"/>
            <a:ext cx="794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F8EB2F1-DE51-A90F-4466-04BA9F8AF524}"/>
              </a:ext>
            </a:extLst>
          </p:cNvPr>
          <p:cNvSpPr txBox="1">
            <a:spLocks/>
          </p:cNvSpPr>
          <p:nvPr/>
        </p:nvSpPr>
        <p:spPr>
          <a:xfrm>
            <a:off x="180870" y="-6892"/>
            <a:ext cx="12011130" cy="453582"/>
          </a:xfrm>
          <a:prstGeom prst="rect">
            <a:avLst/>
          </a:prstGeom>
          <a:solidFill>
            <a:srgbClr val="FFC91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rtl="1"/>
            <a:r>
              <a:rPr lang="ar-EG" sz="3000" b="1" dirty="0">
                <a:solidFill>
                  <a:srgbClr val="00B05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الأسئلة التأملية للإدارة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979226-90CF-DADF-C1B3-2727B61846E9}"/>
              </a:ext>
            </a:extLst>
          </p:cNvPr>
          <p:cNvSpPr/>
          <p:nvPr/>
        </p:nvSpPr>
        <p:spPr>
          <a:xfrm>
            <a:off x="680837" y="864729"/>
            <a:ext cx="11030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rtl="1">
              <a:defRPr/>
            </a:pPr>
            <a:r>
              <a:rPr lang="ar-SA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للاستفادة من هذا الحادث ولضمان استمرار ومواصلة التحسين، يتعيَّن على جميع مديري العقود مراجعة إجراءات إدارة المخاطر المتعلقة بالصحة والسلامة والبيئة في ضوء الأسئلة المطروحة أدناه</a:t>
            </a:r>
            <a:r>
              <a:rPr lang="ar-EG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86663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92959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604E260-66EF-488C-86C5-300B4FB855FB}"/>
</file>

<file path=customXml/itemProps2.xml><?xml version="1.0" encoding="utf-8"?>
<ds:datastoreItem xmlns:ds="http://schemas.openxmlformats.org/officeDocument/2006/customXml" ds:itemID="{AEB6D029-126E-4A18-AF8B-363E4DAC9D59}"/>
</file>

<file path=customXml/itemProps3.xml><?xml version="1.0" encoding="utf-8"?>
<ds:datastoreItem xmlns:ds="http://schemas.openxmlformats.org/officeDocument/2006/customXml" ds:itemID="{9455BCBB-611F-42E0-81ED-724E75F7AB63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754</Words>
  <Application>Microsoft Office PowerPoint</Application>
  <PresentationFormat>Widescreen</PresentationFormat>
  <Paragraphs>71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Sakkal Majalla</vt:lpstr>
      <vt:lpstr>Times New Roman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LTI08 HDPE pipe fell on Helper foot AR</dc:title>
  <dc:creator>Rawahi, Ahmed MSE34</dc:creator>
  <cp:lastModifiedBy>A PC</cp:lastModifiedBy>
  <cp:revision>11</cp:revision>
  <dcterms:created xsi:type="dcterms:W3CDTF">2025-07-13T12:04:25Z</dcterms:created>
  <dcterms:modified xsi:type="dcterms:W3CDTF">2025-12-10T04:29:00Z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