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21474824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60"/>
  </p:normalViewPr>
  <p:slideViewPr>
    <p:cSldViewPr snapToGrid="0">
      <p:cViewPr varScale="1">
        <p:scale>
          <a:sx n="124" d="100"/>
          <a:sy n="124" d="100"/>
        </p:scale>
        <p:origin x="24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7082B-568D-4C20-8482-0CFCDDE27F63}"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E0A00-FEF5-4AC3-B8BD-D5669C997EB5}" type="slidenum">
              <a:rPr lang="en-US" smtClean="0"/>
              <a:t>‹#›</a:t>
            </a:fld>
            <a:endParaRPr lang="en-US"/>
          </a:p>
        </p:txBody>
      </p:sp>
    </p:spTree>
    <p:extLst>
      <p:ext uri="{BB962C8B-B14F-4D97-AF65-F5344CB8AC3E}">
        <p14:creationId xmlns:p14="http://schemas.microsoft.com/office/powerpoint/2010/main" val="65853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2444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838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7579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7248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811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1109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58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6868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9087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685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8530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419372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8243" y="1590554"/>
            <a:ext cx="7671881" cy="3539430"/>
          </a:xfrm>
          <a:prstGeom prst="rect">
            <a:avLst/>
          </a:prstGeom>
          <a:noFill/>
          <a:ln w="19050">
            <a:noFill/>
            <a:miter lim="800000"/>
            <a:headEnd/>
            <a:tailEnd/>
          </a:ln>
        </p:spPr>
        <p:txBody>
          <a:bodyPr wrap="square">
            <a:spAutoFit/>
          </a:bodyPr>
          <a:lstStyle/>
          <a:p>
            <a:pPr marL="114300" indent="-114300" algn="just">
              <a:defRPr/>
            </a:pPr>
            <a:r>
              <a:rPr lang="hi-IN" sz="1600" b="1" dirty="0">
                <a:solidFill>
                  <a:srgbClr val="FF0000"/>
                </a:solidFill>
                <a:latin typeface="Kokila" panose="020B0604020202020204" pitchFamily="34" charset="0"/>
                <a:cs typeface="Kokila" panose="020B0604020202020204" pitchFamily="34" charset="0"/>
              </a:rPr>
              <a:t>क्या हुआ? </a:t>
            </a:r>
            <a:endParaRPr lang="en-US" sz="1600" b="1" dirty="0">
              <a:solidFill>
                <a:srgbClr val="FF0000"/>
              </a:solidFill>
              <a:latin typeface="Kokila" panose="020B0604020202020204" pitchFamily="34" charset="0"/>
              <a:cs typeface="Kokila" panose="020B0604020202020204" pitchFamily="34" charset="0"/>
            </a:endParaRPr>
          </a:p>
          <a:p>
            <a:pPr lvl="0">
              <a:defRPr/>
            </a:pPr>
            <a:r>
              <a:rPr lang="hi-IN" sz="1200" dirty="0">
                <a:solidFill>
                  <a:srgbClr val="000000"/>
                </a:solidFill>
                <a:latin typeface="Kokila" panose="020B0604020202020204" pitchFamily="34" charset="0"/>
                <a:cs typeface="Kokila" panose="020B0604020202020204" pitchFamily="34" charset="0"/>
              </a:rPr>
              <a:t>13 मई 2025 को, लगभग 13:40 बजे, एक मैकेनिकल टीम एएनजेड-61 के लिए एचडीपीई लाइनर खींच रही थी। पाइप सपोर्ट से हटकर जमीन पर गिर गया, जिससे एक कार्यकर्ता का बायां पैर एचडीपीई लाइनर और जमीन के बीच फंस गया, और उसके बाएं पैर में फ्रैक्चर हो गया। कार्यकर्ता लाइनर को सीएस पाइप में प्रवेश करने से पहले तेल लगा रहा था। घायल व्यक्ति को तुरंत पीएसी क्लिनिक ले जाया गया, जहां प्रारंभिक उपचार के बाद उसे हाइमा अस्पताल में एक्स-रे के लिए भेजा गया। एक्स-रे से पुष्टि हुई कि उसे फ्रैक्चर है।</a:t>
            </a:r>
            <a:r>
              <a:rPr kumimoji="0" lang="en-US" sz="12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rPr>
              <a:t> </a:t>
            </a:r>
          </a:p>
          <a:p>
            <a:pPr lvl="0">
              <a:defRPr/>
            </a:pPr>
            <a:endParaRPr lang="en-US" altLang="zh-CN" sz="1600" b="1" dirty="0">
              <a:solidFill>
                <a:srgbClr val="0070C0"/>
              </a:solidFill>
              <a:latin typeface="Kokila" panose="020B0604020202020204" pitchFamily="34" charset="0"/>
              <a:cs typeface="Kokila" panose="020B0604020202020204" pitchFamily="34" charset="0"/>
            </a:endParaRPr>
          </a:p>
          <a:p>
            <a:pPr lvl="0">
              <a:defRPr/>
            </a:pPr>
            <a:r>
              <a:rPr lang="hi-IN" altLang="zh-CN" sz="1600" b="1" dirty="0">
                <a:solidFill>
                  <a:srgbClr val="0070C0"/>
                </a:solidFill>
                <a:latin typeface="Kokila" panose="020B0604020202020204" pitchFamily="34" charset="0"/>
                <a:cs typeface="Kokila" panose="020B0604020202020204" pitchFamily="34" charset="0"/>
              </a:rPr>
              <a:t>ऐसा क्यों हुआ/निष्कर्ष:</a:t>
            </a:r>
            <a:endParaRPr lang="en-GB" altLang="zh-CN" sz="1600" b="1" dirty="0">
              <a:solidFill>
                <a:srgbClr val="0070C0"/>
              </a:solidFill>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सीएस पाइप को ठीक से स्थिर नहीं किया गया था, और रोलर के ऊपर लकड़ी का टुकड़ा रखने से अस्थिर स्थिति बनी।</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परमिट धारक ने असुरक्षित उपकरण स्थिति के साथ काम शुरू करने की अनुमति दी।</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शामिल व्यक्ति तेल लगाते समय जोखिम क्षेत्र में था, जिससे वह चोट के खतरे में आ गया।</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अनूठे कार्य के लिए अपर्याप्त योजना के कारण निर्देश अस्पष्ट रहे और खतरों की पहचान में कमी रह गई।</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lgn="just">
              <a:defRPr/>
            </a:pPr>
            <a:endPar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lvl="0" algn="just">
              <a:defRPr/>
            </a:pPr>
            <a:r>
              <a:rPr lang="hi-IN" sz="1600" b="1" dirty="0">
                <a:solidFill>
                  <a:srgbClr val="0070C0"/>
                </a:solidFill>
                <a:latin typeface="Kokila" panose="020B0604020202020204" pitchFamily="34" charset="0"/>
                <a:ea typeface="宋体" panose="02010600030101010101" pitchFamily="2" charset="-122"/>
                <a:cs typeface="Kokila" panose="020B0604020202020204" pitchFamily="34" charset="0"/>
              </a:rPr>
              <a:t>चिंतनशील प्रश्न</a:t>
            </a:r>
            <a:r>
              <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rPr>
              <a:t> </a:t>
            </a:r>
            <a:endParaRPr lang="en-US" sz="1400" dirty="0">
              <a:solidFill>
                <a:prstClr val="black"/>
              </a:solidFill>
              <a:latin typeface="Kokila" panose="020B0604020202020204" pitchFamily="34" charset="0"/>
              <a:cs typeface="Kokila" panose="020B0604020202020204" pitchFamily="34" charset="0"/>
            </a:endParaRPr>
          </a:p>
          <a:p>
            <a:pPr marL="171450" lvl="0" indent="-171450" eaLnBrk="0" fontAlgn="base" hangingPunct="0">
              <a:buFont typeface="Arial" panose="020B0604020202020204" pitchFamily="34" charset="0"/>
              <a:buChar char="•"/>
              <a:defRPr/>
            </a:pPr>
            <a:r>
              <a:rPr lang="hi-IN" altLang="en-US" sz="1200" dirty="0">
                <a:solidFill>
                  <a:prstClr val="black"/>
                </a:solidFill>
                <a:latin typeface="Kokila" panose="020B0604020202020204" pitchFamily="34" charset="0"/>
                <a:cs typeface="Kokila" panose="020B0604020202020204" pitchFamily="34" charset="0"/>
              </a:rPr>
              <a:t>क्या आप सुनिश्चित करते हैं कि उपयोग किए गए सभी उपकरण और सामग्री उपयुक्त और सुरक्षित रूप से स्थिर हों?</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Arial" panose="020B0604020202020204" pitchFamily="34" charset="0"/>
              <a:buChar char="•"/>
              <a:defRPr/>
            </a:pPr>
            <a:r>
              <a:rPr lang="hi-IN" altLang="en-US" sz="1200" dirty="0">
                <a:solidFill>
                  <a:prstClr val="black"/>
                </a:solidFill>
                <a:latin typeface="Kokila" panose="020B0604020202020204" pitchFamily="34" charset="0"/>
                <a:cs typeface="Kokila" panose="020B0604020202020204" pitchFamily="34" charset="0"/>
              </a:rPr>
              <a:t>क्या आप सुनिश्चित करते हैं कि कार्य विधि विवरण में सभी महत्वपूर्ण चरण, जैसे पाइप की उचित स्थिरता और मजबूत बांधने की व्यवस्था, शामिल हों?</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Arial" panose="020B0604020202020204" pitchFamily="34" charset="0"/>
              <a:buChar char="•"/>
              <a:defRPr/>
            </a:pPr>
            <a:r>
              <a:rPr lang="hi-IN" altLang="en-US" sz="1200" dirty="0">
                <a:solidFill>
                  <a:prstClr val="black"/>
                </a:solidFill>
                <a:latin typeface="Kokila" panose="020B0604020202020204" pitchFamily="34" charset="0"/>
                <a:cs typeface="Kokila" panose="020B0604020202020204" pitchFamily="34" charset="0"/>
              </a:rPr>
              <a:t>क्या आप सुनिश्चित करते हैं कि खींचने या उठाने के कार्यों के दौरान कार्यकर्ता जोखिम क्षेत्र से बाहर रहें?</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Arial" panose="020B0604020202020204" pitchFamily="34" charset="0"/>
              <a:buChar char="•"/>
              <a:defRPr/>
            </a:pPr>
            <a:r>
              <a:rPr lang="hi-IN" altLang="en-US" sz="1200" dirty="0">
                <a:solidFill>
                  <a:prstClr val="black"/>
                </a:solidFill>
                <a:latin typeface="Kokila" panose="020B0604020202020204" pitchFamily="34" charset="0"/>
                <a:cs typeface="Kokila" panose="020B0604020202020204" pitchFamily="34" charset="0"/>
              </a:rPr>
              <a:t>क्या आप सुनिश्चित करते हैं कि अनूठे या पहली बार किए जाने वाले कार्यों के लिए विस्तृत कार्य विधियां और उचित जोखिम मूल्यांकन हों, ताकि संभावित खतरों की पहचान और नियंत्रण हो सके?</a:t>
            </a:r>
            <a:endParaRPr kumimoji="0" lang="en-US" sz="12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246608" y="5589879"/>
            <a:ext cx="7909644" cy="707886"/>
          </a:xfrm>
          <a:prstGeom prst="rect">
            <a:avLst/>
          </a:prstGeom>
          <a:solidFill>
            <a:schemeClr val="accent5"/>
          </a:solidFill>
        </p:spPr>
        <p:txBody>
          <a:bodyPr wrap="square" rtlCol="0">
            <a:spAutoFit/>
          </a:bodyPr>
          <a:lstStyle/>
          <a:p>
            <a:pPr lvl="0" algn="ctr" fontAlgn="base">
              <a:spcBef>
                <a:spcPct val="0"/>
              </a:spcBef>
              <a:spcAft>
                <a:spcPct val="0"/>
              </a:spcAft>
              <a:defRPr/>
            </a:pPr>
            <a:r>
              <a:rPr lang="hi-IN" sz="2000" b="1" dirty="0">
                <a:solidFill>
                  <a:srgbClr val="FFFF00"/>
                </a:solidFill>
                <a:latin typeface="Kokila" panose="020B0604020202020204" pitchFamily="34" charset="0"/>
                <a:ea typeface="MS PGothic" pitchFamily="34" charset="-128"/>
                <a:cs typeface="Kokila" panose="020B0604020202020204" pitchFamily="34" charset="0"/>
              </a:rPr>
              <a:t>हमेशा ठीक से योजना बनाएं, उपकरण सुरक्षित करें, खतरों की पहचान करें, जोखिम क्षेत्र से बाहर रहें, और असुरक्षित सेटअप के साथ काम न करें।</a:t>
            </a:r>
            <a:endParaRPr kumimoji="0" lang="en-US" sz="18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grpSp>
        <p:nvGrpSpPr>
          <p:cNvPr id="11" name="Group 10">
            <a:extLst>
              <a:ext uri="{FF2B5EF4-FFF2-40B4-BE49-F238E27FC236}">
                <a16:creationId xmlns:a16="http://schemas.microsoft.com/office/drawing/2014/main" id="{54EBA91D-D671-3323-EF05-0DAB2AD52985}"/>
              </a:ext>
            </a:extLst>
          </p:cNvPr>
          <p:cNvGrpSpPr/>
          <p:nvPr/>
        </p:nvGrpSpPr>
        <p:grpSpPr>
          <a:xfrm>
            <a:off x="8249532" y="1335481"/>
            <a:ext cx="4067358" cy="4589253"/>
            <a:chOff x="7527815" y="1297197"/>
            <a:chExt cx="3762680" cy="4263605"/>
          </a:xfrm>
        </p:grpSpPr>
        <p:grpSp>
          <p:nvGrpSpPr>
            <p:cNvPr id="9" name="Group 8">
              <a:extLst>
                <a:ext uri="{FF2B5EF4-FFF2-40B4-BE49-F238E27FC236}">
                  <a16:creationId xmlns:a16="http://schemas.microsoft.com/office/drawing/2014/main" id="{CC8EAAB1-7FEB-AB96-FD22-E76F216D488A}"/>
                </a:ext>
              </a:extLst>
            </p:cNvPr>
            <p:cNvGrpSpPr/>
            <p:nvPr/>
          </p:nvGrpSpPr>
          <p:grpSpPr>
            <a:xfrm>
              <a:off x="7527815" y="1297197"/>
              <a:ext cx="3762680" cy="4263605"/>
              <a:chOff x="8664036" y="2147220"/>
              <a:chExt cx="3762680" cy="4263605"/>
            </a:xfrm>
          </p:grpSpPr>
          <p:grpSp>
            <p:nvGrpSpPr>
              <p:cNvPr id="7" name="Group 6">
                <a:extLst>
                  <a:ext uri="{FF2B5EF4-FFF2-40B4-BE49-F238E27FC236}">
                    <a16:creationId xmlns:a16="http://schemas.microsoft.com/office/drawing/2014/main" id="{293908FC-493B-CC6C-73B0-058751DEC01E}"/>
                  </a:ext>
                </a:extLst>
              </p:cNvPr>
              <p:cNvGrpSpPr/>
              <p:nvPr/>
            </p:nvGrpSpPr>
            <p:grpSpPr>
              <a:xfrm>
                <a:off x="8664036" y="2147220"/>
                <a:ext cx="3527964" cy="4263605"/>
                <a:chOff x="8294647" y="1506030"/>
                <a:chExt cx="3748667" cy="4263605"/>
              </a:xfrm>
            </p:grpSpPr>
            <p:pic>
              <p:nvPicPr>
                <p:cNvPr id="13" name="Picture 12">
                  <a:extLst>
                    <a:ext uri="{FF2B5EF4-FFF2-40B4-BE49-F238E27FC236}">
                      <a16:creationId xmlns:a16="http://schemas.microsoft.com/office/drawing/2014/main" id="{55009D77-6A65-3797-42AA-28755EA88EF0}"/>
                    </a:ext>
                  </a:extLst>
                </p:cNvPr>
                <p:cNvPicPr>
                  <a:picLocks noChangeAspect="1"/>
                </p:cNvPicPr>
                <p:nvPr/>
              </p:nvPicPr>
              <p:blipFill>
                <a:blip r:embed="rId3"/>
                <a:stretch>
                  <a:fillRect/>
                </a:stretch>
              </p:blipFill>
              <p:spPr>
                <a:xfrm>
                  <a:off x="8294647" y="1506030"/>
                  <a:ext cx="3748667" cy="2121592"/>
                </a:xfrm>
                <a:prstGeom prst="rect">
                  <a:avLst/>
                </a:prstGeom>
              </p:spPr>
            </p:pic>
            <p:pic>
              <p:nvPicPr>
                <p:cNvPr id="16" name="Picture 15">
                  <a:extLst>
                    <a:ext uri="{FF2B5EF4-FFF2-40B4-BE49-F238E27FC236}">
                      <a16:creationId xmlns:a16="http://schemas.microsoft.com/office/drawing/2014/main" id="{64B8A26B-9F6A-6213-F8E9-F721CD1E6E95}"/>
                    </a:ext>
                  </a:extLst>
                </p:cNvPr>
                <p:cNvPicPr>
                  <a:picLocks noChangeAspect="1"/>
                </p:cNvPicPr>
                <p:nvPr/>
              </p:nvPicPr>
              <p:blipFill>
                <a:blip r:embed="rId4"/>
                <a:stretch>
                  <a:fillRect/>
                </a:stretch>
              </p:blipFill>
              <p:spPr>
                <a:xfrm>
                  <a:off x="8294647" y="3715105"/>
                  <a:ext cx="3748667" cy="2054530"/>
                </a:xfrm>
                <a:prstGeom prst="rect">
                  <a:avLst/>
                </a:prstGeom>
              </p:spPr>
            </p:pic>
          </p:grpSp>
          <p:pic>
            <p:nvPicPr>
              <p:cNvPr id="8" name="Picture 7">
                <a:extLst>
                  <a:ext uri="{FF2B5EF4-FFF2-40B4-BE49-F238E27FC236}">
                    <a16:creationId xmlns:a16="http://schemas.microsoft.com/office/drawing/2014/main" id="{C64D5BE7-B31A-E073-49B8-61977096273C}"/>
                  </a:ext>
                </a:extLst>
              </p:cNvPr>
              <p:cNvPicPr>
                <a:picLocks noChangeAspect="1"/>
              </p:cNvPicPr>
              <p:nvPr/>
            </p:nvPicPr>
            <p:blipFill>
              <a:blip r:embed="rId5"/>
              <a:stretch>
                <a:fillRect/>
              </a:stretch>
            </p:blipFill>
            <p:spPr>
              <a:xfrm>
                <a:off x="11957283" y="3405419"/>
                <a:ext cx="469433" cy="676715"/>
              </a:xfrm>
              <a:prstGeom prst="rect">
                <a:avLst/>
              </a:prstGeom>
            </p:spPr>
          </p:pic>
        </p:grpSp>
        <p:pic>
          <p:nvPicPr>
            <p:cNvPr id="10" name="Picture 9">
              <a:extLst>
                <a:ext uri="{FF2B5EF4-FFF2-40B4-BE49-F238E27FC236}">
                  <a16:creationId xmlns:a16="http://schemas.microsoft.com/office/drawing/2014/main" id="{EE67091A-56E1-B606-0C20-4A3288F21E26}"/>
                </a:ext>
              </a:extLst>
            </p:cNvPr>
            <p:cNvPicPr>
              <a:picLocks noChangeAspect="1"/>
            </p:cNvPicPr>
            <p:nvPr/>
          </p:nvPicPr>
          <p:blipFill>
            <a:blip r:embed="rId6"/>
            <a:stretch>
              <a:fillRect/>
            </a:stretch>
          </p:blipFill>
          <p:spPr>
            <a:xfrm>
              <a:off x="10442507" y="4636753"/>
              <a:ext cx="566977" cy="566977"/>
            </a:xfrm>
            <a:prstGeom prst="rect">
              <a:avLst/>
            </a:prstGeom>
          </p:spPr>
        </p:pic>
      </p:grpSp>
      <p:sp>
        <p:nvSpPr>
          <p:cNvPr id="12" name="TextBox 11">
            <a:extLst>
              <a:ext uri="{FF2B5EF4-FFF2-40B4-BE49-F238E27FC236}">
                <a16:creationId xmlns:a16="http://schemas.microsoft.com/office/drawing/2014/main" id="{4C787303-33F6-CAA3-1116-83B1EF6BD65C}"/>
              </a:ext>
            </a:extLst>
          </p:cNvPr>
          <p:cNvSpPr txBox="1"/>
          <p:nvPr/>
        </p:nvSpPr>
        <p:spPr>
          <a:xfrm>
            <a:off x="8218170" y="5616957"/>
            <a:ext cx="3939366" cy="307777"/>
          </a:xfrm>
          <a:prstGeom prst="rect">
            <a:avLst/>
          </a:prstGeom>
          <a:solidFill>
            <a:srgbClr val="F2F2F2">
              <a:alpha val="50196"/>
            </a:srgbClr>
          </a:solidFill>
        </p:spPr>
        <p:txBody>
          <a:bodyPr wrap="square" rtlCol="0">
            <a:spAutoFit/>
          </a:bodyPr>
          <a:lstStyle/>
          <a:p>
            <a:pPr lvl="0" algn="ctr">
              <a:defRPr/>
            </a:pPr>
            <a:r>
              <a:rPr lang="hi-IN" sz="1400" b="1" dirty="0">
                <a:solidFill>
                  <a:prstClr val="black"/>
                </a:solidFill>
                <a:latin typeface="Kokila" panose="020B0604020202020204" pitchFamily="34" charset="0"/>
                <a:cs typeface="Kokila" panose="020B0604020202020204" pitchFamily="34" charset="0"/>
              </a:rPr>
              <a:t>ऊंचाई की कमी को पूरा करने के लिए ऊंचे स्लीपर का उपयोग किया गया।</a:t>
            </a:r>
            <a:endParaRPr kumimoji="0" lang="en-US" sz="14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14" name="TextBox 13">
            <a:extLst>
              <a:ext uri="{FF2B5EF4-FFF2-40B4-BE49-F238E27FC236}">
                <a16:creationId xmlns:a16="http://schemas.microsoft.com/office/drawing/2014/main" id="{F93F194C-D021-48CC-7DD0-BAE4CF988A2C}"/>
              </a:ext>
            </a:extLst>
          </p:cNvPr>
          <p:cNvSpPr txBox="1"/>
          <p:nvPr/>
        </p:nvSpPr>
        <p:spPr>
          <a:xfrm>
            <a:off x="8249532" y="3299596"/>
            <a:ext cx="3813636" cy="307777"/>
          </a:xfrm>
          <a:prstGeom prst="rect">
            <a:avLst/>
          </a:prstGeom>
          <a:solidFill>
            <a:srgbClr val="F2F2F2">
              <a:alpha val="50196"/>
            </a:srgbClr>
          </a:solidFill>
        </p:spPr>
        <p:txBody>
          <a:bodyPr wrap="square" rtlCol="0">
            <a:spAutoFit/>
          </a:bodyPr>
          <a:lstStyle/>
          <a:p>
            <a:pPr lvl="0" algn="ctr">
              <a:defRPr/>
            </a:pPr>
            <a:r>
              <a:rPr lang="hi-IN" sz="1400" b="1" dirty="0">
                <a:solidFill>
                  <a:prstClr val="black"/>
                </a:solidFill>
                <a:latin typeface="Kokila" panose="020B0604020202020204" pitchFamily="34" charset="0"/>
                <a:cs typeface="Kokila" panose="020B0604020202020204" pitchFamily="34" charset="0"/>
              </a:rPr>
              <a:t>कार्बन स्टील पाइप को लकड़ी के लट्ठों पर रखा गया था।</a:t>
            </a:r>
            <a:endParaRPr kumimoji="0" lang="en-US" sz="14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graphicFrame>
        <p:nvGraphicFramePr>
          <p:cNvPr id="5" name="Table 4">
            <a:extLst>
              <a:ext uri="{FF2B5EF4-FFF2-40B4-BE49-F238E27FC236}">
                <a16:creationId xmlns:a16="http://schemas.microsoft.com/office/drawing/2014/main" id="{43668A17-31D5-A1C8-DC29-CD0C932EA76C}"/>
              </a:ext>
            </a:extLst>
          </p:cNvPr>
          <p:cNvGraphicFramePr>
            <a:graphicFrameLocks noGrp="1"/>
          </p:cNvGraphicFramePr>
          <p:nvPr>
            <p:extLst>
              <p:ext uri="{D42A27DB-BD31-4B8C-83A1-F6EECF244321}">
                <p14:modId xmlns:p14="http://schemas.microsoft.com/office/powerpoint/2010/main" val="2658198213"/>
              </p:ext>
            </p:extLst>
          </p:nvPr>
        </p:nvGraphicFramePr>
        <p:xfrm>
          <a:off x="467918" y="603631"/>
          <a:ext cx="11553338" cy="48768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1021977">
                  <a:extLst>
                    <a:ext uri="{9D8B030D-6E8A-4147-A177-3AD203B41FA5}">
                      <a16:colId xmlns:a16="http://schemas.microsoft.com/office/drawing/2014/main" val="2964666558"/>
                    </a:ext>
                  </a:extLst>
                </a:gridCol>
                <a:gridCol w="1586881">
                  <a:extLst>
                    <a:ext uri="{9D8B030D-6E8A-4147-A177-3AD203B41FA5}">
                      <a16:colId xmlns:a16="http://schemas.microsoft.com/office/drawing/2014/main" val="69545115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13-05-2025</a:t>
                      </a:r>
                      <a:endParaRPr kumimoji="0" lang="ar-OM"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13:40</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एलटीआई</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#08 1177808                              </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व्यक्तिगत चोट</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पैर में चोट (टकराने से)</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endPar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3पी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सी3पी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फ्लोलाइन निर्माण</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algn="l"/>
                      <a:r>
                        <a:rPr kumimoji="0" lang="hi-IN"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अंजुज</a:t>
                      </a:r>
                      <a:endParaRPr kumimoji="0" lang="en-GB"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6" name="Rectangle 5">
            <a:extLst>
              <a:ext uri="{FF2B5EF4-FFF2-40B4-BE49-F238E27FC236}">
                <a16:creationId xmlns:a16="http://schemas.microsoft.com/office/drawing/2014/main" id="{D758BD27-5112-50B5-311A-E578EF6CECAE}"/>
              </a:ext>
            </a:extLst>
          </p:cNvPr>
          <p:cNvSpPr/>
          <p:nvPr/>
        </p:nvSpPr>
        <p:spPr>
          <a:xfrm>
            <a:off x="489976" y="1105920"/>
            <a:ext cx="7647226" cy="400110"/>
          </a:xfrm>
          <a:prstGeom prst="rect">
            <a:avLst/>
          </a:prstGeom>
          <a:solidFill>
            <a:srgbClr val="FFC000"/>
          </a:solidFill>
        </p:spPr>
        <p:txBody>
          <a:bodyPr wrap="square">
            <a:spAutoFit/>
          </a:bodyPr>
          <a:lstStyle/>
          <a:p>
            <a:pPr lvl="0">
              <a:defRPr/>
            </a:pPr>
            <a:r>
              <a:rPr lang="hi-IN" sz="2000" b="1" dirty="0">
                <a:solidFill>
                  <a:srgbClr val="0D38B3"/>
                </a:solidFill>
                <a:latin typeface="Kokila" panose="020B0604020202020204" pitchFamily="34" charset="0"/>
                <a:cs typeface="Kokila" panose="020B0604020202020204" pitchFamily="34" charset="0"/>
              </a:rPr>
              <a:t>लक्षित दर्शक </a:t>
            </a:r>
            <a:r>
              <a:rPr kumimoji="0" lang="en-US" sz="20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b="1" dirty="0">
                <a:solidFill>
                  <a:srgbClr val="FF0000"/>
                </a:solidFill>
                <a:latin typeface="Kokila" panose="020B0604020202020204" pitchFamily="34" charset="0"/>
                <a:cs typeface="Kokila" panose="020B0604020202020204" pitchFamily="34" charset="0"/>
              </a:rPr>
              <a:t>लॉजिस्टिक्स, संचालन और निर्माण</a:t>
            </a:r>
            <a:r>
              <a:rPr kumimoji="0" lang="en-US" sz="18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rPr>
              <a:t> </a:t>
            </a:r>
          </a:p>
        </p:txBody>
      </p:sp>
      <p:sp>
        <p:nvSpPr>
          <p:cNvPr id="18" name="Title 1">
            <a:extLst>
              <a:ext uri="{FF2B5EF4-FFF2-40B4-BE49-F238E27FC236}">
                <a16:creationId xmlns:a16="http://schemas.microsoft.com/office/drawing/2014/main" id="{28DA92B7-86E4-BEF9-E0F9-C16CEA9F5AAE}"/>
              </a:ext>
            </a:extLst>
          </p:cNvPr>
          <p:cNvSpPr txBox="1">
            <a:spLocks/>
          </p:cNvSpPr>
          <p:nvPr/>
        </p:nvSpPr>
        <p:spPr>
          <a:xfrm>
            <a:off x="341858"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19" name="Rectangle 18">
            <a:extLst>
              <a:ext uri="{FF2B5EF4-FFF2-40B4-BE49-F238E27FC236}">
                <a16:creationId xmlns:a16="http://schemas.microsoft.com/office/drawing/2014/main" id="{7D6FBD82-F7D2-7E62-59B6-10BF57AA18A5}"/>
              </a:ext>
            </a:extLst>
          </p:cNvPr>
          <p:cNvSpPr/>
          <p:nvPr/>
        </p:nvSpPr>
        <p:spPr>
          <a:xfrm>
            <a:off x="2710382" y="6324856"/>
            <a:ext cx="4948565" cy="337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883F2B-B3CE-4AB4-AB99-0AA90A5717A9}"/>
              </a:ext>
            </a:extLst>
          </p:cNvPr>
          <p:cNvSpPr/>
          <p:nvPr/>
        </p:nvSpPr>
        <p:spPr>
          <a:xfrm>
            <a:off x="631901" y="1717272"/>
            <a:ext cx="11209579" cy="3081613"/>
          </a:xfrm>
          <a:prstGeom prst="rect">
            <a:avLst/>
          </a:prstGeom>
        </p:spPr>
        <p:txBody>
          <a:bodyPr wrap="square">
            <a:spAutoFit/>
          </a:bodyPr>
          <a:lstStyle/>
          <a:p>
            <a:pPr marL="342900" lvl="0" indent="-342900">
              <a:defRPr/>
            </a:pPr>
            <a:r>
              <a:rPr lang="hi-IN" sz="1400" b="1" dirty="0">
                <a:solidFill>
                  <a:prstClr val="black"/>
                </a:solidFill>
                <a:latin typeface="Kokila" panose="020B0604020202020204" pitchFamily="34" charset="0"/>
                <a:cs typeface="Kokila" panose="020B0604020202020204" pitchFamily="34" charset="0"/>
              </a:rPr>
              <a:t>निम्नलिखित की पुष्टि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342900" lvl="0" indent="-342900" eaLnBrk="0" fontAlgn="base" hangingPunct="0">
              <a:lnSpc>
                <a:spcPct val="150000"/>
              </a:lnSpc>
              <a:spcBef>
                <a:spcPct val="0"/>
              </a:spcBef>
              <a:spcAft>
                <a:spcPct val="0"/>
              </a:spcAft>
              <a:buFont typeface="+mj-lt"/>
              <a:buAutoNum type="arabicPeriod"/>
              <a:defRPr/>
            </a:pPr>
            <a:r>
              <a:rPr lang="hi-IN" altLang="en-US" sz="1400" b="1" dirty="0">
                <a:solidFill>
                  <a:srgbClr val="0033CC"/>
                </a:solidFill>
                <a:latin typeface="Kokila" panose="020B0604020202020204" pitchFamily="34" charset="0"/>
                <a:cs typeface="Kokila" panose="020B0604020202020204" pitchFamily="34" charset="0"/>
              </a:rPr>
              <a:t>क्या आप सुनिश्चित करते हैं कि एचडीपीई लाइनर खींचने की गतिविधि के लिए कार्य विधि विवरण में ऊंचे स्लीपर और प्रभावी मजबूत बांधने की आवश्यकताओं को शामिल किया गया हो?</a:t>
            </a:r>
            <a:endParaRPr kumimoji="0" lang="en-US" altLang="en-US" sz="1400" b="1"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endParaRPr>
          </a:p>
          <a:p>
            <a:pPr marL="342900" lvl="0" indent="-342900" eaLnBrk="0" fontAlgn="base" hangingPunct="0">
              <a:lnSpc>
                <a:spcPct val="150000"/>
              </a:lnSpc>
              <a:spcBef>
                <a:spcPct val="0"/>
              </a:spcBef>
              <a:spcAft>
                <a:spcPct val="0"/>
              </a:spcAft>
              <a:buFont typeface="+mj-lt"/>
              <a:buAutoNum type="arabicPeriod"/>
              <a:defRPr/>
            </a:pPr>
            <a:r>
              <a:rPr lang="hi-IN" altLang="en-US" sz="1400" b="1" dirty="0">
                <a:solidFill>
                  <a:srgbClr val="0033CC"/>
                </a:solidFill>
                <a:latin typeface="Kokila" panose="020B0604020202020204" pitchFamily="34" charset="0"/>
                <a:cs typeface="Kokila" panose="020B0604020202020204" pitchFamily="34" charset="0"/>
              </a:rPr>
              <a:t>क्या आप सुनिश्चित करते हैं कि खींचने की गतिविधि के दौरान कार्यकर्ता जोखिम क्षेत्र में न हों?</a:t>
            </a:r>
            <a:endParaRPr kumimoji="0" lang="en-US" altLang="en-US" sz="1400" b="1"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endParaRPr>
          </a:p>
          <a:p>
            <a:pPr marL="342900" lvl="0" indent="-342900" eaLnBrk="0" fontAlgn="base" hangingPunct="0">
              <a:lnSpc>
                <a:spcPct val="150000"/>
              </a:lnSpc>
              <a:spcBef>
                <a:spcPct val="0"/>
              </a:spcBef>
              <a:spcAft>
                <a:spcPct val="0"/>
              </a:spcAft>
              <a:buFont typeface="+mj-lt"/>
              <a:buAutoNum type="arabicPeriod"/>
              <a:defRPr/>
            </a:pPr>
            <a:r>
              <a:rPr lang="hi-IN" altLang="en-US" sz="1400" b="1" dirty="0">
                <a:solidFill>
                  <a:srgbClr val="0033CC"/>
                </a:solidFill>
                <a:latin typeface="Kokila" panose="020B0604020202020204" pitchFamily="34" charset="0"/>
                <a:cs typeface="Kokila" panose="020B0604020202020204" pitchFamily="34" charset="0"/>
              </a:rPr>
              <a:t>क्या आप सुनिश्चित करते हैं कि एमओसी को फील्ड टीम द्वारा स्पष्ट रूप से समझा और लागू किया जाता है? क्या परमिट धारक कार्य के दायरे को पूरी तरह समझते हैं?</a:t>
            </a:r>
            <a:endParaRPr kumimoji="0" lang="en-US" altLang="en-US" sz="1400" b="1"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endParaRPr>
          </a:p>
          <a:p>
            <a:pPr marL="342900" lvl="0" indent="-342900" eaLnBrk="0" fontAlgn="base" hangingPunct="0">
              <a:lnSpc>
                <a:spcPct val="150000"/>
              </a:lnSpc>
              <a:spcBef>
                <a:spcPct val="0"/>
              </a:spcBef>
              <a:spcAft>
                <a:spcPct val="0"/>
              </a:spcAft>
              <a:buFont typeface="+mj-lt"/>
              <a:buAutoNum type="arabicPeriod"/>
              <a:defRPr/>
            </a:pPr>
            <a:r>
              <a:rPr lang="hi-IN" sz="1400" b="1" dirty="0">
                <a:solidFill>
                  <a:srgbClr val="0033CC"/>
                </a:solidFill>
                <a:latin typeface="Kokila" panose="020B0604020202020204" pitchFamily="34" charset="0"/>
                <a:cs typeface="Kokila" panose="020B0604020202020204" pitchFamily="34" charset="0"/>
              </a:rPr>
              <a:t>क्या आप सुनिश्चित करते हैं कि कार्यकर्ता शॉर्टकट न लें और स्वीकृत प्रक्रियाओं का सख्ती से पालन करें?</a:t>
            </a:r>
            <a:endParaRPr lang="en-US" sz="1400" b="1" dirty="0">
              <a:solidFill>
                <a:srgbClr val="0033CC"/>
              </a:solidFill>
              <a:latin typeface="Kokila" panose="020B0604020202020204" pitchFamily="34" charset="0"/>
              <a:cs typeface="Kokila" panose="020B0604020202020204" pitchFamily="34" charset="0"/>
            </a:endParaRPr>
          </a:p>
          <a:p>
            <a:pPr lvl="0" eaLnBrk="0" fontAlgn="base" hangingPunct="0">
              <a:lnSpc>
                <a:spcPct val="150000"/>
              </a:lnSpc>
              <a:spcBef>
                <a:spcPct val="0"/>
              </a:spcBef>
              <a:spcAft>
                <a:spcPct val="0"/>
              </a:spcAft>
              <a:defRPr/>
            </a:pPr>
            <a:endParaRPr kumimoji="0" lang="en-US" sz="1400" b="1"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endParaRPr>
          </a:p>
          <a:p>
            <a:pPr lvl="0" eaLnBrk="0" fontAlgn="base" hangingPunct="0">
              <a:lnSpc>
                <a:spcPct val="150000"/>
              </a:lnSpc>
              <a:spcBef>
                <a:spcPct val="0"/>
              </a:spcBef>
              <a:spcAft>
                <a:spcPct val="0"/>
              </a:spcAft>
              <a:defRPr/>
            </a:pPr>
            <a:endParaRPr kumimoji="0" lang="en-US" sz="1400" b="1"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endParaRPr>
          </a:p>
          <a:p>
            <a:pPr eaLnBrk="0" fontAlgn="base" hangingPunct="0">
              <a:lnSpc>
                <a:spcPct val="150000"/>
              </a:lnSpc>
              <a:spcBef>
                <a:spcPct val="0"/>
              </a:spcBef>
              <a:spcAft>
                <a:spcPct val="0"/>
              </a:spcAft>
              <a:defRPr/>
            </a:pPr>
            <a:r>
              <a:rPr lang="en-US" sz="1400" b="1" i="1" dirty="0">
                <a:solidFill>
                  <a:srgbClr val="FF0000"/>
                </a:solidFill>
                <a:latin typeface="Kokila" panose="020B0604020202020204" pitchFamily="34" charset="0"/>
                <a:cs typeface="Kokila" panose="020B0604020202020204" pitchFamily="34" charset="0"/>
                <a:sym typeface="Wingdings" panose="05000000000000000000" pitchFamily="2" charset="2"/>
              </a:rPr>
              <a:t>* </a:t>
            </a:r>
            <a:r>
              <a:rPr lang="hi-IN" sz="1400" b="1" i="1" dirty="0">
                <a:solidFill>
                  <a:srgbClr val="FF0000"/>
                </a:solidFill>
                <a:latin typeface="Kokila" panose="020B0604020202020204" pitchFamily="34" charset="0"/>
                <a:cs typeface="Kokila" panose="020B0604020202020204" pitchFamily="34" charset="0"/>
                <a:sym typeface="Wingdings" panose="05000000000000000000" pitchFamily="2" charset="2"/>
              </a:rPr>
              <a:t>यदि उपरोक्त किसी भी प्रश्न का उत्तर "नहीं" है, तो कृपया इस कमी को सुधारने के लिए कार्रवाई करें।</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lvl="0" eaLnBrk="0" fontAlgn="base" hangingPunct="0">
              <a:lnSpc>
                <a:spcPct val="150000"/>
              </a:lnSpc>
              <a:spcBef>
                <a:spcPct val="0"/>
              </a:spcBef>
              <a:spcAft>
                <a:spcPct val="0"/>
              </a:spcAft>
              <a:defRPr/>
            </a:pPr>
            <a:endParaRPr lang="en-US" sz="1400" b="1" dirty="0">
              <a:solidFill>
                <a:srgbClr val="0033CC"/>
              </a:solidFill>
              <a:latin typeface="Kokila" panose="020B0604020202020204" pitchFamily="34" charset="0"/>
              <a:cs typeface="Kokila" panose="020B0604020202020204" pitchFamily="34" charset="0"/>
            </a:endParaRPr>
          </a:p>
        </p:txBody>
      </p:sp>
      <p:sp>
        <p:nvSpPr>
          <p:cNvPr id="4" name="Title 4">
            <a:extLst>
              <a:ext uri="{FF2B5EF4-FFF2-40B4-BE49-F238E27FC236}">
                <a16:creationId xmlns:a16="http://schemas.microsoft.com/office/drawing/2014/main" id="{4916D431-1A3A-6ECC-9707-F52DC48966F4}"/>
              </a:ext>
            </a:extLst>
          </p:cNvPr>
          <p:cNvSpPr txBox="1">
            <a:spLocks/>
          </p:cNvSpPr>
          <p:nvPr/>
        </p:nvSpPr>
        <p:spPr>
          <a:xfrm>
            <a:off x="180870" y="-6892"/>
            <a:ext cx="12011130" cy="453582"/>
          </a:xfrm>
          <a:prstGeom prst="rect">
            <a:avLst/>
          </a:prstGeom>
          <a:solidFill>
            <a:srgbClr val="FFC91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algn="ctr"/>
            <a:br>
              <a:rPr lang="en-GB" sz="24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r>
              <a:rPr lang="hi-IN" sz="2800" b="1">
                <a:solidFill>
                  <a:srgbClr val="00B050"/>
                </a:solidFill>
                <a:latin typeface="Kokila" panose="020B0604020202020204" pitchFamily="34" charset="0"/>
                <a:ea typeface="MS PGothic" pitchFamily="34" charset="-128"/>
                <a:cs typeface="Kokila" panose="020B0604020202020204" pitchFamily="34" charset="0"/>
              </a:rPr>
              <a:t>प्रबंधन चिंतनशील प्रश्न</a:t>
            </a:r>
            <a:br>
              <a:rPr lang="en-GB" sz="28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endParaRPr lang="en-US" dirty="0">
              <a:latin typeface="Kokila" panose="020B0604020202020204" pitchFamily="34" charset="0"/>
              <a:cs typeface="Kokila" panose="020B0604020202020204" pitchFamily="34" charset="0"/>
            </a:endParaRPr>
          </a:p>
        </p:txBody>
      </p:sp>
      <p:sp>
        <p:nvSpPr>
          <p:cNvPr id="8" name="Rectangle 7">
            <a:extLst>
              <a:ext uri="{FF2B5EF4-FFF2-40B4-BE49-F238E27FC236}">
                <a16:creationId xmlns:a16="http://schemas.microsoft.com/office/drawing/2014/main" id="{6966A0DA-BE3B-0C8B-94F3-749D87786D25}"/>
              </a:ext>
            </a:extLst>
          </p:cNvPr>
          <p:cNvSpPr/>
          <p:nvPr/>
        </p:nvSpPr>
        <p:spPr>
          <a:xfrm>
            <a:off x="581023" y="864729"/>
            <a:ext cx="11209579" cy="646331"/>
          </a:xfrm>
          <a:prstGeom prst="rect">
            <a:avLst/>
          </a:prstGeom>
        </p:spPr>
        <p:txBody>
          <a:bodyPr wrap="square">
            <a:spAutoFit/>
          </a:bodyPr>
          <a:lstStyle/>
          <a:p>
            <a:pPr lvl="0">
              <a:defRPr/>
            </a:pPr>
            <a:r>
              <a:rPr lang="hi-IN" b="1" dirty="0">
                <a:solidFill>
                  <a:srgbClr val="FF0000"/>
                </a:solidFill>
                <a:latin typeface="Kokila" panose="020B0604020202020204" pitchFamily="34" charset="0"/>
                <a:cs typeface="Kokila" panose="020B0604020202020204" pitchFamily="34" charset="0"/>
              </a:rPr>
              <a:t>इस घटना से सीख लेने और निरंतर सुधार सुनिश्चित करने के लिए, सभी अनुबंध प्रबंधकों को नीचे दिए गए प्रश्नों के आधार पर अपने एचएसई जोखिम प्रबंधन की समीक्षा करनी होगी।</a:t>
            </a:r>
            <a:endParaRPr kumimoji="0" lang="en-US"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
        <p:nvSpPr>
          <p:cNvPr id="9" name="Rectangle 8">
            <a:extLst>
              <a:ext uri="{FF2B5EF4-FFF2-40B4-BE49-F238E27FC236}">
                <a16:creationId xmlns:a16="http://schemas.microsoft.com/office/drawing/2014/main" id="{B8CD0C4B-9A45-199C-6153-8C5B8610E5A7}"/>
              </a:ext>
            </a:extLst>
          </p:cNvPr>
          <p:cNvSpPr/>
          <p:nvPr/>
        </p:nvSpPr>
        <p:spPr>
          <a:xfrm>
            <a:off x="2710382" y="6324856"/>
            <a:ext cx="4948565" cy="337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92959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4C95B9D-1749-4C61-BA07-DC796305AF36}"/>
</file>

<file path=customXml/itemProps2.xml><?xml version="1.0" encoding="utf-8"?>
<ds:datastoreItem xmlns:ds="http://schemas.openxmlformats.org/officeDocument/2006/customXml" ds:itemID="{BF8458FB-A829-477A-9155-F5E9CA1400E4}"/>
</file>

<file path=customXml/itemProps3.xml><?xml version="1.0" encoding="utf-8"?>
<ds:datastoreItem xmlns:ds="http://schemas.openxmlformats.org/officeDocument/2006/customXml" ds:itemID="{B7A0FB51-A804-46A8-84FA-A609CA5D8BA5}"/>
</file>

<file path=docProps/app.xml><?xml version="1.0" encoding="utf-8"?>
<Properties xmlns="http://schemas.openxmlformats.org/officeDocument/2006/extended-properties" xmlns:vt="http://schemas.openxmlformats.org/officeDocument/2006/docPropsVTypes">
  <TotalTime>149</TotalTime>
  <Words>836</Words>
  <Application>Microsoft Office PowerPoint</Application>
  <PresentationFormat>Widescreen</PresentationFormat>
  <Paragraphs>71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Calibri</vt:lpstr>
      <vt:lpstr>Kokila</vt:lpstr>
      <vt:lpstr>Tahoma</vt:lpstr>
      <vt:lpstr>Times New Roman</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LTI08 HDPE pipe fell on Helper foot</dc:title>
  <dc:creator>Rawahi, Ahmed MSE34</dc:creator>
  <cp:lastModifiedBy>A PC</cp:lastModifiedBy>
  <cp:revision>13</cp:revision>
  <dcterms:created xsi:type="dcterms:W3CDTF">2025-07-13T12:04:25Z</dcterms:created>
  <dcterms:modified xsi:type="dcterms:W3CDTF">2025-12-10T04:17:47Z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