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56" r:id="rId2"/>
    <p:sldId id="214748247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aziz" userId="d391a47380a65c0f" providerId="LiveId" clId="{46118F20-283B-4F2A-BB0F-9C8478B0C11D}"/>
    <pc:docChg chg="undo custSel modSld">
      <pc:chgData name="ahmed aziz" userId="d391a47380a65c0f" providerId="LiveId" clId="{46118F20-283B-4F2A-BB0F-9C8478B0C11D}" dt="2025-12-08T15:16:38.677" v="598" actId="782"/>
      <pc:docMkLst>
        <pc:docMk/>
      </pc:docMkLst>
      <pc:sldChg chg="modSp mod">
        <pc:chgData name="ahmed aziz" userId="d391a47380a65c0f" providerId="LiveId" clId="{46118F20-283B-4F2A-BB0F-9C8478B0C11D}" dt="2025-12-08T14:53:26.420" v="380" actId="782"/>
        <pc:sldMkLst>
          <pc:docMk/>
          <pc:sldMk cId="1611345157" sldId="356"/>
        </pc:sldMkLst>
        <pc:spChg chg="mod">
          <ac:chgData name="ahmed aziz" userId="d391a47380a65c0f" providerId="LiveId" clId="{46118F20-283B-4F2A-BB0F-9C8478B0C11D}" dt="2025-12-08T14:51:47.846" v="378" actId="2711"/>
          <ac:spMkLst>
            <pc:docMk/>
            <pc:sldMk cId="1611345157" sldId="356"/>
            <ac:spMk id="3" creationId="{E2CA2360-3AD5-3443-5500-84A16CBAF2A8}"/>
          </ac:spMkLst>
        </pc:spChg>
        <pc:spChg chg="mod">
          <ac:chgData name="ahmed aziz" userId="d391a47380a65c0f" providerId="LiveId" clId="{46118F20-283B-4F2A-BB0F-9C8478B0C11D}" dt="2025-12-08T14:53:26.420" v="380" actId="782"/>
          <ac:spMkLst>
            <pc:docMk/>
            <pc:sldMk cId="1611345157" sldId="356"/>
            <ac:spMk id="4" creationId="{B8F5D341-9478-460E-8ACF-8E2BF1B80AC6}"/>
          </ac:spMkLst>
        </pc:spChg>
        <pc:graphicFrameChg chg="modGraphic">
          <ac:chgData name="ahmed aziz" userId="d391a47380a65c0f" providerId="LiveId" clId="{46118F20-283B-4F2A-BB0F-9C8478B0C11D}" dt="2025-12-08T14:52:49.394" v="379" actId="6549"/>
          <ac:graphicFrameMkLst>
            <pc:docMk/>
            <pc:sldMk cId="1611345157" sldId="356"/>
            <ac:graphicFrameMk id="17" creationId="{598D0EC2-F421-CFED-9301-4E305B203863}"/>
          </ac:graphicFrameMkLst>
        </pc:graphicFrameChg>
      </pc:sldChg>
      <pc:sldChg chg="modSp mod">
        <pc:chgData name="ahmed aziz" userId="d391a47380a65c0f" providerId="LiveId" clId="{46118F20-283B-4F2A-BB0F-9C8478B0C11D}" dt="2025-12-08T15:16:38.677" v="598" actId="782"/>
        <pc:sldMkLst>
          <pc:docMk/>
          <pc:sldMk cId="1386663543" sldId="2147482473"/>
        </pc:sldMkLst>
        <pc:spChg chg="mod">
          <ac:chgData name="ahmed aziz" userId="d391a47380a65c0f" providerId="LiveId" clId="{46118F20-283B-4F2A-BB0F-9C8478B0C11D}" dt="2025-12-08T15:16:38.677" v="598" actId="782"/>
          <ac:spMkLst>
            <pc:docMk/>
            <pc:sldMk cId="1386663543" sldId="2147482473"/>
            <ac:spMk id="7" creationId="{4D883F2B-B3CE-4AB4-AB99-0AA90A5717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082B-568D-4C20-8482-0CFCDDE27F6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E0A00-FEF5-4AC3-B8BD-D5669C9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3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4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4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8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7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9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6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8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7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5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0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381000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37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318" y="1521398"/>
            <a:ext cx="8252759" cy="45243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 rtl="1">
              <a:defRPr/>
            </a:pPr>
            <a:r>
              <a:rPr lang="ar-EG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حدث؟</a:t>
            </a:r>
            <a:endParaRPr lang="en-US" sz="1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SA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أثناء أعمال التجديد، كان أحد العمال المساعدين يؤدي مهمة تنظيف وحاول إزالة كابل م</a:t>
            </a:r>
            <a:r>
              <a:rPr lang="ar-EG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</a:t>
            </a:r>
            <a:r>
              <a:rPr lang="ar-EG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 من أعلى لوح سقف. وأثناء ذلك، فقد </a:t>
            </a:r>
            <a:r>
              <a:rPr lang="ar-EG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توازنه وداس سهوًا على لوح من الجبس مما أدى إلى سقوطه من ارتفاع ستة أمتار وإصابته في وركه الأيسر.</a:t>
            </a:r>
          </a:p>
          <a:p>
            <a:pPr algn="r" rtl="1">
              <a:defRPr/>
            </a:pPr>
            <a:r>
              <a:rPr lang="ar-SA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 نقله على الفور إلى مستشفى بدر السماء، حيث أكدت الأشعة المقطعية وجود كسر في وركه الأيسر.</a:t>
            </a:r>
            <a:endParaRPr lang="en-US" sz="1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R="0" lvl="0" algn="r" rtl="1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defRPr/>
            </a:pPr>
            <a:r>
              <a:rPr lang="ar-EG" altLang="zh-CN" sz="1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لماذا حدث ذلك/ الاستنتاج:</a:t>
            </a:r>
            <a:endParaRPr lang="en-GB" altLang="zh-CN" sz="1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marR="0" lvl="0" indent="-17145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ar-OM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قام المساعد الكهربائي بتجاوز شريط التحذير والوصول إلى حافة سقف هشة، </a:t>
            </a:r>
            <a:r>
              <a:rPr lang="ar-SA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ظنًا منه أن إزالة الكابل</a:t>
            </a:r>
            <a:r>
              <a:rPr lang="ar-EG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بين أعمال التنظيف التي تُجرى في نهاية اليوم.</a:t>
            </a:r>
          </a:p>
          <a:p>
            <a:pPr marL="171450" indent="-171450" algn="r" rtl="1">
              <a:buFont typeface="Wingdings" panose="05000000000000000000" pitchFamily="2" charset="2"/>
              <a:buChar char="q"/>
              <a:defRPr/>
            </a:pPr>
            <a:r>
              <a:rPr lang="ar-OM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 تركيب الكابل دون وجود مخط</a:t>
            </a:r>
            <a:r>
              <a:rPr lang="ar-EG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 لمسار الكابل المؤقت، لذلك عل</a:t>
            </a:r>
            <a:r>
              <a:rPr lang="ar-EG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 بين</a:t>
            </a:r>
            <a:r>
              <a:rPr lang="ar-EG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ألواح</a:t>
            </a:r>
            <a:r>
              <a:rPr lang="ar-SA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أرضية السقف.</a:t>
            </a:r>
            <a:r>
              <a:rPr lang="ar-SA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EG" sz="1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indent="-171450" algn="r" rtl="1">
              <a:buFont typeface="Wingdings" panose="05000000000000000000" pitchFamily="2" charset="2"/>
              <a:buChar char="q"/>
              <a:defRPr/>
            </a:pPr>
            <a:r>
              <a:rPr lang="ar-OM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 تتضمن تقييمات المخاطر الخاصة بالمهام إزالة الكابلات المؤقتة الموجودة بالقرب من الأسطح الهشّة.</a:t>
            </a:r>
          </a:p>
          <a:p>
            <a:pPr marL="171450" indent="-171450" algn="r" rtl="1">
              <a:buFont typeface="Wingdings" panose="05000000000000000000" pitchFamily="2" charset="2"/>
              <a:buChar char="q"/>
              <a:defRPr/>
            </a:pPr>
            <a:r>
              <a:rPr lang="ar-OM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 يتم تدعيم السقف الهشّ بحواجز صلبة، ولم تُوضع لافتات تحذر من خطر السقوط.</a:t>
            </a:r>
          </a:p>
          <a:p>
            <a:pPr lvl="0" algn="just" rtl="1">
              <a:defRPr/>
            </a:pPr>
            <a:endParaRPr lang="en-US" sz="1600" b="1" dirty="0">
              <a:solidFill>
                <a:srgbClr val="0070C0"/>
              </a:solidFill>
              <a:latin typeface="Sakkal Majalla" panose="02000000000000000000" pitchFamily="2" charset="-78"/>
              <a:ea typeface="宋体" panose="02010600030101010101" pitchFamily="2" charset="-122"/>
              <a:cs typeface="Sakkal Majalla" panose="02000000000000000000" pitchFamily="2" charset="-78"/>
            </a:endParaRPr>
          </a:p>
          <a:p>
            <a:pPr lvl="0" algn="just" rtl="1">
              <a:defRPr/>
            </a:pPr>
            <a:r>
              <a:rPr lang="ar-EG" sz="1600" b="1" dirty="0">
                <a:solidFill>
                  <a:srgbClr val="0070C0"/>
                </a:solidFill>
                <a:latin typeface="Sakkal Majalla" panose="02000000000000000000" pitchFamily="2" charset="-78"/>
                <a:ea typeface="宋体" panose="02010600030101010101" pitchFamily="2" charset="-122"/>
                <a:cs typeface="Sakkal Majalla" panose="02000000000000000000" pitchFamily="2" charset="-78"/>
              </a:rPr>
              <a:t>أسئلة تأملية</a:t>
            </a:r>
            <a:endParaRPr lang="en-US" sz="1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marR="0" lvl="0" indent="-17145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ar-OM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يتم إعطاؤنا تعليمات واضحة حول المهام التي تتطلّب إشرافًا أو تصاريح قبل البدء في تنفيذها؟</a:t>
            </a:r>
            <a:endParaRPr lang="ar-EG" sz="1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indent="-17145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ar-OM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نتعامل دائمًا مع شريط التحذير كحد فاصل لا يجوز تخطّيه—خصوصًا بالقرب من الأسطح الهشّة أو المرتفعة؟</a:t>
            </a:r>
          </a:p>
          <a:p>
            <a:pPr marL="171450" indent="-17145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ar-OM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بدت المهمة بسيطة، هل نتوقف للتحقُّق مما إذا كانت تتطلب وجود زميل أو إجراء تحديث لتقييم المخاطر؟</a:t>
            </a:r>
            <a:endParaRPr lang="ar-EG" sz="1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indent="-17145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ar-OM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نطبِّق آلية تحديث تقييمات مخاطر العمل عند ظهور أنشطة جديدة أو مؤقتة، حتى وإن بدت روتينية؟</a:t>
            </a:r>
            <a:endParaRPr lang="en-US" altLang="en-US" sz="1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marR="0" lvl="0" indent="-17145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ar-OM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يتم تحديد الأسطح الهشّة بوضوح في سجل مخاطر الموقع، ويتم تأمينها فعليًا بحواجز صلبة ولافتات تحذيرية، وليس مجرد شريط تحذيري؟</a:t>
            </a:r>
            <a:endParaRPr lang="en-US" altLang="en-US" sz="1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A2360-3AD5-3443-5500-84A16CBAF2A8}"/>
              </a:ext>
            </a:extLst>
          </p:cNvPr>
          <p:cNvSpPr txBox="1"/>
          <p:nvPr/>
        </p:nvSpPr>
        <p:spPr>
          <a:xfrm>
            <a:off x="3808318" y="6203397"/>
            <a:ext cx="8187614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b="1" dirty="0">
                <a:solidFill>
                  <a:srgbClr val="FFF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تتصرف بمفردك </a:t>
            </a:r>
            <a:r>
              <a:rPr lang="ar-EG" dirty="0">
                <a:solidFill>
                  <a:srgbClr val="FFF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لمعالجة المخاطر،</a:t>
            </a:r>
            <a:r>
              <a:rPr lang="ar-EG" b="1" dirty="0">
                <a:solidFill>
                  <a:srgbClr val="FFFC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بل قم بالإبلاغ عنها على الفور</a:t>
            </a:r>
          </a:p>
        </p:txBody>
      </p:sp>
      <p:pic>
        <p:nvPicPr>
          <p:cNvPr id="6" name="Picture 5" descr="A person falling off a roof&#10;&#10;AI-generated content may be incorrect.">
            <a:extLst>
              <a:ext uri="{FF2B5EF4-FFF2-40B4-BE49-F238E27FC236}">
                <a16:creationId xmlns:a16="http://schemas.microsoft.com/office/drawing/2014/main" id="{4E82A6A0-B0B4-D3E0-9316-FA271C197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4" y="1101631"/>
            <a:ext cx="3243532" cy="2479838"/>
          </a:xfrm>
          <a:prstGeom prst="rect">
            <a:avLst/>
          </a:prstGeom>
        </p:spPr>
      </p:pic>
      <p:pic>
        <p:nvPicPr>
          <p:cNvPr id="18" name="Picture 17" descr="A person wearing a blue helmet and a blue helmet&#10;&#10;AI-generated content may be incorrect.">
            <a:extLst>
              <a:ext uri="{FF2B5EF4-FFF2-40B4-BE49-F238E27FC236}">
                <a16:creationId xmlns:a16="http://schemas.microsoft.com/office/drawing/2014/main" id="{9F7D6B6E-6461-17E7-305C-B8E708CD4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4" y="3722367"/>
            <a:ext cx="3243532" cy="23432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1E56F8-070F-DA2D-53BB-A2AC2BA7F9EF}"/>
              </a:ext>
            </a:extLst>
          </p:cNvPr>
          <p:cNvSpPr/>
          <p:nvPr/>
        </p:nvSpPr>
        <p:spPr>
          <a:xfrm>
            <a:off x="4449281" y="1036764"/>
            <a:ext cx="7546651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الجمهور المستهدف: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اللوجستية والتشغيل والإنشاءات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95C4A9-ABC9-32A5-F4B0-57F0CE992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748234"/>
              </p:ext>
            </p:extLst>
          </p:nvPr>
        </p:nvGraphicFramePr>
        <p:xfrm>
          <a:off x="467918" y="559162"/>
          <a:ext cx="11553338" cy="4572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587414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794417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784398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301337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2274474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179069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585096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1021977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586881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</a:t>
                      </a: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التوقيت</a:t>
                      </a: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26/06/2025</a:t>
                      </a:r>
                      <a:endParaRPr kumimoji="0" lang="ar-EG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17:00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الحادث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إدارة معلومات المشروع: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LTI#11 </a:t>
                      </a:r>
                    </a:p>
                    <a:p>
                      <a:pPr algn="r" rtl="1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11779100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المخاطر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kern="120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الإصابة/ الأصل المتضرر: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السقوط من ارتفاع</a:t>
                      </a:r>
                      <a:endParaRPr kumimoji="0" lang="en-US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إصابة في الورك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الخطورة الفعلية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algn="r" rtl="1"/>
                      <a:r>
                        <a:rPr kumimoji="0" lang="ar-EG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الخطورة المحتملة: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3P</a:t>
                      </a:r>
                    </a:p>
                    <a:p>
                      <a:pPr algn="r" rtl="1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</a:t>
                      </a: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kumimoji="0" lang="ar-EG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</a:t>
                      </a:r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marL="0" algn="r" defTabSz="914400" rtl="1" eaLnBrk="1" latinLnBrk="0" hangingPunct="1"/>
                      <a:r>
                        <a:rPr kumimoji="0" lang="ar-EG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الموقع</a:t>
                      </a:r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EG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عملية تنظيف</a:t>
                      </a:r>
                      <a:endParaRPr kumimoji="0" lang="en-US" sz="11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kumimoji="0" lang="ar-EG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منشأة بحرية </a:t>
                      </a:r>
                      <a:r>
                        <a:rPr kumimoji="0" lang="ar-EG" sz="1200" b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ريدونغ</a:t>
                      </a:r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3BB96EB-0D20-35FB-B383-B9A67651A477}"/>
              </a:ext>
            </a:extLst>
          </p:cNvPr>
          <p:cNvSpPr txBox="1">
            <a:spLocks/>
          </p:cNvSpPr>
          <p:nvPr/>
        </p:nvSpPr>
        <p:spPr>
          <a:xfrm>
            <a:off x="227558" y="0"/>
            <a:ext cx="11964442" cy="53611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000" b="1" i="0" u="none" strike="noStrike" kern="1200" cap="none" spc="0" normalizeH="0" baseline="0" noProof="0" dirty="0">
                <a:ln>
                  <a:noFill/>
                </a:ln>
                <a:solidFill>
                  <a:srgbClr val="24A316"/>
                </a:solidFill>
                <a:effectLst/>
                <a:uLnTx/>
                <a:uFillTx/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إنذار المستوى الثاني لشركة تنمية نفط عُمان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7C970-FDAD-0FA6-64EC-2388C8829AC4}"/>
              </a:ext>
            </a:extLst>
          </p:cNvPr>
          <p:cNvSpPr txBox="1"/>
          <p:nvPr/>
        </p:nvSpPr>
        <p:spPr>
          <a:xfrm>
            <a:off x="3933102" y="6539399"/>
            <a:ext cx="7944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سري – محظور مشاركته خارج شركة تنمية نفط عُمان / مقاوليها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70321" y="1622022"/>
            <a:ext cx="112095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defRPr/>
            </a:pPr>
            <a:r>
              <a:rPr lang="ar-EG" sz="1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يُرجى تأكيد ما يلي:</a:t>
            </a:r>
            <a:endParaRPr lang="en-US" sz="1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  <a:defRPr/>
            </a:pPr>
            <a:r>
              <a:rPr lang="ar-SA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نطبِّق آلية تحديث تقييمات مخاطر العمل عند ظهور أنشطة جديدة أو مؤقتة، حتى وإن بدت روتينية؟</a:t>
            </a:r>
            <a:endParaRPr lang="ar-EG" sz="1600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  <a:defRPr/>
            </a:pP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يمكننا التأكُّد من أن مهام التنظيف تتم بشكل آمن، لا سيما بالقرب من الحواف أو المناطق الهشة؟</a:t>
            </a:r>
            <a:r>
              <a:rPr lang="en-US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 </a:t>
            </a:r>
            <a:endParaRPr lang="ar-EG" sz="1600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342900" indent="-342900" algn="r" rtl="1">
              <a:buFont typeface="+mj-lt"/>
              <a:buAutoNum type="arabicPeriod"/>
              <a:defRPr/>
            </a:pPr>
            <a:r>
              <a:rPr lang="ar-SA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لدينا نظام يضمن أن جميع التركيبات المؤقتة (مثل الكابلات الكهربائية) يتم التخطيط لها والموافقة عليها وتضمينها في تقييمات المخاطر؟</a:t>
            </a:r>
            <a:endParaRPr lang="ar-EG" sz="1600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  <a:defRPr/>
            </a:pPr>
            <a:r>
              <a:rPr lang="ar-SA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يتم تحديد الأسطح الهشّة بوضوح في سجل مخاطر الموقع، ويتم تأمينها فعليًا بحواجز صلبة ولافتات تحذيرية، وليس مجرد شريط تحذيري؟</a:t>
            </a:r>
            <a:endParaRPr lang="ar-EG" sz="1600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  <a:defRPr/>
            </a:pPr>
            <a:r>
              <a:rPr lang="ar-SA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نتحقق من تحديث علامات السقالات ومن أنها تعكس فعليًا قيود الدخول الحالية</a:t>
            </a: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وخاصًة عندما يؤدي</a:t>
            </a: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مسار</a:t>
            </a:r>
            <a:r>
              <a:rPr lang="ar-SA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الوصول إلى مناطق غير مكتملة أو تحتوي على مخاطر؟</a:t>
            </a:r>
            <a:endParaRPr lang="ar-EG" sz="1600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  <a:defRPr/>
            </a:pPr>
            <a:r>
              <a:rPr lang="ar-SA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يتم تطبيق نظام</a:t>
            </a: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"زميل العمل"</a:t>
            </a:r>
            <a:r>
              <a:rPr lang="ar-SA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حتى أثناء أداء مهام التنظيف أو </a:t>
            </a: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 الإنهاء "</a:t>
            </a:r>
            <a:r>
              <a:rPr lang="ar-SA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البسيطة</a:t>
            </a: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SA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EG" sz="1600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  <a:defRPr/>
            </a:pPr>
            <a:r>
              <a:rPr lang="ar-SA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إجراءات </a:t>
            </a: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إنهاء</a:t>
            </a:r>
            <a:r>
              <a:rPr lang="ar-SA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الوردي</a:t>
            </a: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A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لدينا قوية بما يكفي للتحقق من سلامة الموقع، وليس فقط </a:t>
            </a: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حصر</a:t>
            </a:r>
            <a:r>
              <a:rPr lang="ar-SA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الأفراد؟</a:t>
            </a:r>
            <a:endParaRPr lang="en-US" sz="1600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endParaRPr lang="en-US" sz="1600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EG" sz="1600" b="1" i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إذا كانت الإجابة "لا" على أي من الأسئلة المطروحة أعلاه، فيُرجى التأكد من اتخاذ الإجراءات اللازمة لتصويب هذا الخلل.</a:t>
            </a:r>
            <a:endParaRPr lang="en-US" sz="1600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algn="r" rtl="1">
              <a:defRPr/>
            </a:pPr>
            <a:endParaRPr lang="en-US" sz="1600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3E52E5C-2C93-EC92-98F2-5CE809164BA3}"/>
              </a:ext>
            </a:extLst>
          </p:cNvPr>
          <p:cNvSpPr txBox="1">
            <a:spLocks/>
          </p:cNvSpPr>
          <p:nvPr/>
        </p:nvSpPr>
        <p:spPr>
          <a:xfrm>
            <a:off x="180870" y="-6892"/>
            <a:ext cx="12011130" cy="453582"/>
          </a:xfrm>
          <a:prstGeom prst="rect">
            <a:avLst/>
          </a:prstGeom>
          <a:solidFill>
            <a:srgbClr val="FFC91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 rtl="1"/>
            <a:r>
              <a:rPr lang="ar-EG" sz="3000" b="1" dirty="0">
                <a:solidFill>
                  <a:srgbClr val="00B050"/>
                </a:solidFill>
                <a:latin typeface="Sakkal Majalla" panose="02000000000000000000" pitchFamily="2" charset="-78"/>
                <a:ea typeface="MS PGothic" pitchFamily="34" charset="-128"/>
                <a:cs typeface="Sakkal Majalla" panose="02000000000000000000" pitchFamily="2" charset="-78"/>
              </a:rPr>
              <a:t>الأسئلة التأملية للإدارة</a:t>
            </a:r>
            <a:endParaRPr lang="en-US" sz="3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023F51-B7CA-17D9-3407-1A8AD2BBF148}"/>
              </a:ext>
            </a:extLst>
          </p:cNvPr>
          <p:cNvSpPr/>
          <p:nvPr/>
        </p:nvSpPr>
        <p:spPr>
          <a:xfrm>
            <a:off x="739363" y="864729"/>
            <a:ext cx="11140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rtl="1">
              <a:defRPr/>
            </a:pPr>
            <a:r>
              <a:rPr lang="ar-SA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للاستفادة من هذا الحادث ولضمان استمرار ومواصلة التحسين، يتعيَّن على جميع مديري العقود مراجعة إجراءات إدارة المخاطر المتعلقة بالصحة والسلامة والبيئة في ضوء الأسئلة المطروحة أدناه</a:t>
            </a:r>
            <a:r>
              <a:rPr lang="ar-EG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en-US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53947E-C7EF-08F9-D7BD-42A50DB01497}"/>
              </a:ext>
            </a:extLst>
          </p:cNvPr>
          <p:cNvSpPr txBox="1"/>
          <p:nvPr/>
        </p:nvSpPr>
        <p:spPr>
          <a:xfrm>
            <a:off x="3333750" y="6408771"/>
            <a:ext cx="808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سري – محظور مشاركته خارج شركة تنمية نفط عُمان / مقاوليها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66635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Arabic</Language>
    <DocId xmlns="4880e4f8-4b7d-4bdd-91e3-e10d47036eca">92960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3C0B10C3-1966-4BCA-94DA-1DE2138FCF50}"/>
</file>

<file path=customXml/itemProps2.xml><?xml version="1.0" encoding="utf-8"?>
<ds:datastoreItem xmlns:ds="http://schemas.openxmlformats.org/officeDocument/2006/customXml" ds:itemID="{A264BC1A-C741-483C-BDAD-60881E9D8D19}"/>
</file>

<file path=customXml/itemProps3.xml><?xml version="1.0" encoding="utf-8"?>
<ds:datastoreItem xmlns:ds="http://schemas.openxmlformats.org/officeDocument/2006/customXml" ds:itemID="{B19C9250-4F36-4E1C-B6D7-EBBBB9386E2A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809</Words>
  <Application>Microsoft Office PowerPoint</Application>
  <PresentationFormat>Widescreen</PresentationFormat>
  <Paragraphs>75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Sakkal Majalla</vt:lpstr>
      <vt:lpstr>Times New Roman</vt:lpstr>
      <vt:lpstr>Wingdings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LTI11 fell from height - AR</dc:title>
  <dc:creator>Rawahi, Ahmed MSE34</dc:creator>
  <cp:lastModifiedBy>A PC</cp:lastModifiedBy>
  <cp:revision>13</cp:revision>
  <dcterms:created xsi:type="dcterms:W3CDTF">2025-07-13T12:04:25Z</dcterms:created>
  <dcterms:modified xsi:type="dcterms:W3CDTF">2025-12-10T04:47:08Z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