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214748247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123" d="100"/>
          <a:sy n="123"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7082B-568D-4C20-8482-0CFCDDE27F63}"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E0A00-FEF5-4AC3-B8BD-D5669C997EB5}" type="slidenum">
              <a:rPr lang="en-US" smtClean="0"/>
              <a:t>‹#›</a:t>
            </a:fld>
            <a:endParaRPr lang="en-US"/>
          </a:p>
        </p:txBody>
      </p:sp>
    </p:spTree>
    <p:extLst>
      <p:ext uri="{BB962C8B-B14F-4D97-AF65-F5344CB8AC3E}">
        <p14:creationId xmlns:p14="http://schemas.microsoft.com/office/powerpoint/2010/main" val="65853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2444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838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7579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7248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8117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1109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586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6868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9087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4685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8530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419372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20559" y="1575771"/>
            <a:ext cx="8283495" cy="3639458"/>
          </a:xfrm>
          <a:prstGeom prst="rect">
            <a:avLst/>
          </a:prstGeom>
          <a:noFill/>
          <a:ln w="19050">
            <a:noFill/>
            <a:miter lim="800000"/>
            <a:headEnd/>
            <a:tailEnd/>
          </a:ln>
        </p:spPr>
        <p:txBody>
          <a:bodyPr wrap="square">
            <a:spAutoFit/>
          </a:bodyPr>
          <a:lstStyle/>
          <a:p>
            <a:pPr marL="114300" indent="-114300" algn="just">
              <a:defRPr/>
            </a:pPr>
            <a:r>
              <a:rPr lang="hi-IN" sz="1600" b="1" dirty="0">
                <a:solidFill>
                  <a:srgbClr val="FF0000"/>
                </a:solidFill>
                <a:latin typeface="Kokila" panose="020B0604020202020204" pitchFamily="34" charset="0"/>
                <a:cs typeface="Kokila" panose="020B0604020202020204" pitchFamily="34" charset="0"/>
              </a:rPr>
              <a:t>क्या हुआ? </a:t>
            </a:r>
            <a:endParaRPr lang="en-US" sz="1600" b="1" dirty="0">
              <a:solidFill>
                <a:srgbClr val="FF0000"/>
              </a:solidFill>
              <a:latin typeface="Kokila" panose="020B0604020202020204" pitchFamily="34" charset="0"/>
              <a:cs typeface="Kokila" panose="020B0604020202020204" pitchFamily="34" charset="0"/>
            </a:endParaRPr>
          </a:p>
          <a:p>
            <a:pPr marR="0" lvl="0" fontAlgn="auto">
              <a:buClrTx/>
              <a:buSzTx/>
              <a:tabLst/>
              <a:defRPr/>
            </a:pPr>
            <a:r>
              <a:rPr lang="hi-IN" sz="1200" dirty="0">
                <a:solidFill>
                  <a:prstClr val="black"/>
                </a:solidFill>
                <a:latin typeface="Kokila" panose="020B0604020202020204" pitchFamily="34" charset="0"/>
                <a:cs typeface="Kokila" panose="020B0604020202020204" pitchFamily="34" charset="0"/>
              </a:rPr>
              <a:t>नवीकरण कार्यों के दौरान, एक सहायक हाउसकीपिंग कार्य कर रहा था और उसने डेकिंग शीट/छत के ऊपर से लटक रहे केबल को हटाने की कोशिश की। इस दौरान, वह अपना संतुलन खो बैठा और अनजाने में जिप्सम बोर्ड पर पैर रख दिया, जिससे वह छह मीटर की ऊंचाई से गिर गया और उसके बाएं कूल्हे में चोट लगी।</a:t>
            </a:r>
            <a:endParaRPr lang="en-US" sz="1200" dirty="0">
              <a:solidFill>
                <a:prstClr val="black"/>
              </a:solidFill>
              <a:latin typeface="Kokila" panose="020B0604020202020204" pitchFamily="34" charset="0"/>
              <a:cs typeface="Kokila" panose="020B0604020202020204" pitchFamily="34" charset="0"/>
            </a:endParaRPr>
          </a:p>
          <a:p>
            <a:pPr marR="0" lvl="0" fontAlgn="auto">
              <a:buClrTx/>
              <a:buSzTx/>
              <a:tabLst/>
              <a:defRPr/>
            </a:pPr>
            <a:r>
              <a:rPr lang="hi-IN" sz="1200" dirty="0">
                <a:solidFill>
                  <a:prstClr val="black"/>
                </a:solidFill>
                <a:latin typeface="Kokila" panose="020B0604020202020204" pitchFamily="34" charset="0"/>
                <a:cs typeface="Kokila" panose="020B0604020202020204" pitchFamily="34" charset="0"/>
              </a:rPr>
              <a:t>उसे तुरंत बदर अल समा अस्पताल ले जाया गया, जहां सीटी स्कैन से बाएं कूल्हे में फ्रैक्चर की पुष्टि हुई।</a:t>
            </a:r>
            <a:endParaRPr lang="en-US" sz="1200" dirty="0">
              <a:solidFill>
                <a:prstClr val="black"/>
              </a:solidFill>
              <a:latin typeface="Kokila" panose="020B0604020202020204" pitchFamily="34" charset="0"/>
              <a:cs typeface="Kokila" panose="020B0604020202020204" pitchFamily="34" charset="0"/>
            </a:endParaRPr>
          </a:p>
          <a:p>
            <a:pPr marR="0" lvl="0" fontAlgn="auto">
              <a:buClrTx/>
              <a:buSzTx/>
              <a:tabLst/>
              <a:defRPr/>
            </a:pPr>
            <a:endParaRPr lang="en-US" sz="1200" dirty="0">
              <a:solidFill>
                <a:prstClr val="black"/>
              </a:solidFill>
              <a:latin typeface="Kokila" panose="020B0604020202020204" pitchFamily="34" charset="0"/>
              <a:cs typeface="Kokila" panose="020B0604020202020204" pitchFamily="34" charset="0"/>
            </a:endParaRPr>
          </a:p>
          <a:p>
            <a:pPr lvl="0">
              <a:defRPr/>
            </a:pPr>
            <a:r>
              <a:rPr lang="hi-IN" altLang="zh-CN" sz="1600" b="1" dirty="0">
                <a:solidFill>
                  <a:srgbClr val="0070C0"/>
                </a:solidFill>
                <a:latin typeface="Kokila" panose="020B0604020202020204" pitchFamily="34" charset="0"/>
                <a:cs typeface="Kokila" panose="020B0604020202020204" pitchFamily="34" charset="0"/>
              </a:rPr>
              <a:t>ऐसा क्यों हुआ/निष्कर्ष:</a:t>
            </a:r>
            <a:endParaRPr lang="en-GB" altLang="zh-CN" sz="1600" b="1" dirty="0">
              <a:solidFill>
                <a:srgbClr val="0070C0"/>
              </a:solidFill>
              <a:latin typeface="Kokila" panose="020B0604020202020204" pitchFamily="34" charset="0"/>
              <a:cs typeface="Kokila" panose="020B0604020202020204" pitchFamily="34" charset="0"/>
            </a:endParaRPr>
          </a:p>
          <a:p>
            <a:pPr marL="171450" lvl="0" indent="-171450">
              <a:buFont typeface="Wingdings" panose="05000000000000000000" pitchFamily="2" charset="2"/>
              <a:buChar char="q"/>
              <a:defRPr/>
            </a:pPr>
            <a:r>
              <a:rPr lang="hi-IN" sz="1200" dirty="0">
                <a:solidFill>
                  <a:prstClr val="black"/>
                </a:solidFill>
                <a:latin typeface="Kokila" panose="020B0604020202020204" pitchFamily="34" charset="0"/>
                <a:cs typeface="Kokila" panose="020B0604020202020204" pitchFamily="34" charset="0"/>
              </a:rPr>
              <a:t>इलेक्ट्रिकल सहायक ने सावधानी टेप को पार किया और नाजुक डेकिंग किनारे तक पहुंच गया, यह मानते हुए कि केबल हटाना दिन के अंत में हाउसकीपिंग का हिस्सा था।</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Wingdings" panose="05000000000000000000" pitchFamily="2" charset="2"/>
              <a:buChar char="q"/>
              <a:defRPr/>
            </a:pPr>
            <a:r>
              <a:rPr lang="hi-IN" sz="1200" dirty="0">
                <a:solidFill>
                  <a:prstClr val="black"/>
                </a:solidFill>
                <a:latin typeface="Kokila" panose="020B0604020202020204" pitchFamily="34" charset="0"/>
                <a:cs typeface="Kokila" panose="020B0604020202020204" pitchFamily="34" charset="0"/>
              </a:rPr>
              <a:t>केबल बिना किसी दस्तावेजीकृत अस्थायी केबल लेआउट योजना के स्थापित किया गया था और डेकिंग फ्लोर के बीच फंस गया था।</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Wingdings" panose="05000000000000000000" pitchFamily="2" charset="2"/>
              <a:buChar char="q"/>
              <a:defRPr/>
            </a:pPr>
            <a:r>
              <a:rPr lang="hi-IN" sz="1200" dirty="0">
                <a:solidFill>
                  <a:prstClr val="black"/>
                </a:solidFill>
                <a:latin typeface="Kokila" panose="020B0604020202020204" pitchFamily="34" charset="0"/>
                <a:cs typeface="Kokila" panose="020B0604020202020204" pitchFamily="34" charset="0"/>
              </a:rPr>
              <a:t>कार्य-विशिष्ट जोखिम मूल्यांकन में नाजुक सतहों के पास अस्थायी केबल हटाने को शामिल नहीं किया गया था।</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Wingdings" panose="05000000000000000000" pitchFamily="2" charset="2"/>
              <a:buChar char="q"/>
              <a:defRPr/>
            </a:pPr>
            <a:r>
              <a:rPr lang="hi-IN" sz="1200" dirty="0">
                <a:solidFill>
                  <a:prstClr val="black"/>
                </a:solidFill>
                <a:latin typeface="Kokila" panose="020B0604020202020204" pitchFamily="34" charset="0"/>
                <a:cs typeface="Kokila" panose="020B0604020202020204" pitchFamily="34" charset="0"/>
              </a:rPr>
              <a:t>नाजुक छत की सतह को कठोर अवरोधकों से बंद नहीं किया गया था और न ही इसे गिरने के जोखिम के रूप में चिह्नित किया गया था।</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lgn="just">
              <a:defRPr/>
            </a:pPr>
            <a:endParaRPr lang="en-US" sz="1600" b="1" dirty="0">
              <a:solidFill>
                <a:srgbClr val="0070C0"/>
              </a:solidFill>
              <a:latin typeface="Kokila" panose="020B0604020202020204" pitchFamily="34" charset="0"/>
              <a:ea typeface="宋体" panose="02010600030101010101" pitchFamily="2" charset="-122"/>
              <a:cs typeface="Kokila" panose="020B0604020202020204" pitchFamily="34" charset="0"/>
            </a:endParaRPr>
          </a:p>
          <a:p>
            <a:pPr lvl="0" algn="just">
              <a:defRPr/>
            </a:pPr>
            <a:r>
              <a:rPr lang="hi-IN" sz="1600" b="1" dirty="0">
                <a:solidFill>
                  <a:srgbClr val="0070C0"/>
                </a:solidFill>
                <a:latin typeface="Kokila" panose="020B0604020202020204" pitchFamily="34" charset="0"/>
                <a:ea typeface="宋体" panose="02010600030101010101" pitchFamily="2" charset="-122"/>
                <a:cs typeface="Kokila" panose="020B0604020202020204" pitchFamily="34" charset="0"/>
              </a:rPr>
              <a:t>चिंतनशील प्रश्न</a:t>
            </a:r>
            <a:r>
              <a:rPr lang="en-US" sz="1600" b="1" dirty="0">
                <a:solidFill>
                  <a:srgbClr val="0070C0"/>
                </a:solidFill>
                <a:latin typeface="Kokila" panose="020B0604020202020204" pitchFamily="34" charset="0"/>
                <a:ea typeface="宋体" panose="02010600030101010101" pitchFamily="2" charset="-122"/>
                <a:cs typeface="Kokila" panose="020B0604020202020204" pitchFamily="34" charset="0"/>
              </a:rPr>
              <a:t>: </a:t>
            </a:r>
            <a:endParaRPr lang="en-US" sz="1400" dirty="0">
              <a:solidFill>
                <a:prstClr val="black"/>
              </a:solidFill>
              <a:latin typeface="Kokila" panose="020B0604020202020204" pitchFamily="34" charset="0"/>
              <a:cs typeface="Kokila" panose="020B0604020202020204" pitchFamily="34" charset="0"/>
            </a:endParaRPr>
          </a:p>
          <a:p>
            <a:pPr marL="171450" lvl="0" indent="-171450" eaLnBrk="0" fontAlgn="base" hangingPunct="0">
              <a:buFont typeface="Wingdings" panose="05000000000000000000" pitchFamily="2" charset="2"/>
              <a:buChar char="q"/>
              <a:defRPr/>
            </a:pPr>
            <a:r>
              <a:rPr lang="hi-IN" altLang="en-US" sz="1200" dirty="0">
                <a:solidFill>
                  <a:prstClr val="black"/>
                </a:solidFill>
                <a:latin typeface="Kokila" panose="020B0604020202020204" pitchFamily="34" charset="0"/>
                <a:cs typeface="Kokila" panose="020B0604020202020204" pitchFamily="34" charset="0"/>
              </a:rPr>
              <a:t>क्या हमें स्पष्ट रूप से निर्देश दिए गए हैं कि किन कार्यों के लिए शुरू करने से पहले निगरानी या परमिट की आवश्यकता है?</a:t>
            </a:r>
            <a:endParaRPr kumimoji="0" lang="en-US" alt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eaLnBrk="0" fontAlgn="base" hangingPunct="0">
              <a:buFont typeface="Wingdings" panose="05000000000000000000" pitchFamily="2" charset="2"/>
              <a:buChar char="q"/>
              <a:defRPr/>
            </a:pPr>
            <a:r>
              <a:rPr lang="hi-IN" altLang="en-US" sz="1200" dirty="0">
                <a:solidFill>
                  <a:prstClr val="black"/>
                </a:solidFill>
                <a:latin typeface="Kokila" panose="020B0604020202020204" pitchFamily="34" charset="0"/>
                <a:cs typeface="Kokila" panose="020B0604020202020204" pitchFamily="34" charset="0"/>
              </a:rPr>
              <a:t>क्या हम हमेशा सावधानी टेप को एक ऐसी सीमा मानते हैं जिसे पार नहीं करना है—खासकर नाजुक या ऊंची सतहों के पास?</a:t>
            </a:r>
            <a:endParaRPr kumimoji="0" lang="en-US" alt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eaLnBrk="0" fontAlgn="base" hangingPunct="0">
              <a:buFont typeface="Wingdings" panose="05000000000000000000" pitchFamily="2" charset="2"/>
              <a:buChar char="q"/>
              <a:defRPr/>
            </a:pPr>
            <a:r>
              <a:rPr lang="hi-IN" altLang="en-US" sz="1200" dirty="0">
                <a:solidFill>
                  <a:prstClr val="black"/>
                </a:solidFill>
                <a:latin typeface="Kokila" panose="020B0604020202020204" pitchFamily="34" charset="0"/>
                <a:cs typeface="Kokila" panose="020B0604020202020204" pitchFamily="34" charset="0"/>
              </a:rPr>
              <a:t>यदि कोई कार्य छोटा लगता है, तो क्या हम रुककर यह जांचते हैं कि क्या इसके लिए सहयोगी या जोखिम मूल्यांकन अपडेट की आवश्यकता है?</a:t>
            </a:r>
            <a:endParaRPr kumimoji="0" lang="en-US" alt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eaLnBrk="0" fontAlgn="base" hangingPunct="0">
              <a:buFont typeface="Wingdings" panose="05000000000000000000" pitchFamily="2" charset="2"/>
              <a:buChar char="q"/>
              <a:defRPr/>
            </a:pPr>
            <a:r>
              <a:rPr lang="hi-IN" altLang="en-US" sz="1200" dirty="0">
                <a:solidFill>
                  <a:prstClr val="black"/>
                </a:solidFill>
                <a:latin typeface="Kokila" panose="020B0604020202020204" pitchFamily="34" charset="0"/>
                <a:cs typeface="Kokila" panose="020B0604020202020204" pitchFamily="34" charset="0"/>
              </a:rPr>
              <a:t>क्या हमारे पास नई या अस्थायी गतिविधियों के लिए जॉब जोखिम मूल्यांकन को अपडेट करने की प्रथा है—भले ही वे सामान्य लगें?</a:t>
            </a:r>
            <a:endParaRPr kumimoji="0" lang="en-US" alt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eaLnBrk="0" fontAlgn="base" hangingPunct="0">
              <a:buFont typeface="Wingdings" panose="05000000000000000000" pitchFamily="2" charset="2"/>
              <a:buChar char="q"/>
              <a:defRPr/>
            </a:pPr>
            <a:r>
              <a:rPr lang="hi-IN" altLang="en-US" sz="1200" dirty="0">
                <a:solidFill>
                  <a:prstClr val="black"/>
                </a:solidFill>
                <a:latin typeface="Kokila" panose="020B0604020202020204" pitchFamily="34" charset="0"/>
                <a:cs typeface="Kokila" panose="020B0604020202020204" pitchFamily="34" charset="0"/>
              </a:rPr>
              <a:t>क्या नाजुक सतहों को साइट जोखिम रजिस्टर में स्पष्ट रूप से चिह्नित किया गया है और कठोर अवरोधकों और चेतावनी संकेतों के साथ प्रभावी ढंग से बंद किया गया है—न कि केवल सावधानी टेप से?</a:t>
            </a:r>
            <a:endParaRPr kumimoji="0" lang="en-US" alt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227558" y="5890443"/>
            <a:ext cx="7990612" cy="461665"/>
          </a:xfrm>
          <a:prstGeom prst="rect">
            <a:avLst/>
          </a:prstGeom>
          <a:solidFill>
            <a:schemeClr val="accent5"/>
          </a:solidFill>
        </p:spPr>
        <p:txBody>
          <a:bodyPr wrap="square" rtlCol="0">
            <a:spAutoFit/>
          </a:bodyPr>
          <a:lstStyle/>
          <a:p>
            <a:pPr lvl="0" algn="ctr" fontAlgn="base">
              <a:spcBef>
                <a:spcPct val="0"/>
              </a:spcBef>
              <a:spcAft>
                <a:spcPct val="0"/>
              </a:spcAft>
              <a:defRPr/>
            </a:pPr>
            <a:r>
              <a:rPr lang="hi-IN" sz="2400" b="1" dirty="0">
                <a:solidFill>
                  <a:srgbClr val="FFFC00"/>
                </a:solidFill>
                <a:latin typeface="Kokila" panose="020B0604020202020204" pitchFamily="34" charset="0"/>
                <a:cs typeface="Kokila" panose="020B0604020202020204" pitchFamily="34" charset="0"/>
              </a:rPr>
              <a:t>खतरों को अकेले ठीक करने की कोशिश न करें—उन्हें तुरंत रिपोर्ट करें।</a:t>
            </a:r>
            <a:endParaRPr kumimoji="0" lang="en-US" sz="2400" b="1" i="0" u="none" strike="noStrike" kern="1200" cap="none" spc="0" normalizeH="0" baseline="0" noProof="0" dirty="0">
              <a:ln>
                <a:noFill/>
              </a:ln>
              <a:solidFill>
                <a:srgbClr val="FFFF00"/>
              </a:solidFill>
              <a:effectLst/>
              <a:uLnTx/>
              <a:uFillTx/>
              <a:latin typeface="Kokila" panose="020B0604020202020204" pitchFamily="34" charset="0"/>
              <a:ea typeface="MS PGothic" pitchFamily="34" charset="-128"/>
              <a:cs typeface="Kokila" panose="020B0604020202020204" pitchFamily="34" charset="0"/>
            </a:endParaRPr>
          </a:p>
        </p:txBody>
      </p:sp>
      <p:pic>
        <p:nvPicPr>
          <p:cNvPr id="6" name="Picture 5" descr="A person falling off a roof&#10;&#10;AI-generated content may be incorrect.">
            <a:extLst>
              <a:ext uri="{FF2B5EF4-FFF2-40B4-BE49-F238E27FC236}">
                <a16:creationId xmlns:a16="http://schemas.microsoft.com/office/drawing/2014/main" id="{4E82A6A0-B0B4-D3E0-9316-FA271C197364}"/>
              </a:ext>
            </a:extLst>
          </p:cNvPr>
          <p:cNvPicPr>
            <a:picLocks noChangeAspect="1"/>
          </p:cNvPicPr>
          <p:nvPr/>
        </p:nvPicPr>
        <p:blipFill>
          <a:blip r:embed="rId3"/>
          <a:stretch>
            <a:fillRect/>
          </a:stretch>
        </p:blipFill>
        <p:spPr>
          <a:xfrm>
            <a:off x="8704054" y="1101631"/>
            <a:ext cx="3243532" cy="2479838"/>
          </a:xfrm>
          <a:prstGeom prst="rect">
            <a:avLst/>
          </a:prstGeom>
        </p:spPr>
      </p:pic>
      <p:pic>
        <p:nvPicPr>
          <p:cNvPr id="18" name="Picture 17" descr="A person wearing a blue helmet and a blue helmet&#10;&#10;AI-generated content may be incorrect.">
            <a:extLst>
              <a:ext uri="{FF2B5EF4-FFF2-40B4-BE49-F238E27FC236}">
                <a16:creationId xmlns:a16="http://schemas.microsoft.com/office/drawing/2014/main" id="{9F7D6B6E-6461-17E7-305C-B8E708CD4C25}"/>
              </a:ext>
            </a:extLst>
          </p:cNvPr>
          <p:cNvPicPr>
            <a:picLocks noChangeAspect="1"/>
          </p:cNvPicPr>
          <p:nvPr/>
        </p:nvPicPr>
        <p:blipFill>
          <a:blip r:embed="rId4"/>
          <a:stretch>
            <a:fillRect/>
          </a:stretch>
        </p:blipFill>
        <p:spPr>
          <a:xfrm>
            <a:off x="8704054" y="3722367"/>
            <a:ext cx="3243532" cy="2343265"/>
          </a:xfrm>
          <a:prstGeom prst="rect">
            <a:avLst/>
          </a:prstGeom>
        </p:spPr>
      </p:pic>
      <p:sp>
        <p:nvSpPr>
          <p:cNvPr id="5" name="Title 1">
            <a:extLst>
              <a:ext uri="{FF2B5EF4-FFF2-40B4-BE49-F238E27FC236}">
                <a16:creationId xmlns:a16="http://schemas.microsoft.com/office/drawing/2014/main" id="{6DCF3570-AFBC-EAAC-5A95-DB96268C5EA5}"/>
              </a:ext>
            </a:extLst>
          </p:cNvPr>
          <p:cNvSpPr txBox="1">
            <a:spLocks/>
          </p:cNvSpPr>
          <p:nvPr/>
        </p:nvSpPr>
        <p:spPr>
          <a:xfrm>
            <a:off x="227558" y="0"/>
            <a:ext cx="11845491" cy="53611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7" name="Rectangle 6">
            <a:extLst>
              <a:ext uri="{FF2B5EF4-FFF2-40B4-BE49-F238E27FC236}">
                <a16:creationId xmlns:a16="http://schemas.microsoft.com/office/drawing/2014/main" id="{B5F6719E-649D-3D19-3495-27C0608BF7BB}"/>
              </a:ext>
            </a:extLst>
          </p:cNvPr>
          <p:cNvSpPr/>
          <p:nvPr/>
        </p:nvSpPr>
        <p:spPr>
          <a:xfrm>
            <a:off x="489976" y="1105920"/>
            <a:ext cx="7647226" cy="400110"/>
          </a:xfrm>
          <a:prstGeom prst="rect">
            <a:avLst/>
          </a:prstGeom>
          <a:solidFill>
            <a:srgbClr val="FFC000"/>
          </a:solidFill>
        </p:spPr>
        <p:txBody>
          <a:bodyPr wrap="square">
            <a:spAutoFit/>
          </a:bodyPr>
          <a:lstStyle/>
          <a:p>
            <a:pPr lvl="0">
              <a:defRPr/>
            </a:pPr>
            <a:r>
              <a:rPr lang="hi-IN" sz="2000" b="1" dirty="0">
                <a:solidFill>
                  <a:srgbClr val="0D38B3"/>
                </a:solidFill>
                <a:latin typeface="Kokila" panose="020B0604020202020204" pitchFamily="34" charset="0"/>
                <a:cs typeface="Kokila" panose="020B0604020202020204" pitchFamily="34" charset="0"/>
              </a:rPr>
              <a:t>लक्षित दर्शक </a:t>
            </a:r>
            <a:r>
              <a:rPr kumimoji="0" lang="en-US" sz="20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b="1" dirty="0">
                <a:solidFill>
                  <a:srgbClr val="FF0000"/>
                </a:solidFill>
                <a:latin typeface="Kokila" panose="020B0604020202020204" pitchFamily="34" charset="0"/>
                <a:cs typeface="Kokila" panose="020B0604020202020204" pitchFamily="34" charset="0"/>
              </a:rPr>
              <a:t>लॉजिस्टिक्स, संचालन और निर्माण</a:t>
            </a:r>
            <a:r>
              <a:rPr kumimoji="0" lang="en-US" sz="18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rPr>
              <a:t> </a:t>
            </a:r>
          </a:p>
        </p:txBody>
      </p:sp>
      <p:graphicFrame>
        <p:nvGraphicFramePr>
          <p:cNvPr id="8" name="Table 7">
            <a:extLst>
              <a:ext uri="{FF2B5EF4-FFF2-40B4-BE49-F238E27FC236}">
                <a16:creationId xmlns:a16="http://schemas.microsoft.com/office/drawing/2014/main" id="{5159CC7A-937C-1C66-5F95-32C53AD30302}"/>
              </a:ext>
            </a:extLst>
          </p:cNvPr>
          <p:cNvGraphicFramePr>
            <a:graphicFrameLocks noGrp="1"/>
          </p:cNvGraphicFramePr>
          <p:nvPr>
            <p:extLst>
              <p:ext uri="{D42A27DB-BD31-4B8C-83A1-F6EECF244321}">
                <p14:modId xmlns:p14="http://schemas.microsoft.com/office/powerpoint/2010/main" val="127792398"/>
              </p:ext>
            </p:extLst>
          </p:nvPr>
        </p:nvGraphicFramePr>
        <p:xfrm>
          <a:off x="467918" y="592415"/>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94080">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585096">
                  <a:extLst>
                    <a:ext uri="{9D8B030D-6E8A-4147-A177-3AD203B41FA5}">
                      <a16:colId xmlns:a16="http://schemas.microsoft.com/office/drawing/2014/main" val="2001367833"/>
                    </a:ext>
                  </a:extLst>
                </a:gridCol>
                <a:gridCol w="1021977">
                  <a:extLst>
                    <a:ext uri="{9D8B030D-6E8A-4147-A177-3AD203B41FA5}">
                      <a16:colId xmlns:a16="http://schemas.microsoft.com/office/drawing/2014/main" val="2964666558"/>
                    </a:ext>
                  </a:extLst>
                </a:gridCol>
                <a:gridCol w="1586881">
                  <a:extLst>
                    <a:ext uri="{9D8B030D-6E8A-4147-A177-3AD203B41FA5}">
                      <a16:colId xmlns:a16="http://schemas.microsoft.com/office/drawing/2014/main" val="69545115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1200" b="1" dirty="0">
                          <a:solidFill>
                            <a:prstClr val="black"/>
                          </a:solidFill>
                          <a:latin typeface="Kokila" panose="020B0604020202020204" pitchFamily="34" charset="0"/>
                          <a:cs typeface="Kokila" panose="020B0604020202020204" pitchFamily="34" charset="0"/>
                        </a:rPr>
                        <a:t>तारीख</a:t>
                      </a:r>
                      <a:r>
                        <a:rPr kumimoji="0" lang="en-GB" sz="12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200" b="1"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25-06-2025</a:t>
                      </a:r>
                      <a:endParaRPr kumimoji="0" lang="ar-OM"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17:00</a:t>
                      </a:r>
                      <a:endParaRPr lang="en-US" sz="1200" b="1"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1200" b="1" dirty="0">
                          <a:solidFill>
                            <a:prstClr val="black"/>
                          </a:solidFill>
                          <a:latin typeface="Kokila" panose="020B0604020202020204" pitchFamily="34" charset="0"/>
                          <a:cs typeface="Kokila" panose="020B0604020202020204" pitchFamily="34" charset="0"/>
                        </a:rPr>
                        <a:t>घटना का शीर्षक</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एलटीआई</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#11 11779100                              </a:t>
                      </a:r>
                      <a:endParaRPr lang="en-US" sz="1200" b="1"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noProof="0" dirty="0">
                          <a:solidFill>
                            <a:schemeClr val="tx1"/>
                          </a:solidFill>
                          <a:latin typeface="Kokila" panose="020B0604020202020204" pitchFamily="34" charset="0"/>
                          <a:cs typeface="Kokila" panose="020B0604020202020204" pitchFamily="34" charset="0"/>
                        </a:rPr>
                        <a:t>चोट/संपत्ति क्षति</a:t>
                      </a:r>
                      <a:r>
                        <a:rPr lang="en-US" sz="1200" b="1" kern="1200" noProof="0" dirty="0">
                          <a:solidFill>
                            <a:schemeClr val="tx1"/>
                          </a:solidFill>
                          <a:latin typeface="Kokila" panose="020B0604020202020204" pitchFamily="34" charset="0"/>
                          <a:cs typeface="Kokila" panose="020B0604020202020204" pitchFamily="34" charset="0"/>
                        </a:rPr>
                        <a:t>:</a:t>
                      </a:r>
                      <a:endParaRPr lang="en-US" sz="12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ऊंचाई से गिरना</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कूल्हे में चोट</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endPar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200" b="1"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3पी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सी4पी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2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हाउसकीपिंग</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p>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रेडविंग एमएएफ</a:t>
                      </a:r>
                      <a:endParaRPr kumimoji="0" lang="en-GB"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9" name="Rectangle 8">
            <a:extLst>
              <a:ext uri="{FF2B5EF4-FFF2-40B4-BE49-F238E27FC236}">
                <a16:creationId xmlns:a16="http://schemas.microsoft.com/office/drawing/2014/main" id="{772A18E7-C170-3B6D-034D-6D96A36C6F9D}"/>
              </a:ext>
            </a:extLst>
          </p:cNvPr>
          <p:cNvSpPr/>
          <p:nvPr/>
        </p:nvSpPr>
        <p:spPr>
          <a:xfrm>
            <a:off x="2011035" y="6506645"/>
            <a:ext cx="4638007"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883F2B-B3CE-4AB4-AB99-0AA90A5717A9}"/>
              </a:ext>
            </a:extLst>
          </p:cNvPr>
          <p:cNvSpPr/>
          <p:nvPr/>
        </p:nvSpPr>
        <p:spPr>
          <a:xfrm>
            <a:off x="631901" y="1653018"/>
            <a:ext cx="11209579" cy="3108543"/>
          </a:xfrm>
          <a:prstGeom prst="rect">
            <a:avLst/>
          </a:prstGeom>
        </p:spPr>
        <p:txBody>
          <a:bodyPr wrap="square">
            <a:spAutoFit/>
          </a:bodyPr>
          <a:lstStyle/>
          <a:p>
            <a:pPr marL="342900" lvl="0" indent="-342900">
              <a:defRPr/>
            </a:pPr>
            <a:r>
              <a:rPr lang="hi-IN" sz="1400" b="1" dirty="0">
                <a:solidFill>
                  <a:prstClr val="black"/>
                </a:solidFill>
                <a:latin typeface="Kokila" panose="020B0604020202020204" pitchFamily="34" charset="0"/>
                <a:cs typeface="Kokila" panose="020B0604020202020204" pitchFamily="34" charset="0"/>
              </a:rPr>
              <a:t>निम्नलिखित की पुष्टि करें</a:t>
            </a:r>
            <a:r>
              <a:rPr lang="en-US" sz="1400" b="1" dirty="0">
                <a:solidFill>
                  <a:prstClr val="black"/>
                </a:solidFill>
                <a:latin typeface="Kokila" panose="020B0604020202020204" pitchFamily="34" charset="0"/>
                <a:cs typeface="Kokila" panose="020B0604020202020204" pitchFamily="34" charset="0"/>
              </a:rPr>
              <a:t>:</a:t>
            </a:r>
            <a:endParaRPr lang="en-US" sz="1400" dirty="0">
              <a:solidFill>
                <a:prstClr val="black"/>
              </a:solidFill>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marL="34290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rPr>
              <a:t>क्या हमारे पास नई या अस्थायी गतिविधियों के लिए जॉब जोखिम मूल्यांकन को अपडेट करने की प्रथा है—भले ही वे सामान्य लगें?</a:t>
            </a:r>
            <a:endParaRPr lang="en-US" sz="1400" dirty="0">
              <a:solidFill>
                <a:srgbClr val="0033CC"/>
              </a:solidFill>
              <a:latin typeface="Kokila" panose="020B0604020202020204" pitchFamily="34" charset="0"/>
              <a:cs typeface="Kokila" panose="020B0604020202020204" pitchFamily="34" charset="0"/>
            </a:endParaRPr>
          </a:p>
          <a:p>
            <a:pPr marL="342900" lvl="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sym typeface="Wingdings" pitchFamily="2" charset="2"/>
              </a:rPr>
              <a:t>हम यह कैसे सुनिश्चित कर सकते हैं कि हाउसकीपिंग कार्य सुरक्षित रूप से हों, खासकर किनारों या नाजुक क्षेत्रों के पास?</a:t>
            </a: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rPr>
              <a:t>क्या हमारे पास यह सुनिश्चित करने के लिए सिस्टम है कि सभी अस्थायी स्थापनाएं (जैसे इलेक्ट्रिकल केबल) की योजना बनाई गई हो, स्वीकृत हो, और जोखिम मूल्यांकन में शामिल हो?</a:t>
            </a:r>
            <a:endParaRPr lang="en-US" sz="1400" dirty="0">
              <a:solidFill>
                <a:srgbClr val="0033CC"/>
              </a:solidFill>
              <a:latin typeface="Kokila" panose="020B0604020202020204" pitchFamily="34" charset="0"/>
              <a:cs typeface="Kokila" panose="020B0604020202020204" pitchFamily="34" charset="0"/>
            </a:endParaRPr>
          </a:p>
          <a:p>
            <a:pPr marL="342900" lvl="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rPr>
              <a:t>क्या नाजुक सतहों को साइट जोखिम रजिस्टर में स्पष्ट रूप से चिह्नित किया गया है और कठोर अवरोधकों और चेतावनी संकेतों के साथ प्रभावी ढंग से बंद किया गया है, न कि केवल सावधानी टेप से?</a:t>
            </a:r>
            <a:endParaRPr lang="en-US" sz="1400" dirty="0">
              <a:solidFill>
                <a:srgbClr val="0033CC"/>
              </a:solidFill>
              <a:latin typeface="Kokila" panose="020B0604020202020204" pitchFamily="34" charset="0"/>
              <a:cs typeface="Kokila" panose="020B0604020202020204" pitchFamily="34" charset="0"/>
            </a:endParaRPr>
          </a:p>
          <a:p>
            <a:pPr marL="342900" lvl="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rPr>
              <a:t>क्या हम यह सत्यापित करते हैं कि स्कैफोल्डिंग टैग अपडेट किए गए हैं और वास्तविक समय में पहुंच प्रतिबंधों को दर्शाते हैं—खासकर जब पहुंच अधूरी या खतरनाक क्षेत्रों की ओर ले जाती है?</a:t>
            </a:r>
            <a:endParaRPr lang="en-US" sz="1400" dirty="0">
              <a:solidFill>
                <a:srgbClr val="0033CC"/>
              </a:solidFill>
              <a:latin typeface="Kokila" panose="020B0604020202020204" pitchFamily="34" charset="0"/>
              <a:cs typeface="Kokila" panose="020B0604020202020204" pitchFamily="34" charset="0"/>
            </a:endParaRPr>
          </a:p>
          <a:p>
            <a:pPr marL="342900" lvl="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rPr>
              <a:t>क्या “छोटे” हाउसकीपिंग या समापन कार्यों के दौरान भी सहयोगी प्रणाली लागू की जाती है?</a:t>
            </a:r>
            <a:endParaRPr lang="en-US" sz="1400" dirty="0">
              <a:solidFill>
                <a:srgbClr val="0033CC"/>
              </a:solidFill>
              <a:latin typeface="Kokila" panose="020B0604020202020204" pitchFamily="34" charset="0"/>
              <a:cs typeface="Kokila" panose="020B0604020202020204" pitchFamily="34" charset="0"/>
            </a:endParaRPr>
          </a:p>
          <a:p>
            <a:pPr marL="342900" lvl="0" indent="-342900">
              <a:buFont typeface="+mj-lt"/>
              <a:buAutoNum type="arabicPeriod"/>
              <a:defRPr/>
            </a:pPr>
            <a:r>
              <a:rPr lang="hi-IN" sz="1400" dirty="0">
                <a:solidFill>
                  <a:srgbClr val="0033CC"/>
                </a:solidFill>
                <a:latin typeface="Kokila" panose="020B0604020202020204" pitchFamily="34" charset="0"/>
                <a:cs typeface="Kokila" panose="020B0604020202020204" pitchFamily="34" charset="0"/>
              </a:rPr>
              <a:t>क्या शिफ्ट समापन प्रक्रियाएं क्षेत्र की सुरक्षा की जांच के लिए पर्याप्त मजबूत हैं, न कि केवल कर्मचारियों की गिनती के लिए?</a:t>
            </a:r>
            <a:endParaRPr lang="en-US" sz="1400" dirty="0">
              <a:solidFill>
                <a:srgbClr val="0033CC"/>
              </a:solidFill>
              <a:latin typeface="Kokila" panose="020B0604020202020204" pitchFamily="34" charset="0"/>
              <a:cs typeface="Kokila" panose="020B0604020202020204" pitchFamily="34" charset="0"/>
            </a:endParaRPr>
          </a:p>
          <a:p>
            <a:pPr marL="342900" lvl="0" indent="-342900">
              <a:buFont typeface="+mj-lt"/>
              <a:buAutoNum type="arabicPeriod"/>
              <a:defRPr/>
            </a:pPr>
            <a:endParaRPr lang="en-US" sz="1400" dirty="0">
              <a:solidFill>
                <a:srgbClr val="0033CC"/>
              </a:solidFill>
              <a:latin typeface="Kokila" panose="020B0604020202020204" pitchFamily="34" charset="0"/>
              <a:cs typeface="Kokila" panose="020B0604020202020204" pitchFamily="34" charset="0"/>
            </a:endParaRPr>
          </a:p>
          <a:p>
            <a:pPr marL="342900" lvl="0" indent="-342900">
              <a:buFont typeface="+mj-lt"/>
              <a:buAutoNum type="arabicPeriod"/>
              <a:defRPr/>
            </a:pPr>
            <a:endParaRPr lang="en-US" sz="1400" dirty="0">
              <a:solidFill>
                <a:srgbClr val="0033CC"/>
              </a:solidFill>
              <a:latin typeface="Kokila" panose="020B0604020202020204" pitchFamily="34" charset="0"/>
              <a:cs typeface="Kokila" panose="020B0604020202020204" pitchFamily="34" charset="0"/>
            </a:endParaRPr>
          </a:p>
          <a:p>
            <a:pPr marL="342900" lvl="0" indent="-342900">
              <a:buFont typeface="+mj-lt"/>
              <a:buAutoNum type="arabicPeriod"/>
              <a:defRPr/>
            </a:pPr>
            <a:endParaRPr lang="en-US" sz="1400" dirty="0">
              <a:solidFill>
                <a:srgbClr val="0033CC"/>
              </a:solidFill>
              <a:latin typeface="Kokila" panose="020B0604020202020204" pitchFamily="34" charset="0"/>
              <a:cs typeface="Kokila" panose="020B0604020202020204" pitchFamily="34" charset="0"/>
            </a:endParaRPr>
          </a:p>
          <a:p>
            <a:pPr>
              <a:defRPr/>
            </a:pPr>
            <a:r>
              <a:rPr lang="en-US" sz="1400" b="1" i="1" dirty="0">
                <a:solidFill>
                  <a:srgbClr val="FF0000"/>
                </a:solidFill>
                <a:latin typeface="Kokila" panose="020B0604020202020204" pitchFamily="34" charset="0"/>
                <a:cs typeface="Kokila" panose="020B0604020202020204" pitchFamily="34" charset="0"/>
                <a:sym typeface="Wingdings" panose="05000000000000000000" pitchFamily="2" charset="2"/>
              </a:rPr>
              <a:t>* </a:t>
            </a:r>
            <a:r>
              <a:rPr lang="hi-IN" sz="1400" b="1" i="1" dirty="0">
                <a:solidFill>
                  <a:srgbClr val="FF0000"/>
                </a:solidFill>
                <a:latin typeface="Kokila" panose="020B0604020202020204" pitchFamily="34" charset="0"/>
                <a:cs typeface="Kokila" panose="020B0604020202020204" pitchFamily="34" charset="0"/>
                <a:sym typeface="Wingdings" panose="05000000000000000000" pitchFamily="2" charset="2"/>
              </a:rPr>
              <a:t>यदि उपरोक्त किसी भी प्रश्न का उत्तर "नहीं" है, तो कृपया इस कमी को सुधारने के लिए कार्रवाई करें।</a:t>
            </a:r>
            <a:endParaRPr lang="en-US" sz="1400" dirty="0">
              <a:solidFill>
                <a:srgbClr val="0033CC"/>
              </a:solidFill>
              <a:latin typeface="Kokila" panose="020B0604020202020204" pitchFamily="34" charset="0"/>
              <a:cs typeface="Kokila" panose="020B0604020202020204" pitchFamily="34" charset="0"/>
              <a:sym typeface="Wingdings" pitchFamily="2" charset="2"/>
            </a:endParaRPr>
          </a:p>
          <a:p>
            <a:pPr lvl="0">
              <a:defRPr/>
            </a:pPr>
            <a:endParaRPr lang="en-US" sz="1400" dirty="0">
              <a:solidFill>
                <a:srgbClr val="0033CC"/>
              </a:solidFill>
              <a:latin typeface="Kokila" panose="020B0604020202020204" pitchFamily="34" charset="0"/>
              <a:cs typeface="Kokila" panose="020B0604020202020204" pitchFamily="34" charset="0"/>
            </a:endParaRPr>
          </a:p>
        </p:txBody>
      </p:sp>
      <p:sp>
        <p:nvSpPr>
          <p:cNvPr id="2" name="Rectangle 1">
            <a:extLst>
              <a:ext uri="{FF2B5EF4-FFF2-40B4-BE49-F238E27FC236}">
                <a16:creationId xmlns:a16="http://schemas.microsoft.com/office/drawing/2014/main" id="{F5A966AC-1602-F0A1-E1EC-D04CA56A316F}"/>
              </a:ext>
            </a:extLst>
          </p:cNvPr>
          <p:cNvSpPr/>
          <p:nvPr/>
        </p:nvSpPr>
        <p:spPr>
          <a:xfrm>
            <a:off x="2011035" y="6506645"/>
            <a:ext cx="4638007"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
        <p:nvSpPr>
          <p:cNvPr id="9" name="Title 4">
            <a:extLst>
              <a:ext uri="{FF2B5EF4-FFF2-40B4-BE49-F238E27FC236}">
                <a16:creationId xmlns:a16="http://schemas.microsoft.com/office/drawing/2014/main" id="{BB5E9659-F811-2F98-3542-5503F41FBBFB}"/>
              </a:ext>
            </a:extLst>
          </p:cNvPr>
          <p:cNvSpPr txBox="1">
            <a:spLocks/>
          </p:cNvSpPr>
          <p:nvPr/>
        </p:nvSpPr>
        <p:spPr>
          <a:xfrm>
            <a:off x="180870" y="-6892"/>
            <a:ext cx="12011130" cy="453582"/>
          </a:xfrm>
          <a:prstGeom prst="rect">
            <a:avLst/>
          </a:prstGeom>
          <a:solidFill>
            <a:srgbClr val="FFC91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pPr algn="ctr"/>
            <a:br>
              <a:rPr lang="en-GB" sz="2400" b="1">
                <a:solidFill>
                  <a:srgbClr val="00B050"/>
                </a:solidFill>
                <a:latin typeface="Kokila" panose="020B0604020202020204" pitchFamily="34" charset="0"/>
                <a:ea typeface="MS PGothic" pitchFamily="34" charset="-128"/>
                <a:cs typeface="Kokila" panose="020B0604020202020204" pitchFamily="34" charset="0"/>
              </a:rPr>
            </a:br>
            <a:br>
              <a:rPr lang="en-GB" sz="2400" b="1">
                <a:solidFill>
                  <a:srgbClr val="00B050"/>
                </a:solidFill>
                <a:latin typeface="Kokila" panose="020B0604020202020204" pitchFamily="34" charset="0"/>
                <a:ea typeface="MS PGothic" pitchFamily="34" charset="-128"/>
                <a:cs typeface="Kokila" panose="020B0604020202020204" pitchFamily="34" charset="0"/>
              </a:rPr>
            </a:br>
            <a:br>
              <a:rPr lang="en-GB" sz="2400" b="1">
                <a:solidFill>
                  <a:srgbClr val="00B050"/>
                </a:solidFill>
                <a:latin typeface="Kokila" panose="020B0604020202020204" pitchFamily="34" charset="0"/>
                <a:ea typeface="MS PGothic" pitchFamily="34" charset="-128"/>
                <a:cs typeface="Kokila" panose="020B0604020202020204" pitchFamily="34" charset="0"/>
              </a:rPr>
            </a:br>
            <a:r>
              <a:rPr lang="hi-IN" sz="2800" b="1">
                <a:solidFill>
                  <a:srgbClr val="00B050"/>
                </a:solidFill>
                <a:latin typeface="Kokila" panose="020B0604020202020204" pitchFamily="34" charset="0"/>
                <a:ea typeface="MS PGothic" pitchFamily="34" charset="-128"/>
                <a:cs typeface="Kokila" panose="020B0604020202020204" pitchFamily="34" charset="0"/>
              </a:rPr>
              <a:t>प्रबंधन चिंतनशील प्रश्न</a:t>
            </a:r>
            <a:br>
              <a:rPr lang="en-GB" sz="2800" b="1">
                <a:solidFill>
                  <a:srgbClr val="00B050"/>
                </a:solidFill>
                <a:latin typeface="Kokila" panose="020B0604020202020204" pitchFamily="34" charset="0"/>
                <a:ea typeface="MS PGothic" pitchFamily="34" charset="-128"/>
                <a:cs typeface="Kokila" panose="020B0604020202020204" pitchFamily="34" charset="0"/>
              </a:rPr>
            </a:br>
            <a:br>
              <a:rPr lang="en-GB" sz="2400" b="1">
                <a:solidFill>
                  <a:srgbClr val="00B050"/>
                </a:solidFill>
                <a:latin typeface="Kokila" panose="020B0604020202020204" pitchFamily="34" charset="0"/>
                <a:ea typeface="MS PGothic" pitchFamily="34" charset="-128"/>
                <a:cs typeface="Kokila" panose="020B0604020202020204" pitchFamily="34" charset="0"/>
              </a:rPr>
            </a:br>
            <a:endParaRPr lang="en-US" dirty="0">
              <a:latin typeface="Kokila" panose="020B0604020202020204" pitchFamily="34" charset="0"/>
              <a:cs typeface="Kokila" panose="020B0604020202020204" pitchFamily="34" charset="0"/>
            </a:endParaRPr>
          </a:p>
        </p:txBody>
      </p:sp>
      <p:sp>
        <p:nvSpPr>
          <p:cNvPr id="10" name="Rectangle 9">
            <a:extLst>
              <a:ext uri="{FF2B5EF4-FFF2-40B4-BE49-F238E27FC236}">
                <a16:creationId xmlns:a16="http://schemas.microsoft.com/office/drawing/2014/main" id="{D972D678-5B6E-3750-4D88-7B6E5670D894}"/>
              </a:ext>
            </a:extLst>
          </p:cNvPr>
          <p:cNvSpPr/>
          <p:nvPr/>
        </p:nvSpPr>
        <p:spPr>
          <a:xfrm>
            <a:off x="581023" y="864729"/>
            <a:ext cx="11183231" cy="646331"/>
          </a:xfrm>
          <a:prstGeom prst="rect">
            <a:avLst/>
          </a:prstGeom>
        </p:spPr>
        <p:txBody>
          <a:bodyPr wrap="square">
            <a:spAutoFit/>
          </a:bodyPr>
          <a:lstStyle/>
          <a:p>
            <a:pPr lvl="0">
              <a:defRPr/>
            </a:pPr>
            <a:r>
              <a:rPr lang="hi-IN" b="1" dirty="0">
                <a:solidFill>
                  <a:srgbClr val="FF0000"/>
                </a:solidFill>
                <a:latin typeface="Kokila" panose="020B0604020202020204" pitchFamily="34" charset="0"/>
                <a:cs typeface="Kokila" panose="020B0604020202020204" pitchFamily="34" charset="0"/>
              </a:rPr>
              <a:t>इस घटना से सीख लेने और निरंतर सुधार सुनिश्चित करने के लिए, सभी अनुबंध प्रबंधकों को नीचे दिए गए प्रश्नों के आधार पर अपने एचएसई जोखिम प्रबंधन की समीक्षा करनी होगी।</a:t>
            </a:r>
            <a:endParaRPr kumimoji="0" lang="en-US"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386663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Id xmlns="4880e4f8-4b7d-4bdd-91e3-e10d47036eca">92960</DocId>
    <Language xmlns="4880e4f8-4b7d-4bdd-91e3-e10d47036eca">Hindi</Language>
    <wic_System_Copyright xmlns="http://schemas.microsoft.com/sharepoint/v3/fields" xsi:nil="true"/>
    <ImageCreateDate xmlns="4880E4F8-4B7D-4BDD-91E3-E10D47036ECA" xsi:nil="true"/>
  </documentManagement>
</p:properties>
</file>

<file path=customXml/itemProps1.xml><?xml version="1.0" encoding="utf-8"?>
<ds:datastoreItem xmlns:ds="http://schemas.openxmlformats.org/officeDocument/2006/customXml" ds:itemID="{C697B1D6-7C1F-4086-87B8-BA8751E3E7A4}"/>
</file>

<file path=customXml/itemProps2.xml><?xml version="1.0" encoding="utf-8"?>
<ds:datastoreItem xmlns:ds="http://schemas.openxmlformats.org/officeDocument/2006/customXml" ds:itemID="{BA10F375-37C0-442B-853D-640347C73AE1}"/>
</file>

<file path=customXml/itemProps3.xml><?xml version="1.0" encoding="utf-8"?>
<ds:datastoreItem xmlns:ds="http://schemas.openxmlformats.org/officeDocument/2006/customXml" ds:itemID="{07EB794C-7366-40F3-812C-CE4E2D056F17}"/>
</file>

<file path=docProps/app.xml><?xml version="1.0" encoding="utf-8"?>
<Properties xmlns="http://schemas.openxmlformats.org/officeDocument/2006/extended-properties" xmlns:vt="http://schemas.openxmlformats.org/officeDocument/2006/docPropsVTypes">
  <TotalTime>36</TotalTime>
  <Words>931</Words>
  <Application>Microsoft Office PowerPoint</Application>
  <PresentationFormat>Widescreen</PresentationFormat>
  <Paragraphs>75</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Arial</vt:lpstr>
      <vt:lpstr>Calibri</vt:lpstr>
      <vt:lpstr>Kokila</vt:lpstr>
      <vt:lpstr>Tahoma</vt:lpstr>
      <vt:lpstr>Times New Roman</vt:lpstr>
      <vt:lpstr>Wingdings</vt:lpstr>
      <vt:lpstr>1_Office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LTI11 fell from height</dc:title>
  <dc:creator>Rawahi, Ahmed MSE34</dc:creator>
  <cp:lastModifiedBy>A PC</cp:lastModifiedBy>
  <cp:revision>19</cp:revision>
  <dcterms:created xsi:type="dcterms:W3CDTF">2025-07-13T12:04:25Z</dcterms:created>
  <dcterms:modified xsi:type="dcterms:W3CDTF">2025-12-10T04:20:28Z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